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A8E-65E8-4761-91DD-11E42419224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CA20-513B-4BC2-A0F6-A857723C7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237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A8E-65E8-4761-91DD-11E42419224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CA20-513B-4BC2-A0F6-A857723C7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A8E-65E8-4761-91DD-11E42419224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CA20-513B-4BC2-A0F6-A857723C7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15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A8E-65E8-4761-91DD-11E42419224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CA20-513B-4BC2-A0F6-A857723C7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62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A8E-65E8-4761-91DD-11E42419224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CA20-513B-4BC2-A0F6-A857723C7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99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A8E-65E8-4761-91DD-11E42419224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CA20-513B-4BC2-A0F6-A857723C7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28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A8E-65E8-4761-91DD-11E42419224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CA20-513B-4BC2-A0F6-A857723C7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03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A8E-65E8-4761-91DD-11E42419224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CA20-513B-4BC2-A0F6-A857723C7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44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A8E-65E8-4761-91DD-11E42419224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CA20-513B-4BC2-A0F6-A857723C7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15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A8E-65E8-4761-91DD-11E42419224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CA20-513B-4BC2-A0F6-A857723C7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33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DA8E-65E8-4761-91DD-11E42419224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CA20-513B-4BC2-A0F6-A857723C7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04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5DA8E-65E8-4761-91DD-11E42419224A}" type="datetimeFigureOut">
              <a:rPr lang="en-GB" smtClean="0"/>
              <a:t>01/10/2018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DCA20-513B-4BC2-A0F6-A857723C7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7719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Journal_of_the_AC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CD051-851C-470B-A348-AD65EBACAB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6250"/>
            <a:ext cx="9144000" cy="2576513"/>
          </a:xfrm>
        </p:spPr>
        <p:txBody>
          <a:bodyPr/>
          <a:lstStyle/>
          <a:p>
            <a:r>
              <a:rPr lang="en-GB" dirty="0"/>
              <a:t>Structured Argument Unchained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A6E726-9D40-41BC-9755-D3164F414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6388"/>
            <a:ext cx="9144000" cy="1655762"/>
          </a:xfrm>
        </p:spPr>
        <p:txBody>
          <a:bodyPr/>
          <a:lstStyle/>
          <a:p>
            <a:r>
              <a:rPr lang="en-GB" i="1" dirty="0"/>
              <a:t>Trevor Bench-Capon and Katie Atkinson</a:t>
            </a:r>
          </a:p>
          <a:p>
            <a:r>
              <a:rPr lang="en-GB" i="1" dirty="0"/>
              <a:t>Department of Computer Science</a:t>
            </a:r>
          </a:p>
          <a:p>
            <a:r>
              <a:rPr lang="en-GB" i="1" dirty="0"/>
              <a:t>University of Liverpool</a:t>
            </a:r>
          </a:p>
        </p:txBody>
      </p:sp>
    </p:spTree>
    <p:extLst>
      <p:ext uri="{BB962C8B-B14F-4D97-AF65-F5344CB8AC3E}">
        <p14:creationId xmlns:p14="http://schemas.microsoft.com/office/powerpoint/2010/main" val="908906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ADA10-B566-4105-9200-F38364FD1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Natural Deduction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3F550-B205-4311-8500-8E7B95BA06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Modus Ponens</a:t>
            </a:r>
          </a:p>
          <a:p>
            <a:r>
              <a:rPr lang="en-GB" dirty="0"/>
              <a:t>And Introduction</a:t>
            </a:r>
          </a:p>
          <a:p>
            <a:r>
              <a:rPr lang="en-GB" dirty="0"/>
              <a:t>Or Introduction</a:t>
            </a:r>
          </a:p>
          <a:p>
            <a:r>
              <a:rPr lang="en-GB" dirty="0"/>
              <a:t>Conditional Proof</a:t>
            </a:r>
          </a:p>
          <a:p>
            <a:r>
              <a:rPr lang="en-GB" dirty="0"/>
              <a:t>Double Negation</a:t>
            </a:r>
          </a:p>
          <a:p>
            <a:r>
              <a:rPr lang="en-GB" dirty="0"/>
              <a:t>Modus </a:t>
            </a:r>
            <a:r>
              <a:rPr lang="en-GB" dirty="0" err="1"/>
              <a:t>Tolens</a:t>
            </a:r>
            <a:r>
              <a:rPr lang="en-GB" dirty="0"/>
              <a:t> </a:t>
            </a:r>
          </a:p>
          <a:p>
            <a:r>
              <a:rPr lang="en-GB" dirty="0"/>
              <a:t>And Elimination</a:t>
            </a:r>
          </a:p>
          <a:p>
            <a:r>
              <a:rPr lang="en-GB" dirty="0"/>
              <a:t>Or Elimination</a:t>
            </a:r>
          </a:p>
          <a:p>
            <a:r>
              <a:rPr lang="en-GB" dirty="0" err="1"/>
              <a:t>Reductio</a:t>
            </a:r>
            <a:r>
              <a:rPr lang="en-GB" dirty="0"/>
              <a:t> Ab Absurdum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71086-D7DE-447A-A675-05A2CFE846F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b="1" i="1" dirty="0"/>
              <a:t>Several</a:t>
            </a:r>
            <a:r>
              <a:rPr lang="en-GB" dirty="0"/>
              <a:t> forms of Equivalent Expressions</a:t>
            </a:r>
          </a:p>
          <a:p>
            <a:r>
              <a:rPr lang="en-GB" dirty="0"/>
              <a:t>Helps </a:t>
            </a:r>
            <a:r>
              <a:rPr lang="en-GB" b="1" i="1" dirty="0"/>
              <a:t>human</a:t>
            </a:r>
            <a:r>
              <a:rPr lang="en-GB" dirty="0"/>
              <a:t> understanding</a:t>
            </a:r>
          </a:p>
          <a:p>
            <a:r>
              <a:rPr lang="en-GB" b="1" i="1" dirty="0"/>
              <a:t>Judgement</a:t>
            </a:r>
            <a:r>
              <a:rPr lang="en-GB" dirty="0"/>
              <a:t> Required to Select which rule to use</a:t>
            </a:r>
          </a:p>
          <a:p>
            <a:r>
              <a:rPr lang="en-GB" dirty="0"/>
              <a:t>These </a:t>
            </a:r>
            <a:r>
              <a:rPr lang="en-GB" b="1" i="1" dirty="0"/>
              <a:t>help people</a:t>
            </a:r>
            <a:r>
              <a:rPr lang="en-GB" dirty="0"/>
              <a:t>, but </a:t>
            </a:r>
            <a:r>
              <a:rPr lang="en-GB" b="1" i="1" dirty="0"/>
              <a:t>hinder machines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3634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16F91-3BD8-4BC2-8277-2442C4287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Machine Deduction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CB506-0966-4627-B593-0CDAB031A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/>
              <a:t>J.Alan</a:t>
            </a:r>
            <a:r>
              <a:rPr lang="en-GB" dirty="0"/>
              <a:t> Robinson</a:t>
            </a:r>
          </a:p>
          <a:p>
            <a:pPr lvl="1"/>
            <a:r>
              <a:rPr lang="en-GB" dirty="0"/>
              <a:t>A Machine-Oriented Logic Based on the Resolution Principle". </a:t>
            </a:r>
            <a:r>
              <a:rPr lang="en-GB" i="1" dirty="0">
                <a:hlinkClick r:id="rId2" tooltip="Journal of the AC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J. ACM</a:t>
            </a:r>
            <a:r>
              <a:rPr lang="en-GB" dirty="0"/>
              <a:t>.  1965</a:t>
            </a:r>
          </a:p>
          <a:p>
            <a:pPr lvl="1"/>
            <a:r>
              <a:rPr lang="en-GB" b="1" i="1" dirty="0"/>
              <a:t>One</a:t>
            </a:r>
            <a:r>
              <a:rPr lang="en-GB" dirty="0"/>
              <a:t> single form of expression (CNF)</a:t>
            </a:r>
          </a:p>
          <a:p>
            <a:pPr lvl="1"/>
            <a:r>
              <a:rPr lang="en-GB" b="1" i="1" dirty="0"/>
              <a:t>One</a:t>
            </a:r>
            <a:r>
              <a:rPr lang="en-GB" dirty="0"/>
              <a:t> inference Rule (resolution)</a:t>
            </a:r>
          </a:p>
          <a:p>
            <a:r>
              <a:rPr lang="en-GB" dirty="0"/>
              <a:t>Understandability is not an issue</a:t>
            </a:r>
          </a:p>
          <a:p>
            <a:r>
              <a:rPr lang="en-GB" dirty="0"/>
              <a:t>Removing judgement facilitates automation</a:t>
            </a:r>
          </a:p>
          <a:p>
            <a:r>
              <a:rPr lang="en-GB" dirty="0"/>
              <a:t>Horn Clauses</a:t>
            </a:r>
          </a:p>
          <a:p>
            <a:pPr lvl="1"/>
            <a:r>
              <a:rPr lang="en-GB" dirty="0"/>
              <a:t>Tractable</a:t>
            </a:r>
          </a:p>
          <a:p>
            <a:pPr lvl="1"/>
            <a:r>
              <a:rPr lang="en-GB" dirty="0"/>
              <a:t>But no negated conclusions (hence use of negation as failure)</a:t>
            </a:r>
          </a:p>
          <a:p>
            <a:pPr lvl="1"/>
            <a:r>
              <a:rPr lang="en-GB" dirty="0"/>
              <a:t>No disjunctions as conclusions</a:t>
            </a:r>
          </a:p>
          <a:p>
            <a:pPr lvl="1"/>
            <a:r>
              <a:rPr lang="en-GB" dirty="0"/>
              <a:t>Cannot reason from </a:t>
            </a:r>
            <a:r>
              <a:rPr lang="en-GB" b="1" i="1" dirty="0"/>
              <a:t>P or Q</a:t>
            </a:r>
            <a:r>
              <a:rPr lang="en-GB" dirty="0"/>
              <a:t>: </a:t>
            </a:r>
          </a:p>
          <a:p>
            <a:pPr lvl="1"/>
            <a:r>
              <a:rPr lang="en-GB" dirty="0"/>
              <a:t>Essential a chain of modus ponens applications (as in early </a:t>
            </a:r>
            <a:r>
              <a:rPr lang="en-GB" b="1" i="1" dirty="0"/>
              <a:t>how</a:t>
            </a:r>
            <a:r>
              <a:rPr lang="en-GB" dirty="0"/>
              <a:t> explanation)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271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768CC-D877-4C21-B21C-13D19E246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Argument in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0D99E-EE08-4DB2-A272-C1462CF9D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Chain of inferences (resolution steps)</a:t>
            </a:r>
          </a:p>
          <a:p>
            <a:r>
              <a:rPr lang="en-GB" dirty="0"/>
              <a:t>Toulmin’s Schema (1958)</a:t>
            </a:r>
          </a:p>
          <a:p>
            <a:r>
              <a:rPr lang="en-GB" dirty="0"/>
              <a:t>MYCIN </a:t>
            </a:r>
            <a:r>
              <a:rPr lang="en-GB" b="1" i="1" dirty="0">
                <a:solidFill>
                  <a:srgbClr val="FFFF00"/>
                </a:solidFill>
              </a:rPr>
              <a:t>How Explanation </a:t>
            </a:r>
            <a:r>
              <a:rPr lang="en-GB" dirty="0"/>
              <a:t>(1984)</a:t>
            </a:r>
          </a:p>
          <a:p>
            <a:pPr lvl="1"/>
            <a:r>
              <a:rPr lang="en-GB" dirty="0"/>
              <a:t>I know that P; Q because P, R because Q, therefore R.</a:t>
            </a:r>
          </a:p>
          <a:p>
            <a:r>
              <a:rPr lang="en-GB" dirty="0"/>
              <a:t>Interpreted as Arguments (</a:t>
            </a:r>
            <a:r>
              <a:rPr lang="en-GB" dirty="0" err="1"/>
              <a:t>eg</a:t>
            </a:r>
            <a:r>
              <a:rPr lang="en-GB" dirty="0"/>
              <a:t> Bench-Capon and  </a:t>
            </a:r>
            <a:r>
              <a:rPr lang="en-GB" dirty="0" err="1"/>
              <a:t>Sergot</a:t>
            </a:r>
            <a:r>
              <a:rPr lang="en-GB" dirty="0"/>
              <a:t> 1989)</a:t>
            </a:r>
          </a:p>
          <a:p>
            <a:r>
              <a:rPr lang="en-GB" dirty="0"/>
              <a:t>Became the paradigm of argument:</a:t>
            </a:r>
          </a:p>
          <a:p>
            <a:pPr lvl="1"/>
            <a:r>
              <a:rPr lang="en-GB" dirty="0" err="1"/>
              <a:t>Besnard</a:t>
            </a:r>
            <a:r>
              <a:rPr lang="en-GB" dirty="0"/>
              <a:t> and Hunter (AIJ 2001)  - standard logic</a:t>
            </a:r>
          </a:p>
          <a:p>
            <a:pPr lvl="1"/>
            <a:r>
              <a:rPr lang="en-GB" dirty="0"/>
              <a:t>ASPIC+  (</a:t>
            </a:r>
            <a:r>
              <a:rPr lang="en-GB" dirty="0" err="1"/>
              <a:t>Prakken</a:t>
            </a:r>
            <a:r>
              <a:rPr lang="en-GB" dirty="0"/>
              <a:t> A&amp;C 2010) – defeasible logic</a:t>
            </a:r>
          </a:p>
          <a:p>
            <a:pPr lvl="2"/>
            <a:r>
              <a:rPr lang="en-GB" dirty="0"/>
              <a:t>Founded on a knowledge base: arguments are (resolution style) deductions from this knowledge base</a:t>
            </a:r>
          </a:p>
        </p:txBody>
      </p:sp>
      <p:pic>
        <p:nvPicPr>
          <p:cNvPr id="1026" name="Picture 2" descr="Image result for toulmin argument">
            <a:extLst>
              <a:ext uri="{FF2B5EF4-FFF2-40B4-BE49-F238E27FC236}">
                <a16:creationId xmlns:a16="http://schemas.microsoft.com/office/drawing/2014/main" id="{BD4F682D-5FB6-45C0-9FF5-4211C6988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469" y="30163"/>
            <a:ext cx="4255531" cy="281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71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848E3-0955-46CA-BDC8-04F602DF9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What’s Missing?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E1BF2-AA02-4DEE-AAB2-8BFE6EC9F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Reductio</a:t>
            </a:r>
            <a:r>
              <a:rPr lang="en-GB" dirty="0"/>
              <a:t> Arguments</a:t>
            </a:r>
          </a:p>
          <a:p>
            <a:r>
              <a:rPr lang="en-GB" dirty="0"/>
              <a:t>Reasoning from Cases</a:t>
            </a:r>
          </a:p>
          <a:p>
            <a:pPr lvl="1"/>
            <a:r>
              <a:rPr lang="en-GB"/>
              <a:t>Both Require </a:t>
            </a:r>
            <a:r>
              <a:rPr lang="en-GB" b="1" i="1" dirty="0"/>
              <a:t>Arguments</a:t>
            </a:r>
            <a:r>
              <a:rPr lang="en-GB" dirty="0"/>
              <a:t> as </a:t>
            </a:r>
            <a:r>
              <a:rPr lang="en-GB" b="1" i="1" dirty="0"/>
              <a:t>Premises</a:t>
            </a:r>
          </a:p>
          <a:p>
            <a:r>
              <a:rPr lang="en-GB" dirty="0"/>
              <a:t>Conditional Proof to Infer Rules</a:t>
            </a:r>
          </a:p>
          <a:p>
            <a:pPr lvl="1"/>
            <a:r>
              <a:rPr lang="en-GB" dirty="0"/>
              <a:t>Has an </a:t>
            </a:r>
            <a:r>
              <a:rPr lang="en-GB" b="1" i="1" dirty="0"/>
              <a:t>Argument</a:t>
            </a:r>
            <a:r>
              <a:rPr lang="en-GB" dirty="0"/>
              <a:t> as </a:t>
            </a:r>
            <a:r>
              <a:rPr lang="en-GB" b="1" i="1" dirty="0"/>
              <a:t>Conclusion</a:t>
            </a:r>
          </a:p>
          <a:p>
            <a:r>
              <a:rPr lang="en-GB" dirty="0"/>
              <a:t>ASPIC+ only allows propositions as premises and conclusions</a:t>
            </a:r>
          </a:p>
          <a:p>
            <a:pPr lvl="1"/>
            <a:r>
              <a:rPr lang="en-GB" dirty="0"/>
              <a:t>Sub arguments </a:t>
            </a:r>
            <a:r>
              <a:rPr lang="en-GB" b="1" i="1" dirty="0"/>
              <a:t>justify</a:t>
            </a:r>
            <a:r>
              <a:rPr lang="en-GB" dirty="0"/>
              <a:t> premises, but </a:t>
            </a:r>
            <a:r>
              <a:rPr lang="en-GB" b="1" i="1" dirty="0"/>
              <a:t>are not </a:t>
            </a:r>
            <a:r>
              <a:rPr lang="en-GB" dirty="0"/>
              <a:t>premises themselves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18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40051-D23B-47B3-8DD8-AB204816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Comparison with Grounded Semantics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EC708-2D5E-4548-BDCD-19B4F8C51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2548"/>
            <a:ext cx="10515600" cy="4351338"/>
          </a:xfrm>
        </p:spPr>
        <p:txBody>
          <a:bodyPr/>
          <a:lstStyle/>
          <a:p>
            <a:r>
              <a:rPr lang="en-GB" dirty="0"/>
              <a:t>D is sceptically acceptable under </a:t>
            </a:r>
            <a:r>
              <a:rPr lang="en-GB" b="1" i="1" dirty="0"/>
              <a:t>preferred</a:t>
            </a:r>
            <a:r>
              <a:rPr lang="en-GB" dirty="0"/>
              <a:t> semantics, but not accepted under </a:t>
            </a:r>
            <a:r>
              <a:rPr lang="en-GB" b="1" i="1" dirty="0"/>
              <a:t>grounded</a:t>
            </a:r>
            <a:r>
              <a:rPr lang="en-GB" dirty="0"/>
              <a:t> semantics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C75B235-3CCF-4BDA-92CA-C430857DD511}"/>
              </a:ext>
            </a:extLst>
          </p:cNvPr>
          <p:cNvSpPr/>
          <p:nvPr/>
        </p:nvSpPr>
        <p:spPr>
          <a:xfrm>
            <a:off x="1878368" y="2836623"/>
            <a:ext cx="1109708" cy="1091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20CDC1C-69F2-48B3-B99A-344BE621C732}"/>
              </a:ext>
            </a:extLst>
          </p:cNvPr>
          <p:cNvSpPr/>
          <p:nvPr/>
        </p:nvSpPr>
        <p:spPr>
          <a:xfrm>
            <a:off x="1837678" y="4423738"/>
            <a:ext cx="1109708" cy="1091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4B261E0-644F-41EE-B92B-BB30E97E5D60}"/>
              </a:ext>
            </a:extLst>
          </p:cNvPr>
          <p:cNvSpPr/>
          <p:nvPr/>
        </p:nvSpPr>
        <p:spPr>
          <a:xfrm>
            <a:off x="4111841" y="3526338"/>
            <a:ext cx="1109708" cy="1091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801EADB-4753-4EA1-80E8-53F2368F946E}"/>
              </a:ext>
            </a:extLst>
          </p:cNvPr>
          <p:cNvSpPr/>
          <p:nvPr/>
        </p:nvSpPr>
        <p:spPr>
          <a:xfrm>
            <a:off x="7177966" y="3526338"/>
            <a:ext cx="1109708" cy="1091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EDD575-3B7E-49BF-A933-C189ED6F80AC}"/>
              </a:ext>
            </a:extLst>
          </p:cNvPr>
          <p:cNvCxnSpPr/>
          <p:nvPr/>
        </p:nvCxnSpPr>
        <p:spPr>
          <a:xfrm>
            <a:off x="1864311" y="3701988"/>
            <a:ext cx="0" cy="91630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AC540D8-DA20-435A-A031-250A7A81B264}"/>
              </a:ext>
            </a:extLst>
          </p:cNvPr>
          <p:cNvCxnSpPr/>
          <p:nvPr/>
        </p:nvCxnSpPr>
        <p:spPr>
          <a:xfrm flipV="1">
            <a:off x="2947386" y="3829050"/>
            <a:ext cx="0" cy="7892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A8A32F7-7D13-45D9-90D0-CB9816B09B4D}"/>
              </a:ext>
            </a:extLst>
          </p:cNvPr>
          <p:cNvCxnSpPr>
            <a:endCxn id="6" idx="1"/>
          </p:cNvCxnSpPr>
          <p:nvPr/>
        </p:nvCxnSpPr>
        <p:spPr>
          <a:xfrm>
            <a:off x="2947386" y="3124200"/>
            <a:ext cx="1326968" cy="56205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935CE12-BFB1-4416-8E79-FA5C47C5FBA7}"/>
              </a:ext>
            </a:extLst>
          </p:cNvPr>
          <p:cNvCxnSpPr/>
          <p:nvPr/>
        </p:nvCxnSpPr>
        <p:spPr>
          <a:xfrm flipV="1">
            <a:off x="2857500" y="4409092"/>
            <a:ext cx="1254340" cy="35199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5DC5984-C19D-4677-973B-77C88E428E0C}"/>
              </a:ext>
            </a:extLst>
          </p:cNvPr>
          <p:cNvCxnSpPr/>
          <p:nvPr/>
        </p:nvCxnSpPr>
        <p:spPr>
          <a:xfrm>
            <a:off x="5221549" y="3928576"/>
            <a:ext cx="1865051" cy="715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609AF5E2-1FDF-46E9-8238-F24645680872}"/>
              </a:ext>
            </a:extLst>
          </p:cNvPr>
          <p:cNvSpPr/>
          <p:nvPr/>
        </p:nvSpPr>
        <p:spPr>
          <a:xfrm>
            <a:off x="9334499" y="3619500"/>
            <a:ext cx="2447925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Akin to reasoning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From cases</a:t>
            </a:r>
          </a:p>
        </p:txBody>
      </p:sp>
    </p:spTree>
    <p:extLst>
      <p:ext uri="{BB962C8B-B14F-4D97-AF65-F5344CB8AC3E}">
        <p14:creationId xmlns:p14="http://schemas.microsoft.com/office/powerpoint/2010/main" val="347425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3C6F7-DDA6-4A0C-9D27-FA0F9F51E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0B58A-139D-4948-8FB0-1EB334B1A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300" dirty="0"/>
              <a:t>Not S if P: S if Q: R if Not P: R if Not Q</a:t>
            </a:r>
          </a:p>
          <a:p>
            <a:r>
              <a:rPr lang="en-GB" sz="3300" dirty="0"/>
              <a:t>Arguments</a:t>
            </a:r>
          </a:p>
          <a:p>
            <a:pPr lvl="1"/>
            <a:r>
              <a:rPr lang="en-GB" sz="2800" b="1" i="1" dirty="0"/>
              <a:t>AI</a:t>
            </a:r>
            <a:r>
              <a:rPr lang="en-GB" sz="2800" dirty="0"/>
              <a:t>: P so Not S, </a:t>
            </a:r>
            <a:r>
              <a:rPr lang="en-GB" sz="2800" b="1" i="1" dirty="0"/>
              <a:t>A2</a:t>
            </a:r>
            <a:r>
              <a:rPr lang="en-GB" sz="2800" dirty="0"/>
              <a:t>: Q so S, </a:t>
            </a:r>
            <a:r>
              <a:rPr lang="en-GB" sz="2800" b="1" i="1" dirty="0"/>
              <a:t>A3</a:t>
            </a:r>
            <a:r>
              <a:rPr lang="en-GB" sz="2800" dirty="0"/>
              <a:t>: Not P so R, </a:t>
            </a:r>
            <a:r>
              <a:rPr lang="en-GB" sz="2800" b="1" i="1" dirty="0"/>
              <a:t>A4</a:t>
            </a:r>
            <a:r>
              <a:rPr lang="en-GB" sz="2800" dirty="0"/>
              <a:t>: Not Q so R</a:t>
            </a:r>
          </a:p>
          <a:p>
            <a:pPr marL="0" indent="0">
              <a:buNone/>
            </a:pPr>
            <a:r>
              <a:rPr lang="en-GB" sz="3300" dirty="0"/>
              <a:t>Assume P and Q:</a:t>
            </a:r>
          </a:p>
          <a:p>
            <a:r>
              <a:rPr lang="en-GB" sz="3300" dirty="0"/>
              <a:t>Not (P AND Q):  </a:t>
            </a:r>
            <a:r>
              <a:rPr lang="en-GB" sz="3300" b="1" i="1" dirty="0" err="1"/>
              <a:t>Reductio</a:t>
            </a:r>
            <a:r>
              <a:rPr lang="en-GB" sz="3300" b="1" i="1" dirty="0"/>
              <a:t> From A1 and A2 </a:t>
            </a:r>
            <a:r>
              <a:rPr lang="en-GB" sz="3300" dirty="0"/>
              <a:t>(Can deduce S and not S)</a:t>
            </a:r>
            <a:endParaRPr lang="en-GB" sz="3300" b="1" i="1" dirty="0"/>
          </a:p>
          <a:p>
            <a:r>
              <a:rPr lang="en-GB" sz="3300" dirty="0"/>
              <a:t>Not P or Not Q: </a:t>
            </a:r>
            <a:r>
              <a:rPr lang="en-GB" sz="3300" b="1" i="1" dirty="0"/>
              <a:t>de Morgan</a:t>
            </a:r>
          </a:p>
          <a:p>
            <a:r>
              <a:rPr lang="en-GB" sz="3300" dirty="0"/>
              <a:t>R : </a:t>
            </a:r>
            <a:r>
              <a:rPr lang="en-GB" sz="3300" b="1" i="1" dirty="0"/>
              <a:t>Or-Elimination From A3 and A4</a:t>
            </a:r>
          </a:p>
          <a:p>
            <a:r>
              <a:rPr lang="en-GB" sz="3300" dirty="0"/>
              <a:t>In ASPIC+ A1 and A2 rebut, so one is rejected. No option to conclude that the assumptions are not co-tenable</a:t>
            </a:r>
          </a:p>
          <a:p>
            <a:r>
              <a:rPr lang="en-GB" sz="3300" dirty="0"/>
              <a:t>In ASPIC+ R would be </a:t>
            </a:r>
            <a:r>
              <a:rPr lang="en-GB" sz="3300" b="1" i="1" dirty="0"/>
              <a:t>conditional</a:t>
            </a:r>
            <a:r>
              <a:rPr lang="en-GB" sz="3300" dirty="0"/>
              <a:t> on the </a:t>
            </a:r>
            <a:r>
              <a:rPr lang="en-GB" sz="3300" b="1" i="1" dirty="0"/>
              <a:t>assumption</a:t>
            </a:r>
            <a:r>
              <a:rPr lang="en-GB" sz="3300" dirty="0"/>
              <a:t> of </a:t>
            </a:r>
            <a:r>
              <a:rPr lang="en-GB" sz="3300" b="1" i="1" dirty="0"/>
              <a:t>either</a:t>
            </a:r>
            <a:r>
              <a:rPr lang="en-GB" sz="3300" dirty="0"/>
              <a:t> Not P or Not Q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05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24648-06E5-4929-A8CD-301CA9981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FFA16-FDEC-40DF-BD0D-95B128BC9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ASPIC+ captures the arguments that can be generated from a logic programming style knowledge base</a:t>
            </a:r>
          </a:p>
          <a:p>
            <a:r>
              <a:rPr lang="en-GB" dirty="0"/>
              <a:t>But there are other </a:t>
            </a:r>
            <a:r>
              <a:rPr lang="en-GB" dirty="0" err="1"/>
              <a:t>stuctures</a:t>
            </a:r>
            <a:r>
              <a:rPr lang="en-GB" dirty="0"/>
              <a:t> of argument</a:t>
            </a:r>
          </a:p>
          <a:p>
            <a:r>
              <a:rPr lang="en-GB" dirty="0"/>
              <a:t>Need to extend the definition of argument to allow arguments as well as propositions as premises.</a:t>
            </a:r>
          </a:p>
          <a:p>
            <a:pPr lvl="1"/>
            <a:r>
              <a:rPr lang="en-GB" dirty="0"/>
              <a:t>Likely to be </a:t>
            </a:r>
            <a:r>
              <a:rPr lang="en-GB"/>
              <a:t>technically tricky!</a:t>
            </a:r>
            <a:endParaRPr lang="en-GB" dirty="0"/>
          </a:p>
          <a:p>
            <a:r>
              <a:rPr lang="en-GB" dirty="0"/>
              <a:t>Could also allow arguments as conclusions to accommodate conditional proof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459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418</Words>
  <Application>Microsoft Office PowerPoint</Application>
  <PresentationFormat>Widescreen</PresentationFormat>
  <Paragraphs>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Structured Argument Unchained</vt:lpstr>
      <vt:lpstr>Natural Deduction</vt:lpstr>
      <vt:lpstr>Machine Deduction</vt:lpstr>
      <vt:lpstr>Argument in AI</vt:lpstr>
      <vt:lpstr>What’s Missing?</vt:lpstr>
      <vt:lpstr>Comparison with Grounded Semantics</vt:lpstr>
      <vt:lpstr>Example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19</cp:revision>
  <dcterms:created xsi:type="dcterms:W3CDTF">2018-09-24T22:44:50Z</dcterms:created>
  <dcterms:modified xsi:type="dcterms:W3CDTF">2018-10-01T17:42:33Z</dcterms:modified>
</cp:coreProperties>
</file>