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4" r:id="rId4"/>
    <p:sldId id="285" r:id="rId5"/>
    <p:sldId id="275" r:id="rId6"/>
    <p:sldId id="276" r:id="rId7"/>
    <p:sldId id="277" r:id="rId8"/>
    <p:sldId id="278" r:id="rId9"/>
    <p:sldId id="279" r:id="rId10"/>
    <p:sldId id="280" r:id="rId11"/>
    <p:sldId id="286" r:id="rId12"/>
    <p:sldId id="281" r:id="rId13"/>
    <p:sldId id="282" r:id="rId14"/>
    <p:sldId id="283" r:id="rId15"/>
    <p:sldId id="28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5077-36B9-4F3B-9296-A00FEA511066}" type="datetimeFigureOut">
              <a:rPr lang="en-GB" smtClean="0"/>
              <a:t>14/08/2019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576B-1296-4CEC-BC99-C10E19A99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332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5077-36B9-4F3B-9296-A00FEA511066}" type="datetimeFigureOut">
              <a:rPr lang="en-GB" smtClean="0"/>
              <a:t>14/08/2019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576B-1296-4CEC-BC99-C10E19A99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61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5077-36B9-4F3B-9296-A00FEA511066}" type="datetimeFigureOut">
              <a:rPr lang="en-GB" smtClean="0"/>
              <a:t>14/08/2019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576B-1296-4CEC-BC99-C10E19A99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399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5077-36B9-4F3B-9296-A00FEA511066}" type="datetimeFigureOut">
              <a:rPr lang="en-GB" smtClean="0"/>
              <a:t>14/08/2019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576B-1296-4CEC-BC99-C10E19A99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332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5077-36B9-4F3B-9296-A00FEA511066}" type="datetimeFigureOut">
              <a:rPr lang="en-GB" smtClean="0"/>
              <a:t>14/08/2019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576B-1296-4CEC-BC99-C10E19A99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01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5077-36B9-4F3B-9296-A00FEA511066}" type="datetimeFigureOut">
              <a:rPr lang="en-GB" smtClean="0"/>
              <a:t>14/08/2019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576B-1296-4CEC-BC99-C10E19A99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25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5077-36B9-4F3B-9296-A00FEA511066}" type="datetimeFigureOut">
              <a:rPr lang="en-GB" smtClean="0"/>
              <a:t>14/08/2019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576B-1296-4CEC-BC99-C10E19A99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43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5077-36B9-4F3B-9296-A00FEA511066}" type="datetimeFigureOut">
              <a:rPr lang="en-GB" smtClean="0"/>
              <a:t>14/08/2019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576B-1296-4CEC-BC99-C10E19A99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341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5077-36B9-4F3B-9296-A00FEA511066}" type="datetimeFigureOut">
              <a:rPr lang="en-GB" smtClean="0"/>
              <a:t>14/08/2019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576B-1296-4CEC-BC99-C10E19A99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19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5077-36B9-4F3B-9296-A00FEA511066}" type="datetimeFigureOut">
              <a:rPr lang="en-GB" smtClean="0"/>
              <a:t>14/08/2019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576B-1296-4CEC-BC99-C10E19A99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67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5077-36B9-4F3B-9296-A00FEA511066}" type="datetimeFigureOut">
              <a:rPr lang="en-GB" smtClean="0"/>
              <a:t>14/08/2019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D576B-1296-4CEC-BC99-C10E19A99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935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55077-36B9-4F3B-9296-A00FEA511066}" type="datetimeFigureOut">
              <a:rPr lang="en-GB" smtClean="0"/>
              <a:t>14/08/2019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D576B-1296-4CEC-BC99-C10E19A99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4952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C0F09-57A8-4CFD-88B3-C40DE8FC65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67620"/>
            <a:ext cx="9144000" cy="1814328"/>
          </a:xfrm>
        </p:spPr>
        <p:txBody>
          <a:bodyPr>
            <a:normAutofit fontScale="90000"/>
          </a:bodyPr>
          <a:lstStyle/>
          <a:p>
            <a:r>
              <a:rPr lang="en-GB" dirty="0"/>
              <a:t>Norms and Extended Argumentation </a:t>
            </a:r>
            <a:br>
              <a:rPr lang="en-GB" dirty="0"/>
            </a:br>
            <a:r>
              <a:rPr lang="en-GB" dirty="0"/>
              <a:t>Frameworks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BD6EF7-D82B-4F41-BD4E-9431E6167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510944" cy="2106304"/>
          </a:xfrm>
        </p:spPr>
        <p:txBody>
          <a:bodyPr>
            <a:normAutofit/>
          </a:bodyPr>
          <a:lstStyle/>
          <a:p>
            <a:r>
              <a:rPr lang="en-GB" sz="3200" i="1" dirty="0"/>
              <a:t>Trevor Bench-Capon, Sanjay </a:t>
            </a:r>
            <a:r>
              <a:rPr lang="en-GB" sz="3200" i="1" dirty="0" err="1"/>
              <a:t>Modgil</a:t>
            </a:r>
            <a:endParaRPr lang="en-GB" sz="3200" i="1" dirty="0"/>
          </a:p>
          <a:p>
            <a:endParaRPr lang="en-GB" dirty="0"/>
          </a:p>
          <a:p>
            <a:r>
              <a:rPr lang="en-GB" sz="2800" i="1" dirty="0"/>
              <a:t>Department of Computer Science, The University of Liverpool, UK</a:t>
            </a:r>
          </a:p>
          <a:p>
            <a:r>
              <a:rPr lang="en-GB" sz="2800" i="1" dirty="0"/>
              <a:t>Department of Computer Science, Kings College London, UK</a:t>
            </a:r>
          </a:p>
          <a:p>
            <a:endParaRPr lang="en-GB" sz="2800" i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3DEA478-D72A-43C1-9CC4-2EA9A8BA67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25" y="193600"/>
            <a:ext cx="2525050" cy="3366733"/>
          </a:xfrm>
          <a:prstGeom prst="rect">
            <a:avLst/>
          </a:prstGeom>
        </p:spPr>
      </p:pic>
      <p:pic>
        <p:nvPicPr>
          <p:cNvPr id="1026" name="Picture 2" descr="Image result for sanjay modgil">
            <a:extLst>
              <a:ext uri="{FF2B5EF4-FFF2-40B4-BE49-F238E27FC236}">
                <a16:creationId xmlns:a16="http://schemas.microsoft.com/office/drawing/2014/main" id="{EC594044-55B4-4640-AAD6-613C37CDC0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711" y="19975"/>
            <a:ext cx="2922290" cy="2835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0133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AAC14-9C1D-4D32-B8A1-0C2E04E9A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Representing An Exception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976563-6C6F-458F-9879-3F2B30104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8838" y="1421574"/>
            <a:ext cx="6934295" cy="45442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1A0F6C0-C1D4-4334-807E-DBEFC9C0FE7C}"/>
              </a:ext>
            </a:extLst>
          </p:cNvPr>
          <p:cNvSpPr txBox="1"/>
          <p:nvPr/>
        </p:nvSpPr>
        <p:spPr>
          <a:xfrm>
            <a:off x="383265" y="1511322"/>
            <a:ext cx="4036240" cy="304698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An exception attacks </a:t>
            </a:r>
            <a:r>
              <a:rPr lang="en-GB" sz="2400" b="1" i="1" dirty="0">
                <a:solidFill>
                  <a:schemeClr val="bg1"/>
                </a:solidFill>
              </a:rPr>
              <a:t>the attack from the norm</a:t>
            </a:r>
          </a:p>
          <a:p>
            <a:endParaRPr lang="en-GB" sz="2400" dirty="0">
              <a:solidFill>
                <a:schemeClr val="bg1"/>
              </a:solidFill>
            </a:endParaRPr>
          </a:p>
          <a:p>
            <a:r>
              <a:rPr lang="en-GB" sz="2400" dirty="0">
                <a:solidFill>
                  <a:schemeClr val="bg1"/>
                </a:solidFill>
              </a:rPr>
              <a:t>We are now free the choose between the actions according to our preferences. Both actions are permitted by the exception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93B0EE-9394-4C93-BA74-622DEDC40669}"/>
              </a:ext>
            </a:extLst>
          </p:cNvPr>
          <p:cNvSpPr txBox="1"/>
          <p:nvPr/>
        </p:nvSpPr>
        <p:spPr>
          <a:xfrm>
            <a:off x="474067" y="4681700"/>
            <a:ext cx="4036240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In a standard VAF the exception </a:t>
            </a:r>
            <a:r>
              <a:rPr lang="en-GB" sz="2400" b="1" i="1" dirty="0">
                <a:solidFill>
                  <a:schemeClr val="bg1"/>
                </a:solidFill>
              </a:rPr>
              <a:t>defeats the norm</a:t>
            </a:r>
          </a:p>
          <a:p>
            <a:endParaRPr lang="en-GB" sz="2400" dirty="0">
              <a:solidFill>
                <a:schemeClr val="bg1"/>
              </a:solidFill>
            </a:endParaRPr>
          </a:p>
          <a:p>
            <a:r>
              <a:rPr lang="en-GB" sz="2400" dirty="0">
                <a:solidFill>
                  <a:schemeClr val="bg1"/>
                </a:solidFill>
              </a:rPr>
              <a:t>In an EAF the </a:t>
            </a:r>
            <a:r>
              <a:rPr lang="en-GB" sz="2400" b="1" i="1" dirty="0">
                <a:solidFill>
                  <a:schemeClr val="bg1"/>
                </a:solidFill>
              </a:rPr>
              <a:t>norm remains valid</a:t>
            </a:r>
            <a:r>
              <a:rPr lang="en-GB" sz="2400" dirty="0">
                <a:solidFill>
                  <a:schemeClr val="bg1"/>
                </a:solidFill>
              </a:rPr>
              <a:t>, although inapplicable</a:t>
            </a:r>
          </a:p>
        </p:txBody>
      </p:sp>
    </p:spTree>
    <p:extLst>
      <p:ext uri="{BB962C8B-B14F-4D97-AF65-F5344CB8AC3E}">
        <p14:creationId xmlns:p14="http://schemas.microsoft.com/office/powerpoint/2010/main" val="116883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20B7D-47DD-4693-A6E3-182B3040D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Fourth Amendment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3602D-BAAF-4D93-A20F-D90AB1AD9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GB" dirty="0"/>
              <a:t>Protects the citizen against unreasonable search of person or papers</a:t>
            </a:r>
          </a:p>
          <a:p>
            <a:r>
              <a:rPr lang="en-GB" dirty="0"/>
              <a:t>A search is reasonable if there is probable cause and a warrant is obtained</a:t>
            </a:r>
          </a:p>
          <a:p>
            <a:r>
              <a:rPr lang="en-GB" dirty="0"/>
              <a:t>Sometimes urgency is such that a warrant cannot be obtained</a:t>
            </a:r>
          </a:p>
          <a:p>
            <a:pPr lvl="1"/>
            <a:r>
              <a:rPr lang="en-GB" dirty="0"/>
              <a:t>Evidence may be destroyed</a:t>
            </a:r>
          </a:p>
          <a:p>
            <a:pPr lvl="1"/>
            <a:r>
              <a:rPr lang="en-GB" dirty="0"/>
              <a:t>Evidence may be moved to another jurisdiction</a:t>
            </a:r>
          </a:p>
          <a:p>
            <a:r>
              <a:rPr lang="en-GB" dirty="0"/>
              <a:t>One such exception is for an automobile</a:t>
            </a:r>
          </a:p>
          <a:p>
            <a:pPr lvl="1"/>
            <a:r>
              <a:rPr lang="en-GB" dirty="0"/>
              <a:t>Carroll v US – a 1925 case which involved a car transporting </a:t>
            </a:r>
            <a:r>
              <a:rPr lang="en-GB" dirty="0" err="1"/>
              <a:t>alchohol</a:t>
            </a:r>
            <a:r>
              <a:rPr lang="en-GB" dirty="0"/>
              <a:t> over the Canadian border.</a:t>
            </a:r>
          </a:p>
          <a:p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544D78-2B4B-4035-A37D-7DDF6CD468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6924" y="0"/>
            <a:ext cx="2505075" cy="180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01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DA77F-B608-4B4F-8BB1-8D82C67BB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Fourth Amendment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1590AC-9197-4313-8176-6FC34D8320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782" y="1409366"/>
            <a:ext cx="7627218" cy="430785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302E15F-6839-47B2-B6B5-4B89159E2397}"/>
              </a:ext>
            </a:extLst>
          </p:cNvPr>
          <p:cNvSpPr txBox="1"/>
          <p:nvPr/>
        </p:nvSpPr>
        <p:spPr>
          <a:xfrm>
            <a:off x="143568" y="1529077"/>
            <a:ext cx="403624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Before the Fourth Amendment</a:t>
            </a:r>
          </a:p>
          <a:p>
            <a:r>
              <a:rPr lang="en-GB" sz="2400" dirty="0">
                <a:solidFill>
                  <a:schemeClr val="bg1"/>
                </a:solidFill>
              </a:rPr>
              <a:t>Either action was permitted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B6DF91-DA6A-403A-9856-FBAAA3F47942}"/>
              </a:ext>
            </a:extLst>
          </p:cNvPr>
          <p:cNvSpPr txBox="1"/>
          <p:nvPr/>
        </p:nvSpPr>
        <p:spPr>
          <a:xfrm>
            <a:off x="143568" y="2741266"/>
            <a:ext cx="403624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Citizens and Police might have different preferences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DBF38D-EB02-4E36-A7D5-6896318D73D4}"/>
              </a:ext>
            </a:extLst>
          </p:cNvPr>
          <p:cNvSpPr txBox="1"/>
          <p:nvPr/>
        </p:nvSpPr>
        <p:spPr>
          <a:xfrm>
            <a:off x="207191" y="3920969"/>
            <a:ext cx="403624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Fourth Amendment</a:t>
            </a:r>
          </a:p>
          <a:p>
            <a:r>
              <a:rPr lang="en-GB" sz="2400" dirty="0">
                <a:solidFill>
                  <a:schemeClr val="bg1"/>
                </a:solidFill>
              </a:rPr>
              <a:t>Prefers privacy and forbids search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4F52711-B730-4BFC-8419-7E6F50E401D9}"/>
              </a:ext>
            </a:extLst>
          </p:cNvPr>
          <p:cNvCxnSpPr/>
          <p:nvPr/>
        </p:nvCxnSpPr>
        <p:spPr>
          <a:xfrm flipV="1">
            <a:off x="8753383" y="3728621"/>
            <a:ext cx="585926" cy="7013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25A9E61-BF3D-4BB2-A773-DA7F5B87AED7}"/>
              </a:ext>
            </a:extLst>
          </p:cNvPr>
          <p:cNvSpPr txBox="1"/>
          <p:nvPr/>
        </p:nvSpPr>
        <p:spPr>
          <a:xfrm>
            <a:off x="143568" y="5387045"/>
            <a:ext cx="403624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But there is an exception if a warrant is obtained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BD1FEB9-E178-4E8F-9FB1-4D6B3F44E870}"/>
              </a:ext>
            </a:extLst>
          </p:cNvPr>
          <p:cNvCxnSpPr/>
          <p:nvPr/>
        </p:nvCxnSpPr>
        <p:spPr>
          <a:xfrm flipH="1" flipV="1">
            <a:off x="9210675" y="3953455"/>
            <a:ext cx="809625" cy="12583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5872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E812E-13C6-4C62-82B2-543D9A5C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Automobile Exception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1F75AA-A201-48C7-B025-6CBA0CA98C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6585" y="1405890"/>
            <a:ext cx="5936698" cy="50037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E6EE071-01F5-4DF9-B782-3B9C53E779A7}"/>
              </a:ext>
            </a:extLst>
          </p:cNvPr>
          <p:cNvSpPr txBox="1"/>
          <p:nvPr/>
        </p:nvSpPr>
        <p:spPr>
          <a:xfrm>
            <a:off x="143568" y="1529077"/>
            <a:ext cx="403624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Sometimes it may be impossible to obtain a warrant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FCFBACA-07FB-4641-868A-26733D3795AB}"/>
              </a:ext>
            </a:extLst>
          </p:cNvPr>
          <p:cNvCxnSpPr/>
          <p:nvPr/>
        </p:nvCxnSpPr>
        <p:spPr>
          <a:xfrm flipH="1" flipV="1">
            <a:off x="10520039" y="3888419"/>
            <a:ext cx="230819" cy="47051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6B6E732-65B2-4286-A11F-163EFDA3493F}"/>
              </a:ext>
            </a:extLst>
          </p:cNvPr>
          <p:cNvSpPr txBox="1"/>
          <p:nvPr/>
        </p:nvSpPr>
        <p:spPr>
          <a:xfrm>
            <a:off x="143568" y="2598003"/>
            <a:ext cx="403624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But law enforcement requires a search – so there need to be exceptions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1EC6B6-B911-482D-8D5B-1A415893ACB5}"/>
              </a:ext>
            </a:extLst>
          </p:cNvPr>
          <p:cNvSpPr txBox="1"/>
          <p:nvPr/>
        </p:nvSpPr>
        <p:spPr>
          <a:xfrm>
            <a:off x="143568" y="4036261"/>
            <a:ext cx="403624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It was established in Carrol that an automobile in transit may be such an exception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42D9865-2B7E-4FDC-B816-02BB9B7CE6E2}"/>
              </a:ext>
            </a:extLst>
          </p:cNvPr>
          <p:cNvCxnSpPr/>
          <p:nvPr/>
        </p:nvCxnSpPr>
        <p:spPr>
          <a:xfrm flipH="1" flipV="1">
            <a:off x="9010650" y="3524026"/>
            <a:ext cx="496964" cy="100987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177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4C474-907D-4EF0-9222-B933C4980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Situation after </a:t>
            </a:r>
            <a:r>
              <a:rPr lang="en-GB" i="1" dirty="0"/>
              <a:t>Opperman</a:t>
            </a:r>
            <a:r>
              <a:rPr lang="en-GB" dirty="0"/>
              <a:t>, </a:t>
            </a:r>
            <a:r>
              <a:rPr lang="en-GB" i="1" dirty="0"/>
              <a:t>Coolidge</a:t>
            </a:r>
            <a:r>
              <a:rPr lang="en-GB" dirty="0"/>
              <a:t> and </a:t>
            </a:r>
            <a:r>
              <a:rPr lang="en-GB" i="1" dirty="0"/>
              <a:t>Chadwick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4D8BED-9889-4518-9008-1657AEA539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505883"/>
            <a:ext cx="5760675" cy="498699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9D9A571-824D-43EA-AE80-8374210EDA50}"/>
              </a:ext>
            </a:extLst>
          </p:cNvPr>
          <p:cNvSpPr txBox="1"/>
          <p:nvPr/>
        </p:nvSpPr>
        <p:spPr>
          <a:xfrm>
            <a:off x="332190" y="1652573"/>
            <a:ext cx="403624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It was argued that the automobile exception should not apply if a warrant could be obtained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4D5C9E8-3783-44E1-B7A3-18384AD19DCD}"/>
              </a:ext>
            </a:extLst>
          </p:cNvPr>
          <p:cNvCxnSpPr/>
          <p:nvPr/>
        </p:nvCxnSpPr>
        <p:spPr>
          <a:xfrm flipH="1" flipV="1">
            <a:off x="10235953" y="5184559"/>
            <a:ext cx="266330" cy="62143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BD739C0-19AE-4BEC-9D08-88C6F864525F}"/>
              </a:ext>
            </a:extLst>
          </p:cNvPr>
          <p:cNvSpPr txBox="1"/>
          <p:nvPr/>
        </p:nvSpPr>
        <p:spPr>
          <a:xfrm>
            <a:off x="332190" y="3306951"/>
            <a:ext cx="403624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Exception if there are lowered expectations of privacy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D741F57-B6EC-40DE-BF8D-46F1294C3766}"/>
              </a:ext>
            </a:extLst>
          </p:cNvPr>
          <p:cNvCxnSpPr/>
          <p:nvPr/>
        </p:nvCxnSpPr>
        <p:spPr>
          <a:xfrm flipV="1">
            <a:off x="9305925" y="5495277"/>
            <a:ext cx="930028" cy="31071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EF9893F-10B3-4EE1-B9A8-A9C1AF269E7A}"/>
              </a:ext>
            </a:extLst>
          </p:cNvPr>
          <p:cNvSpPr txBox="1"/>
          <p:nvPr/>
        </p:nvSpPr>
        <p:spPr>
          <a:xfrm>
            <a:off x="332190" y="4294948"/>
            <a:ext cx="403624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No lowered expectations of privacy if automobile on private land (</a:t>
            </a:r>
            <a:r>
              <a:rPr lang="en-GB" sz="2400" i="1" dirty="0">
                <a:solidFill>
                  <a:schemeClr val="bg1"/>
                </a:solidFill>
              </a:rPr>
              <a:t>Coolidge</a:t>
            </a:r>
            <a:r>
              <a:rPr lang="en-GB" sz="2400" dirty="0">
                <a:solidFill>
                  <a:schemeClr val="bg1"/>
                </a:solidFill>
              </a:rPr>
              <a:t>)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00274DE-0FFB-4FE8-960B-0795BD33FB0A}"/>
              </a:ext>
            </a:extLst>
          </p:cNvPr>
          <p:cNvCxnSpPr/>
          <p:nvPr/>
        </p:nvCxnSpPr>
        <p:spPr>
          <a:xfrm>
            <a:off x="7948398" y="5057775"/>
            <a:ext cx="402600" cy="59286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634603B-BD0B-4477-8D93-BCA6B91A1C31}"/>
              </a:ext>
            </a:extLst>
          </p:cNvPr>
          <p:cNvSpPr txBox="1"/>
          <p:nvPr/>
        </p:nvSpPr>
        <p:spPr>
          <a:xfrm>
            <a:off x="332190" y="5614847"/>
            <a:ext cx="403624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No lowered expectations of privacy for luggage in automobile (</a:t>
            </a:r>
            <a:r>
              <a:rPr lang="en-GB" sz="2400" i="1" dirty="0">
                <a:solidFill>
                  <a:schemeClr val="bg1"/>
                </a:solidFill>
              </a:rPr>
              <a:t>Chadwick</a:t>
            </a:r>
            <a:r>
              <a:rPr lang="en-GB" sz="2400" dirty="0">
                <a:solidFill>
                  <a:schemeClr val="bg1"/>
                </a:solidFill>
              </a:rPr>
              <a:t>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F8E0E59-08B0-4E47-A844-7F53112E5F38}"/>
              </a:ext>
            </a:extLst>
          </p:cNvPr>
          <p:cNvCxnSpPr/>
          <p:nvPr/>
        </p:nvCxnSpPr>
        <p:spPr>
          <a:xfrm>
            <a:off x="7439025" y="5495277"/>
            <a:ext cx="710673" cy="31071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528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4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29883-DD91-44A2-84DE-277E16009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Norms are traditionally represented using deontic logic</a:t>
            </a:r>
          </a:p>
          <a:p>
            <a:r>
              <a:rPr lang="en-GB" dirty="0"/>
              <a:t>But there are alternatives:</a:t>
            </a:r>
          </a:p>
          <a:p>
            <a:pPr lvl="1"/>
            <a:r>
              <a:rPr lang="en-GB" b="1" i="1" dirty="0">
                <a:solidFill>
                  <a:srgbClr val="FFFF00"/>
                </a:solidFill>
              </a:rPr>
              <a:t>State transition diagrams </a:t>
            </a:r>
            <a:r>
              <a:rPr lang="en-GB" dirty="0"/>
              <a:t>– popular in multi-agent systems</a:t>
            </a:r>
          </a:p>
          <a:p>
            <a:pPr lvl="1"/>
            <a:r>
              <a:rPr lang="en-GB" b="1" i="1" dirty="0">
                <a:solidFill>
                  <a:srgbClr val="FFFF00"/>
                </a:solidFill>
              </a:rPr>
              <a:t>Argumentation frameworks  </a:t>
            </a:r>
            <a:r>
              <a:rPr lang="en-GB" dirty="0"/>
              <a:t>- as used in this paper</a:t>
            </a:r>
          </a:p>
          <a:p>
            <a:pPr lvl="2"/>
            <a:r>
              <a:rPr lang="en-GB" dirty="0"/>
              <a:t>Explicit, easy to understand, covers both emergence and use</a:t>
            </a:r>
          </a:p>
          <a:p>
            <a:r>
              <a:rPr lang="en-GB" dirty="0"/>
              <a:t>Norms can be justified using practical reasoning with value preferences</a:t>
            </a:r>
          </a:p>
          <a:p>
            <a:pPr lvl="1"/>
            <a:r>
              <a:rPr lang="en-GB" dirty="0"/>
              <a:t>But this reasoning can be </a:t>
            </a:r>
            <a:r>
              <a:rPr lang="en-GB" b="1" i="1" dirty="0">
                <a:solidFill>
                  <a:srgbClr val="FFFF00"/>
                </a:solidFill>
              </a:rPr>
              <a:t>encapsulated as an argument</a:t>
            </a:r>
            <a:r>
              <a:rPr lang="en-GB" dirty="0"/>
              <a:t>: the norm provides a reason for or against an action</a:t>
            </a:r>
          </a:p>
          <a:p>
            <a:r>
              <a:rPr lang="en-GB" dirty="0"/>
              <a:t>We need to represent </a:t>
            </a:r>
            <a:r>
              <a:rPr lang="en-GB" b="1" i="1" dirty="0">
                <a:solidFill>
                  <a:srgbClr val="FFFF00"/>
                </a:solidFill>
              </a:rPr>
              <a:t>exceptions</a:t>
            </a:r>
          </a:p>
          <a:p>
            <a:pPr lvl="1"/>
            <a:r>
              <a:rPr lang="en-GB" dirty="0"/>
              <a:t>In standard frameworks they appear as superior norms, </a:t>
            </a:r>
            <a:r>
              <a:rPr lang="en-GB" b="1" i="1" dirty="0">
                <a:solidFill>
                  <a:srgbClr val="FFFF00"/>
                </a:solidFill>
              </a:rPr>
              <a:t>defeating </a:t>
            </a:r>
            <a:r>
              <a:rPr lang="en-GB" dirty="0"/>
              <a:t>the general norm</a:t>
            </a:r>
          </a:p>
          <a:p>
            <a:pPr lvl="1"/>
            <a:r>
              <a:rPr lang="en-GB" dirty="0"/>
              <a:t>In extended argumentation frameworks they </a:t>
            </a:r>
            <a:r>
              <a:rPr lang="en-GB" b="1" i="1" dirty="0">
                <a:solidFill>
                  <a:srgbClr val="FFFF00"/>
                </a:solidFill>
              </a:rPr>
              <a:t>prevent</a:t>
            </a:r>
            <a:r>
              <a:rPr lang="en-GB" dirty="0"/>
              <a:t> the norm from having an </a:t>
            </a:r>
            <a:r>
              <a:rPr lang="en-GB" b="1" i="1" dirty="0">
                <a:solidFill>
                  <a:srgbClr val="FFFF00"/>
                </a:solidFill>
              </a:rPr>
              <a:t>effect</a:t>
            </a:r>
          </a:p>
          <a:p>
            <a:pPr lvl="2"/>
            <a:r>
              <a:rPr lang="en-GB" dirty="0"/>
              <a:t>The norm is </a:t>
            </a:r>
            <a:r>
              <a:rPr lang="en-GB" b="1" i="1" dirty="0">
                <a:solidFill>
                  <a:srgbClr val="FFFF00"/>
                </a:solidFill>
              </a:rPr>
              <a:t>not defeated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63533D6-C614-4E28-BBE7-BEEB9B8B6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Discussion: why EAFS?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9534CD-7ED6-4DBB-8603-7A28696025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1375" y="0"/>
            <a:ext cx="1825625" cy="18256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F7594E3-C8E0-4351-B18E-72FE4719F7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-39688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14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1AC1F-12D3-426C-9CB6-2994CEAFD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9C083-C753-438D-8927-83255EFF3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Norms are intended to </a:t>
            </a:r>
            <a:r>
              <a:rPr lang="en-GB" b="1" i="1" dirty="0">
                <a:solidFill>
                  <a:srgbClr val="FFFF00"/>
                </a:solidFill>
              </a:rPr>
              <a:t>influence</a:t>
            </a:r>
            <a:r>
              <a:rPr lang="en-GB" dirty="0"/>
              <a:t> (not </a:t>
            </a:r>
            <a:r>
              <a:rPr lang="en-GB" b="1" i="1" dirty="0">
                <a:solidFill>
                  <a:srgbClr val="FFFF00"/>
                </a:solidFill>
              </a:rPr>
              <a:t>determine</a:t>
            </a:r>
            <a:r>
              <a:rPr lang="en-GB" dirty="0"/>
              <a:t>) behaviour</a:t>
            </a:r>
          </a:p>
          <a:p>
            <a:r>
              <a:rPr lang="en-GB" dirty="0"/>
              <a:t>They must play a role in practical reasoning – reasoning about what to do.</a:t>
            </a:r>
          </a:p>
          <a:p>
            <a:r>
              <a:rPr lang="en-GB" dirty="0"/>
              <a:t>We follow Hare:</a:t>
            </a:r>
          </a:p>
          <a:p>
            <a:pPr lvl="1"/>
            <a:r>
              <a:rPr lang="en-GB" dirty="0"/>
              <a:t>in a novel situation, we need to reason from first principles, but having arrived at a conclusion we “crystallise it into a not too specific or detailed form, so that its salient features may stand out and serve us again in a like situation without so much thought.”</a:t>
            </a:r>
          </a:p>
          <a:p>
            <a:r>
              <a:rPr lang="en-GB" dirty="0"/>
              <a:t>In a novel situation we do practical reasoning without norms: but this reasoning can be encapsulated in a norm for future use</a:t>
            </a:r>
          </a:p>
          <a:p>
            <a:r>
              <a:rPr lang="en-GB" dirty="0"/>
              <a:t>Norms </a:t>
            </a:r>
            <a:r>
              <a:rPr lang="en-GB" b="1" i="1" dirty="0">
                <a:solidFill>
                  <a:srgbClr val="FFFF00"/>
                </a:solidFill>
              </a:rPr>
              <a:t>emerge from </a:t>
            </a:r>
            <a:r>
              <a:rPr lang="en-GB" dirty="0"/>
              <a:t>practical reasoning and then are </a:t>
            </a:r>
            <a:r>
              <a:rPr lang="en-GB" b="1" i="1" dirty="0">
                <a:solidFill>
                  <a:srgbClr val="FFFF00"/>
                </a:solidFill>
              </a:rPr>
              <a:t>used in </a:t>
            </a:r>
            <a:r>
              <a:rPr lang="en-GB" dirty="0"/>
              <a:t>practical reasoning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B12461-BFEA-4774-B84F-8C52AE1F63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100" y="0"/>
            <a:ext cx="2128792" cy="219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61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C93EC-BAB1-4DD5-A42B-470F38543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Practical Reasoning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47725-4CBB-4415-8967-B387B492D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We use Atkinson and Bench-Capon’s value based practical reasoning</a:t>
            </a:r>
          </a:p>
          <a:p>
            <a:pPr lvl="1"/>
            <a:r>
              <a:rPr lang="en-GB" dirty="0"/>
              <a:t>Situation represented as an Alternating Action Based Transition System</a:t>
            </a:r>
          </a:p>
          <a:p>
            <a:pPr lvl="1"/>
            <a:r>
              <a:rPr lang="en-GB" dirty="0"/>
              <a:t>Arguments are Generated using the Argumentation Scheme for Value Based Practical Reasoning</a:t>
            </a:r>
          </a:p>
          <a:p>
            <a:pPr lvl="1"/>
            <a:r>
              <a:rPr lang="en-GB" dirty="0"/>
              <a:t>Counter Arguments are generated using critical questions associated with that scheme</a:t>
            </a:r>
          </a:p>
          <a:p>
            <a:pPr lvl="1"/>
            <a:r>
              <a:rPr lang="en-GB" dirty="0"/>
              <a:t>Arguments are organised into a Value Based Argumentation Framework</a:t>
            </a:r>
          </a:p>
          <a:p>
            <a:pPr lvl="1"/>
            <a:r>
              <a:rPr lang="en-GB" dirty="0"/>
              <a:t>Arguments are evaluated according to the value preferences of the audience</a:t>
            </a:r>
          </a:p>
          <a:p>
            <a:r>
              <a:rPr lang="en-GB" dirty="0"/>
              <a:t>The long version of the paper shows how this works for the parable of the </a:t>
            </a:r>
            <a:r>
              <a:rPr lang="en-GB" i="1" dirty="0"/>
              <a:t>Ant and the Grasshopper</a:t>
            </a:r>
          </a:p>
          <a:p>
            <a:pPr lvl="1"/>
            <a:r>
              <a:rPr lang="en-GB" dirty="0"/>
              <a:t>https://intranet.csc.liv.ac.uk/research/techreports/tr2019/ulcs-19-001.pdf</a:t>
            </a:r>
            <a:endParaRPr lang="en-GB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36B0B6-B01F-463C-9C7F-F8A53C0D75C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25" y="52389"/>
            <a:ext cx="24384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692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9CF02-6424-4C01-81FE-96FD15798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Ant and the Grasshopper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15AA6-A9A5-4574-96C3-4B1B9896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In Summer, when food is plentiful</a:t>
            </a:r>
          </a:p>
          <a:p>
            <a:pPr lvl="1"/>
            <a:r>
              <a:rPr lang="en-GB" dirty="0"/>
              <a:t>The ant works hard and gathers food for the winter</a:t>
            </a:r>
          </a:p>
          <a:p>
            <a:pPr lvl="1"/>
            <a:r>
              <a:rPr lang="en-GB" dirty="0"/>
              <a:t>The grasshopper sits idly singing</a:t>
            </a:r>
          </a:p>
          <a:p>
            <a:r>
              <a:rPr lang="en-GB" dirty="0"/>
              <a:t>In Winter there is no food</a:t>
            </a:r>
          </a:p>
          <a:p>
            <a:pPr lvl="1"/>
            <a:r>
              <a:rPr lang="en-GB" dirty="0"/>
              <a:t>The grasshopper asks the ant for food</a:t>
            </a:r>
          </a:p>
          <a:p>
            <a:pPr lvl="1"/>
            <a:r>
              <a:rPr lang="en-GB" dirty="0"/>
              <a:t>The ant refuses</a:t>
            </a:r>
          </a:p>
          <a:p>
            <a:pPr marL="0" indent="0">
              <a:buNone/>
            </a:pPr>
            <a:r>
              <a:rPr lang="en-GB" dirty="0"/>
              <a:t>The grasshopper dies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Moral: </a:t>
            </a:r>
            <a:r>
              <a:rPr lang="en-GB" b="1" i="1" dirty="0">
                <a:solidFill>
                  <a:srgbClr val="FFFF00"/>
                </a:solidFill>
              </a:rPr>
              <a:t>if you want to succeed tomorrow, you have to start working today. Those who do not plan for the long term will not succeed in the long term.</a:t>
            </a:r>
          </a:p>
          <a:p>
            <a:endParaRPr lang="en-GB" dirty="0"/>
          </a:p>
        </p:txBody>
      </p:sp>
      <p:pic>
        <p:nvPicPr>
          <p:cNvPr id="5" name="Picture 2" descr="Image result for ant and the grasshopper">
            <a:extLst>
              <a:ext uri="{FF2B5EF4-FFF2-40B4-BE49-F238E27FC236}">
                <a16:creationId xmlns:a16="http://schemas.microsoft.com/office/drawing/2014/main" id="{EFB4094D-821F-49DD-B2CB-61A82170D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700" y="39609"/>
            <a:ext cx="2527300" cy="1718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605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43FBE-BB42-45DF-BB77-CE98F1A99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Norms from </a:t>
            </a:r>
            <a:br>
              <a:rPr lang="en-GB" dirty="0"/>
            </a:br>
            <a:r>
              <a:rPr lang="en-GB" i="1" dirty="0"/>
              <a:t>Ant and Grasshopper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604FE-AB78-4EA1-B7FB-0690D3C3E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Given that survival is the most important value people will choose to act like the ant.</a:t>
            </a:r>
          </a:p>
          <a:p>
            <a:r>
              <a:rPr lang="en-GB" dirty="0"/>
              <a:t>This gives rise to the norm</a:t>
            </a:r>
          </a:p>
          <a:p>
            <a:pPr lvl="1"/>
            <a:r>
              <a:rPr lang="en-GB" b="1" i="1" dirty="0">
                <a:solidFill>
                  <a:srgbClr val="FFFF00"/>
                </a:solidFill>
              </a:rPr>
              <a:t>You should work in summer</a:t>
            </a:r>
          </a:p>
          <a:p>
            <a:r>
              <a:rPr lang="en-GB" dirty="0"/>
              <a:t>In future the norm can be used instead of going through the whole process</a:t>
            </a:r>
          </a:p>
          <a:p>
            <a:r>
              <a:rPr lang="en-GB" dirty="0"/>
              <a:t>An additional norm is required to punish transgressors: otherwise the temptation to freeload will lead to normative collapse</a:t>
            </a:r>
          </a:p>
          <a:p>
            <a:pPr lvl="1"/>
            <a:r>
              <a:rPr lang="en-GB" b="1" i="1" dirty="0">
                <a:solidFill>
                  <a:srgbClr val="FFFF00"/>
                </a:solidFill>
              </a:rPr>
              <a:t>You must not give food to a non-worker</a:t>
            </a:r>
          </a:p>
        </p:txBody>
      </p:sp>
      <p:pic>
        <p:nvPicPr>
          <p:cNvPr id="2050" name="Picture 2" descr="Image result for ant and the grasshopper">
            <a:extLst>
              <a:ext uri="{FF2B5EF4-FFF2-40B4-BE49-F238E27FC236}">
                <a16:creationId xmlns:a16="http://schemas.microsoft.com/office/drawing/2014/main" id="{72CFD96A-F9B5-4340-96B0-37F71F84E3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5025" y="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5444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EED3C-D63F-4332-A6DE-053BE3168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Practical Reasoning in a VAF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3188B91-9F71-443F-91A3-0CEB3B8019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675" y="2326163"/>
            <a:ext cx="4076242" cy="293290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0E2F011-F371-49C8-8A11-CC02FA8782C7}"/>
              </a:ext>
            </a:extLst>
          </p:cNvPr>
          <p:cNvSpPr txBox="1"/>
          <p:nvPr/>
        </p:nvSpPr>
        <p:spPr>
          <a:xfrm>
            <a:off x="2620392" y="1598931"/>
            <a:ext cx="562825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Arg1: Work to live     Arg2: Play for pleasure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F209D8-B4EB-474F-B16C-FDEF28445A38}"/>
              </a:ext>
            </a:extLst>
          </p:cNvPr>
          <p:cNvSpPr txBox="1"/>
          <p:nvPr/>
        </p:nvSpPr>
        <p:spPr>
          <a:xfrm>
            <a:off x="2719667" y="5524636"/>
            <a:ext cx="5628258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If we prefer life we will choose to work</a:t>
            </a:r>
          </a:p>
          <a:p>
            <a:r>
              <a:rPr lang="en-GB" sz="2400" dirty="0">
                <a:solidFill>
                  <a:schemeClr val="bg1"/>
                </a:solidFill>
              </a:rPr>
              <a:t>If we prefer pleasure we will choose to play</a:t>
            </a:r>
          </a:p>
        </p:txBody>
      </p:sp>
    </p:spTree>
    <p:extLst>
      <p:ext uri="{BB962C8B-B14F-4D97-AF65-F5344CB8AC3E}">
        <p14:creationId xmlns:p14="http://schemas.microsoft.com/office/powerpoint/2010/main" val="358652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A4B90-17D6-49DA-9391-70BC2ACEF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/>
              <a:t>VAF with Explicit value arguments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E5F08B-953E-439C-89FD-FC72F8BDD2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758" y="1901189"/>
            <a:ext cx="5235802" cy="44108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5477223-58AA-47A7-A83C-2AC27EA94C1D}"/>
              </a:ext>
            </a:extLst>
          </p:cNvPr>
          <p:cNvSpPr txBox="1"/>
          <p:nvPr/>
        </p:nvSpPr>
        <p:spPr>
          <a:xfrm>
            <a:off x="8055146" y="2411572"/>
            <a:ext cx="403624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Choosing a preference argument defeats one of the arguments (and the other preference)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13C20-BA9E-4238-BB7D-0583CE8CB342}"/>
              </a:ext>
            </a:extLst>
          </p:cNvPr>
          <p:cNvSpPr txBox="1"/>
          <p:nvPr/>
        </p:nvSpPr>
        <p:spPr>
          <a:xfrm>
            <a:off x="8055146" y="4250730"/>
            <a:ext cx="403624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Two possible extensions:</a:t>
            </a:r>
          </a:p>
          <a:p>
            <a:r>
              <a:rPr lang="en-GB" sz="2400" dirty="0">
                <a:solidFill>
                  <a:schemeClr val="bg1"/>
                </a:solidFill>
              </a:rPr>
              <a:t>Prefer life and work</a:t>
            </a:r>
          </a:p>
          <a:p>
            <a:r>
              <a:rPr lang="en-GB" sz="2400" dirty="0">
                <a:solidFill>
                  <a:schemeClr val="bg1"/>
                </a:solidFill>
              </a:rPr>
              <a:t>Prefer pleasure and play</a:t>
            </a:r>
          </a:p>
        </p:txBody>
      </p:sp>
    </p:spTree>
    <p:extLst>
      <p:ext uri="{BB962C8B-B14F-4D97-AF65-F5344CB8AC3E}">
        <p14:creationId xmlns:p14="http://schemas.microsoft.com/office/powerpoint/2010/main" val="2132174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22824-A608-4582-AA0D-796E49B58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Extended Argumentation Framework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822B84-4756-4F55-B652-7EC36F03E5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6638" y="1690688"/>
            <a:ext cx="5188006" cy="455031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A524A1E-3346-47D5-94AC-212910B81809}"/>
              </a:ext>
            </a:extLst>
          </p:cNvPr>
          <p:cNvSpPr txBox="1"/>
          <p:nvPr/>
        </p:nvSpPr>
        <p:spPr>
          <a:xfrm>
            <a:off x="838200" y="2582731"/>
            <a:ext cx="4036240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Now the preference defeats the attack.</a:t>
            </a:r>
          </a:p>
          <a:p>
            <a:r>
              <a:rPr lang="en-GB" sz="2400" dirty="0">
                <a:solidFill>
                  <a:schemeClr val="bg1"/>
                </a:solidFill>
              </a:rPr>
              <a:t>The </a:t>
            </a:r>
            <a:r>
              <a:rPr lang="en-GB" sz="2400" b="1" i="1" dirty="0">
                <a:solidFill>
                  <a:schemeClr val="bg1"/>
                </a:solidFill>
              </a:rPr>
              <a:t>preferred argument </a:t>
            </a:r>
            <a:r>
              <a:rPr lang="en-GB" sz="2400" dirty="0">
                <a:solidFill>
                  <a:schemeClr val="bg1"/>
                </a:solidFill>
              </a:rPr>
              <a:t>defeats the less preferred argument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7A650DB-43B6-4E4E-B039-CBB59A8A0A5B}"/>
              </a:ext>
            </a:extLst>
          </p:cNvPr>
          <p:cNvSpPr/>
          <p:nvPr/>
        </p:nvSpPr>
        <p:spPr>
          <a:xfrm>
            <a:off x="6516210" y="2272683"/>
            <a:ext cx="1518081" cy="6125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Mazlow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1C0A11E-E30F-47E4-A1F7-CD6B8D31CC71}"/>
              </a:ext>
            </a:extLst>
          </p:cNvPr>
          <p:cNvCxnSpPr>
            <a:stCxn id="6" idx="6"/>
          </p:cNvCxnSpPr>
          <p:nvPr/>
        </p:nvCxnSpPr>
        <p:spPr>
          <a:xfrm flipV="1">
            <a:off x="8034291" y="2272683"/>
            <a:ext cx="781235" cy="3062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EB81284-A345-4006-B289-30498B3EB3C1}"/>
              </a:ext>
            </a:extLst>
          </p:cNvPr>
          <p:cNvSpPr txBox="1"/>
          <p:nvPr/>
        </p:nvSpPr>
        <p:spPr>
          <a:xfrm>
            <a:off x="838200" y="4633766"/>
            <a:ext cx="403624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We can justify the preferences  with other arguments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3A2106-B41F-4AC7-B94E-4922A8175D68}"/>
              </a:ext>
            </a:extLst>
          </p:cNvPr>
          <p:cNvSpPr txBox="1"/>
          <p:nvPr/>
        </p:nvSpPr>
        <p:spPr>
          <a:xfrm>
            <a:off x="927857" y="5661878"/>
            <a:ext cx="403624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chemeClr val="bg1"/>
                </a:solidFill>
              </a:rPr>
              <a:t>Mazlow’s</a:t>
            </a:r>
            <a:r>
              <a:rPr lang="en-GB" sz="2400" dirty="0">
                <a:solidFill>
                  <a:schemeClr val="bg1"/>
                </a:solidFill>
              </a:rPr>
              <a:t> hierarchy  gives a reason to prefer life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DC9045-80A9-46FE-8052-CF5F222C78BF}"/>
              </a:ext>
            </a:extLst>
          </p:cNvPr>
          <p:cNvSpPr txBox="1"/>
          <p:nvPr/>
        </p:nvSpPr>
        <p:spPr>
          <a:xfrm>
            <a:off x="828165" y="1594826"/>
            <a:ext cx="437415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Now the preferences attack the </a:t>
            </a:r>
            <a:r>
              <a:rPr lang="en-GB" sz="2400" b="1" i="1" dirty="0">
                <a:solidFill>
                  <a:schemeClr val="bg1"/>
                </a:solidFill>
              </a:rPr>
              <a:t>attacks</a:t>
            </a:r>
            <a:r>
              <a:rPr lang="en-GB" sz="2400" dirty="0">
                <a:solidFill>
                  <a:schemeClr val="bg1"/>
                </a:solidFill>
              </a:rPr>
              <a:t>, not the </a:t>
            </a:r>
            <a:r>
              <a:rPr lang="en-GB" sz="2400" b="1" i="1" dirty="0">
                <a:solidFill>
                  <a:schemeClr val="bg1"/>
                </a:solidFill>
              </a:rPr>
              <a:t>arguments</a:t>
            </a:r>
          </a:p>
        </p:txBody>
      </p:sp>
    </p:spTree>
    <p:extLst>
      <p:ext uri="{BB962C8B-B14F-4D97-AF65-F5344CB8AC3E}">
        <p14:creationId xmlns:p14="http://schemas.microsoft.com/office/powerpoint/2010/main" val="45836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DA9C9-6F6D-48D4-B71A-2AE7295D9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Representing a Norm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F36829-F75C-4160-9D35-994DE73BF5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231" y="1424125"/>
            <a:ext cx="6962702" cy="445289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8CE2B8-F616-4E3B-98B3-C1D52DFAA47B}"/>
              </a:ext>
            </a:extLst>
          </p:cNvPr>
          <p:cNvSpPr txBox="1"/>
          <p:nvPr/>
        </p:nvSpPr>
        <p:spPr>
          <a:xfrm>
            <a:off x="474066" y="1429362"/>
            <a:ext cx="403624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Now the norm can replace the</a:t>
            </a:r>
          </a:p>
          <a:p>
            <a:r>
              <a:rPr lang="en-GB" sz="2400" dirty="0">
                <a:solidFill>
                  <a:schemeClr val="bg1"/>
                </a:solidFill>
              </a:rPr>
              <a:t>Reasoning</a:t>
            </a:r>
          </a:p>
          <a:p>
            <a:r>
              <a:rPr lang="en-GB" sz="2400" b="1" i="1" dirty="0">
                <a:solidFill>
                  <a:schemeClr val="bg1"/>
                </a:solidFill>
              </a:rPr>
              <a:t>We cannot play because it is forbidden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B0C5DE-90E2-4173-9E57-71FD4E887905}"/>
              </a:ext>
            </a:extLst>
          </p:cNvPr>
          <p:cNvSpPr txBox="1"/>
          <p:nvPr/>
        </p:nvSpPr>
        <p:spPr>
          <a:xfrm>
            <a:off x="474066" y="3162047"/>
            <a:ext cx="403624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Preferences need  not be considered if the norm is obeyed</a:t>
            </a:r>
            <a:endParaRPr lang="en-GB" sz="2400" b="1" i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AEEFF8-0484-4585-8AA7-E1AE6024350F}"/>
              </a:ext>
            </a:extLst>
          </p:cNvPr>
          <p:cNvSpPr txBox="1"/>
          <p:nvPr/>
        </p:nvSpPr>
        <p:spPr>
          <a:xfrm>
            <a:off x="389953" y="4420411"/>
            <a:ext cx="4204465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A preference for pleasure might defeat the norm, so there is a </a:t>
            </a:r>
            <a:r>
              <a:rPr lang="en-GB" sz="2400" b="1" i="1" dirty="0">
                <a:solidFill>
                  <a:schemeClr val="bg1"/>
                </a:solidFill>
              </a:rPr>
              <a:t>temptation to violate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EABABED-3497-4180-9C79-AA18EA0A7757}"/>
              </a:ext>
            </a:extLst>
          </p:cNvPr>
          <p:cNvCxnSpPr/>
          <p:nvPr/>
        </p:nvCxnSpPr>
        <p:spPr>
          <a:xfrm flipH="1">
            <a:off x="6818050" y="2201662"/>
            <a:ext cx="2263806" cy="1227338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8DA1644-868B-4A9A-B2E4-AB93A25DEF40}"/>
              </a:ext>
            </a:extLst>
          </p:cNvPr>
          <p:cNvSpPr txBox="1"/>
          <p:nvPr/>
        </p:nvSpPr>
        <p:spPr>
          <a:xfrm>
            <a:off x="428304" y="5657671"/>
            <a:ext cx="4204465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Norms need to </a:t>
            </a:r>
            <a:r>
              <a:rPr lang="en-GB" sz="2400" b="1" i="1" dirty="0">
                <a:solidFill>
                  <a:schemeClr val="bg1"/>
                </a:solidFill>
              </a:rPr>
              <a:t>be backed by sanctions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38849F1-4690-48F4-9E68-4308F04DF7FD}"/>
              </a:ext>
            </a:extLst>
          </p:cNvPr>
          <p:cNvSpPr/>
          <p:nvPr/>
        </p:nvSpPr>
        <p:spPr>
          <a:xfrm>
            <a:off x="5282214" y="1933575"/>
            <a:ext cx="1909161" cy="742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Punishment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1CE5581-D6CB-4A59-AB3E-404110C1EDA6}"/>
              </a:ext>
            </a:extLst>
          </p:cNvPr>
          <p:cNvCxnSpPr>
            <a:cxnSpLocks/>
            <a:stCxn id="10" idx="5"/>
          </p:cNvCxnSpPr>
          <p:nvPr/>
        </p:nvCxnSpPr>
        <p:spPr>
          <a:xfrm>
            <a:off x="6911785" y="2567722"/>
            <a:ext cx="736790" cy="35169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164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669</TotalTime>
  <Words>904</Words>
  <Application>Microsoft Office PowerPoint</Application>
  <PresentationFormat>Widescreen</PresentationFormat>
  <Paragraphs>105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Norms and Extended Argumentation  Frameworks</vt:lpstr>
      <vt:lpstr>Overview</vt:lpstr>
      <vt:lpstr>Practical Reasoning</vt:lpstr>
      <vt:lpstr>Ant and the Grasshopper </vt:lpstr>
      <vt:lpstr>Norms from  Ant and Grasshopper</vt:lpstr>
      <vt:lpstr>Practical Reasoning in a VAF</vt:lpstr>
      <vt:lpstr>VAF with Explicit value arguments</vt:lpstr>
      <vt:lpstr>Extended Argumentation Framework</vt:lpstr>
      <vt:lpstr>Representing a Norm</vt:lpstr>
      <vt:lpstr>Representing An Exception</vt:lpstr>
      <vt:lpstr>Fourth Amendment</vt:lpstr>
      <vt:lpstr>Fourth Amendment</vt:lpstr>
      <vt:lpstr>Automobile Exception</vt:lpstr>
      <vt:lpstr>Situation after Opperman, Coolidge and Chadwick</vt:lpstr>
      <vt:lpstr>Discussion: why EAFS?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From Implementing Factors with Magnitude</dc:title>
  <dc:creator>user</dc:creator>
  <cp:lastModifiedBy>CSC</cp:lastModifiedBy>
  <cp:revision>97</cp:revision>
  <dcterms:created xsi:type="dcterms:W3CDTF">2018-11-26T20:05:14Z</dcterms:created>
  <dcterms:modified xsi:type="dcterms:W3CDTF">2019-08-14T11:12:23Z</dcterms:modified>
</cp:coreProperties>
</file>