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7" r:id="rId3"/>
    <p:sldId id="258" r:id="rId4"/>
    <p:sldId id="259" r:id="rId5"/>
    <p:sldId id="260" r:id="rId6"/>
    <p:sldId id="262" r:id="rId7"/>
    <p:sldId id="263" r:id="rId8"/>
    <p:sldId id="264" r:id="rId9"/>
    <p:sldId id="265" r:id="rId10"/>
    <p:sldId id="267" r:id="rId11"/>
    <p:sldId id="268" r:id="rId12"/>
    <p:sldId id="266" r:id="rId13"/>
    <p:sldId id="269" r:id="rId14"/>
    <p:sldId id="261" r:id="rId15"/>
    <p:sldId id="270" r:id="rId16"/>
    <p:sldId id="271" r:id="rId17"/>
    <p:sldId id="273" r:id="rId18"/>
    <p:sldId id="274" r:id="rId19"/>
    <p:sldId id="275" r:id="rId20"/>
    <p:sldId id="276" r:id="rId21"/>
    <p:sldId id="278" r:id="rId22"/>
    <p:sldId id="280" r:id="rId23"/>
    <p:sldId id="281" r:id="rId24"/>
    <p:sldId id="282" r:id="rId25"/>
    <p:sldId id="283" r:id="rId26"/>
    <p:sldId id="284" r:id="rId27"/>
    <p:sldId id="285" r:id="rId28"/>
    <p:sldId id="279" r:id="rId29"/>
    <p:sldId id="287" r:id="rId30"/>
    <p:sldId id="286" r:id="rId31"/>
    <p:sldId id="288" r:id="rId32"/>
    <p:sldId id="289" r:id="rId33"/>
    <p:sldId id="302" r:id="rId34"/>
    <p:sldId id="303" r:id="rId35"/>
    <p:sldId id="304" r:id="rId36"/>
    <p:sldId id="305" r:id="rId37"/>
    <p:sldId id="306" r:id="rId38"/>
    <p:sldId id="307" r:id="rId39"/>
    <p:sldId id="308" r:id="rId40"/>
    <p:sldId id="309" r:id="rId41"/>
    <p:sldId id="310" r:id="rId42"/>
    <p:sldId id="311" r:id="rId43"/>
    <p:sldId id="312" r:id="rId44"/>
    <p:sldId id="313" r:id="rId45"/>
    <p:sldId id="314" r:id="rId46"/>
    <p:sldId id="315" r:id="rId47"/>
    <p:sldId id="316" r:id="rId48"/>
    <p:sldId id="318" r:id="rId49"/>
    <p:sldId id="320" r:id="rId50"/>
    <p:sldId id="317" r:id="rId51"/>
    <p:sldId id="319"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00E8C5-397F-4D47-BE2B-F56C679878DD}" type="datetimeFigureOut">
              <a:rPr lang="en-GB" smtClean="0"/>
              <a:pPr/>
              <a:t>02/09/2013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E80053-8A86-4C11-9DF1-7DBDEAF9A4EF}" type="slidenum">
              <a:rPr lang="en-GB" smtClean="0"/>
              <a:pPr/>
              <a:t>‹#›</a:t>
            </a:fld>
            <a:endParaRPr lang="en-GB"/>
          </a:p>
        </p:txBody>
      </p:sp>
    </p:spTree>
    <p:extLst>
      <p:ext uri="{BB962C8B-B14F-4D97-AF65-F5344CB8AC3E}">
        <p14:creationId xmlns:p14="http://schemas.microsoft.com/office/powerpoint/2010/main" val="675300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AA74218-D620-CE4B-8817-BB3C451E2394}"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A176A13-1FE0-4474-906B-AD2879B42D9B}" type="slidenum">
              <a:rPr lang="en-GB" smtClean="0"/>
              <a:pPr/>
              <a:t>30</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A176A13-1FE0-4474-906B-AD2879B42D9B}" type="slidenum">
              <a:rPr lang="en-GB" smtClean="0"/>
              <a:pPr/>
              <a:t>34</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A176A13-1FE0-4474-906B-AD2879B42D9B}" type="slidenum">
              <a:rPr lang="en-GB" smtClean="0"/>
              <a:pPr/>
              <a:t>36</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A176A13-1FE0-4474-906B-AD2879B42D9B}" type="slidenum">
              <a:rPr lang="en-GB" smtClean="0"/>
              <a:pPr/>
              <a:t>38</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A176A13-1FE0-4474-906B-AD2879B42D9B}" type="slidenum">
              <a:rPr lang="en-GB" smtClean="0"/>
              <a:pPr/>
              <a:t>44</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BA6332D-FF5A-4F0B-ABF4-F9970A6DD1FE}" type="datetimeFigureOut">
              <a:rPr lang="en-GB" smtClean="0"/>
              <a:pPr/>
              <a:t>02/09/2013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180807-0FB0-48A4-8DBD-036A86B19D9C}"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A6332D-FF5A-4F0B-ABF4-F9970A6DD1FE}" type="datetimeFigureOut">
              <a:rPr lang="en-GB" smtClean="0"/>
              <a:pPr/>
              <a:t>02/09/2013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180807-0FB0-48A4-8DBD-036A86B19D9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A6332D-FF5A-4F0B-ABF4-F9970A6DD1FE}" type="datetimeFigureOut">
              <a:rPr lang="en-GB" smtClean="0"/>
              <a:pPr/>
              <a:t>02/09/2013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180807-0FB0-48A4-8DBD-036A86B19D9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A6332D-FF5A-4F0B-ABF4-F9970A6DD1FE}" type="datetimeFigureOut">
              <a:rPr lang="en-GB" smtClean="0"/>
              <a:pPr/>
              <a:t>02/09/2013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180807-0FB0-48A4-8DBD-036A86B19D9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A6332D-FF5A-4F0B-ABF4-F9970A6DD1FE}" type="datetimeFigureOut">
              <a:rPr lang="en-GB" smtClean="0"/>
              <a:pPr/>
              <a:t>02/09/2013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180807-0FB0-48A4-8DBD-036A86B19D9C}"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BA6332D-FF5A-4F0B-ABF4-F9970A6DD1FE}" type="datetimeFigureOut">
              <a:rPr lang="en-GB" smtClean="0"/>
              <a:pPr/>
              <a:t>02/09/2013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180807-0FB0-48A4-8DBD-036A86B19D9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BA6332D-FF5A-4F0B-ABF4-F9970A6DD1FE}" type="datetimeFigureOut">
              <a:rPr lang="en-GB" smtClean="0"/>
              <a:pPr/>
              <a:t>02/09/2013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4180807-0FB0-48A4-8DBD-036A86B19D9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BA6332D-FF5A-4F0B-ABF4-F9970A6DD1FE}" type="datetimeFigureOut">
              <a:rPr lang="en-GB" smtClean="0"/>
              <a:pPr/>
              <a:t>02/09/2013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4180807-0FB0-48A4-8DBD-036A86B19D9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A6332D-FF5A-4F0B-ABF4-F9970A6DD1FE}" type="datetimeFigureOut">
              <a:rPr lang="en-GB" smtClean="0"/>
              <a:pPr/>
              <a:t>02/09/2013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4180807-0FB0-48A4-8DBD-036A86B19D9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A6332D-FF5A-4F0B-ABF4-F9970A6DD1FE}" type="datetimeFigureOut">
              <a:rPr lang="en-GB" smtClean="0"/>
              <a:pPr/>
              <a:t>02/09/2013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180807-0FB0-48A4-8DBD-036A86B19D9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A6332D-FF5A-4F0B-ABF4-F9970A6DD1FE}" type="datetimeFigureOut">
              <a:rPr lang="en-GB" smtClean="0"/>
              <a:pPr/>
              <a:t>02/09/2013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180807-0FB0-48A4-8DBD-036A86B19D9C}"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6332D-FF5A-4F0B-ABF4-F9970A6DD1FE}" type="datetimeFigureOut">
              <a:rPr lang="en-GB" smtClean="0"/>
              <a:pPr/>
              <a:t>02/09/2013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180807-0FB0-48A4-8DBD-036A86B19D9C}"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emf"/></Relationships>
</file>

<file path=ppt/slides/_rels/slide3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5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980728"/>
            <a:ext cx="7772400" cy="1470025"/>
          </a:xfrm>
        </p:spPr>
        <p:txBody>
          <a:bodyPr>
            <a:noAutofit/>
          </a:bodyPr>
          <a:lstStyle/>
          <a:p>
            <a:r>
              <a:rPr lang="en-GB" sz="4800" dirty="0">
                <a:solidFill>
                  <a:srgbClr val="FFFF00"/>
                </a:solidFill>
              </a:rPr>
              <a:t>Structuring E-Participation in Policy </a:t>
            </a:r>
            <a:r>
              <a:rPr lang="en-GB" sz="4800" dirty="0" smtClean="0">
                <a:solidFill>
                  <a:srgbClr val="FFFF00"/>
                </a:solidFill>
              </a:rPr>
              <a:t>Making Through </a:t>
            </a:r>
            <a:r>
              <a:rPr lang="en-GB" sz="4800" dirty="0">
                <a:solidFill>
                  <a:srgbClr val="FFFF00"/>
                </a:solidFill>
              </a:rPr>
              <a:t>Argumentation</a:t>
            </a:r>
          </a:p>
        </p:txBody>
      </p:sp>
      <p:sp>
        <p:nvSpPr>
          <p:cNvPr id="3" name="Subtitle 2"/>
          <p:cNvSpPr>
            <a:spLocks noGrp="1"/>
          </p:cNvSpPr>
          <p:nvPr>
            <p:ph type="subTitle" idx="1"/>
          </p:nvPr>
        </p:nvSpPr>
        <p:spPr/>
        <p:txBody>
          <a:bodyPr>
            <a:noAutofit/>
          </a:bodyPr>
          <a:lstStyle/>
          <a:p>
            <a:r>
              <a:rPr lang="en-GB" sz="4800" i="1" dirty="0" smtClean="0">
                <a:solidFill>
                  <a:srgbClr val="FFFF00"/>
                </a:solidFill>
              </a:rPr>
              <a:t>Trevor Bench-Capon</a:t>
            </a:r>
          </a:p>
          <a:p>
            <a:r>
              <a:rPr lang="en-GB" dirty="0" smtClean="0">
                <a:solidFill>
                  <a:srgbClr val="FFFF00"/>
                </a:solidFill>
              </a:rPr>
              <a:t>Department of Computer Science</a:t>
            </a:r>
          </a:p>
          <a:p>
            <a:r>
              <a:rPr lang="en-GB" dirty="0" smtClean="0">
                <a:solidFill>
                  <a:srgbClr val="FFFF00"/>
                </a:solidFill>
              </a:rPr>
              <a:t>Liverpool</a:t>
            </a:r>
          </a:p>
          <a:p>
            <a:r>
              <a:rPr lang="en-GB" dirty="0" smtClean="0">
                <a:solidFill>
                  <a:srgbClr val="FFFF00"/>
                </a:solidFill>
              </a:rPr>
              <a:t>UK</a:t>
            </a:r>
            <a:endParaRPr lang="en-GB"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FF00"/>
                </a:solidFill>
              </a:rPr>
              <a:t>Problems with Current Tools</a:t>
            </a: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r>
              <a:rPr lang="en-US" dirty="0" smtClean="0">
                <a:solidFill>
                  <a:srgbClr val="FFFF00"/>
                </a:solidFill>
              </a:rPr>
              <a:t>Problem of </a:t>
            </a:r>
            <a:r>
              <a:rPr lang="en-US" b="1" dirty="0" smtClean="0">
                <a:solidFill>
                  <a:srgbClr val="FFFF00"/>
                </a:solidFill>
                <a:effectLst>
                  <a:outerShdw blurRad="38100" dist="38100" dir="2700000" algn="tl">
                    <a:srgbClr val="000000">
                      <a:alpha val="43137"/>
                    </a:srgbClr>
                  </a:outerShdw>
                </a:effectLst>
              </a:rPr>
              <a:t>analysis</a:t>
            </a:r>
            <a:r>
              <a:rPr lang="en-US" dirty="0" smtClean="0">
                <a:solidFill>
                  <a:srgbClr val="FFFF00"/>
                </a:solidFill>
              </a:rPr>
              <a:t>: too much data</a:t>
            </a:r>
          </a:p>
          <a:p>
            <a:pPr lvl="1"/>
            <a:r>
              <a:rPr lang="en-GB" dirty="0" smtClean="0">
                <a:solidFill>
                  <a:srgbClr val="FFFF00"/>
                </a:solidFill>
                <a:cs typeface="Calibri"/>
              </a:rPr>
              <a:t>How can we systematically organise the analysis of comments?</a:t>
            </a:r>
          </a:p>
          <a:p>
            <a:pPr lvl="1"/>
            <a:r>
              <a:rPr lang="en-GB" dirty="0" smtClean="0">
                <a:solidFill>
                  <a:srgbClr val="FFFF00"/>
                </a:solidFill>
                <a:cs typeface="Calibri"/>
              </a:rPr>
              <a:t>How can we organise the information to accurately identify issues and consult participants in further depth?</a:t>
            </a:r>
            <a:r>
              <a:rPr lang="en-GB" dirty="0" smtClean="0">
                <a:solidFill>
                  <a:srgbClr val="FFFF00"/>
                </a:solidFill>
                <a:latin typeface="Calibri"/>
                <a:cs typeface="Calibri"/>
              </a:rPr>
              <a:t> </a:t>
            </a:r>
          </a:p>
          <a:p>
            <a:pPr lvl="1"/>
            <a:r>
              <a:rPr lang="en-GB" dirty="0" smtClean="0">
                <a:solidFill>
                  <a:srgbClr val="FFFF00"/>
                </a:solidFill>
                <a:cs typeface="Calibri"/>
              </a:rPr>
              <a:t>Abundance of claims, counter-claims, evidence, points of view, etc. results in a rich “web” of information.  How to manage and reason with so much data (aggregating)?</a:t>
            </a:r>
          </a:p>
          <a:p>
            <a:pPr lvl="1"/>
            <a:endParaRPr lang="en-GB" dirty="0" smtClean="0">
              <a:cs typeface="Calibri"/>
            </a:endParaRPr>
          </a:p>
          <a:p>
            <a:endParaRPr lang="en-US" dirty="0"/>
          </a:p>
        </p:txBody>
      </p:sp>
      <p:sp>
        <p:nvSpPr>
          <p:cNvPr id="5" name="Slide Number Placeholder 4"/>
          <p:cNvSpPr>
            <a:spLocks noGrp="1"/>
          </p:cNvSpPr>
          <p:nvPr>
            <p:ph type="sldNum" sz="quarter" idx="12"/>
          </p:nvPr>
        </p:nvSpPr>
        <p:spPr/>
        <p:txBody>
          <a:bodyPr/>
          <a:lstStyle/>
          <a:p>
            <a:fld id="{76BC00BD-1250-7E43-99D1-AC30F821A6A3}" type="slidenum">
              <a:rPr lang="en-US" smtClean="0"/>
              <a:pPr/>
              <a:t>10</a:t>
            </a:fld>
            <a:endParaRPr lang="en-US"/>
          </a:p>
        </p:txBody>
      </p:sp>
      <p:pic>
        <p:nvPicPr>
          <p:cNvPr id="4" name="Picture 3" descr="PaperStorm3.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3885" y="0"/>
            <a:ext cx="1950115" cy="195011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FF00"/>
                </a:solidFill>
              </a:rPr>
              <a:t>Problems with Current Tools</a:t>
            </a:r>
            <a:endParaRPr lang="en-US"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r>
              <a:rPr lang="en-US" sz="2824" dirty="0" smtClean="0">
                <a:solidFill>
                  <a:srgbClr val="FFFF00"/>
                </a:solidFill>
              </a:rPr>
              <a:t>Problems with </a:t>
            </a:r>
            <a:r>
              <a:rPr lang="en-US" sz="2824" b="1" dirty="0" smtClean="0">
                <a:solidFill>
                  <a:srgbClr val="FFFF00"/>
                </a:solidFill>
                <a:effectLst>
                  <a:outerShdw blurRad="38100" dist="38100" dir="2700000" algn="tl">
                    <a:srgbClr val="000000">
                      <a:alpha val="43137"/>
                    </a:srgbClr>
                  </a:outerShdw>
                </a:effectLst>
              </a:rPr>
              <a:t>lack of structure</a:t>
            </a:r>
          </a:p>
          <a:p>
            <a:pPr lvl="1"/>
            <a:r>
              <a:rPr lang="en-GB" sz="2400" dirty="0" smtClean="0">
                <a:solidFill>
                  <a:srgbClr val="FFFF00"/>
                </a:solidFill>
                <a:cs typeface="Calibri"/>
              </a:rPr>
              <a:t>Comments are in an unstructured and unsystematic format.  Use of threaded lists, but difficult to extract meaningful information.</a:t>
            </a:r>
          </a:p>
          <a:p>
            <a:pPr lvl="1"/>
            <a:r>
              <a:rPr lang="en-GB" sz="2400" dirty="0" smtClean="0">
                <a:solidFill>
                  <a:srgbClr val="FFFF00"/>
                </a:solidFill>
                <a:cs typeface="Calibri"/>
              </a:rPr>
              <a:t>Comments are not sufficiently fine-grained to be as informative as may be needed.  Underlying motivations and justifications are not made explicit.</a:t>
            </a:r>
          </a:p>
          <a:p>
            <a:pPr lvl="1"/>
            <a:endParaRPr lang="en-GB" sz="2400" dirty="0" smtClean="0">
              <a:solidFill>
                <a:srgbClr val="FFFF00"/>
              </a:solidFill>
              <a:cs typeface="Calibri"/>
            </a:endParaRPr>
          </a:p>
          <a:p>
            <a:r>
              <a:rPr lang="en-GB" sz="2824" dirty="0" smtClean="0">
                <a:solidFill>
                  <a:srgbClr val="FFFF00"/>
                </a:solidFill>
                <a:cs typeface="Calibri"/>
              </a:rPr>
              <a:t>Problems with </a:t>
            </a:r>
            <a:r>
              <a:rPr lang="en-GB" sz="2824" b="1" dirty="0" smtClean="0">
                <a:solidFill>
                  <a:srgbClr val="FFFF00"/>
                </a:solidFill>
                <a:effectLst>
                  <a:outerShdw blurRad="38100" dist="38100" dir="2700000" algn="tl">
                    <a:srgbClr val="000000">
                      <a:alpha val="43137"/>
                    </a:srgbClr>
                  </a:outerShdw>
                </a:effectLst>
                <a:cs typeface="Calibri"/>
              </a:rPr>
              <a:t>bias</a:t>
            </a:r>
          </a:p>
          <a:p>
            <a:pPr lvl="1"/>
            <a:r>
              <a:rPr lang="en-GB" sz="2400" dirty="0" smtClean="0">
                <a:solidFill>
                  <a:srgbClr val="FFFF00"/>
                </a:solidFill>
                <a:cs typeface="Calibri"/>
              </a:rPr>
              <a:t>Experts who mediate, analyse, and summarise the comments can bias information or obscure the relation between comments and policy outcomes. Outlier, hybrid, challenging, and novel positions on issues may get “lost”.  Not a public, transparent method.</a:t>
            </a:r>
            <a:endParaRPr lang="de-DE" sz="2400" dirty="0" smtClean="0">
              <a:solidFill>
                <a:srgbClr val="FFFF00"/>
              </a:solidFill>
              <a:cs typeface="Calibri"/>
            </a:endParaRPr>
          </a:p>
          <a:p>
            <a:pPr lvl="1"/>
            <a:endParaRPr lang="en-GB" dirty="0" smtClean="0">
              <a:cs typeface="Calibri"/>
            </a:endParaRPr>
          </a:p>
          <a:p>
            <a:endParaRPr lang="en-US" dirty="0"/>
          </a:p>
        </p:txBody>
      </p:sp>
      <p:sp>
        <p:nvSpPr>
          <p:cNvPr id="4" name="Slide Number Placeholder 3"/>
          <p:cNvSpPr>
            <a:spLocks noGrp="1"/>
          </p:cNvSpPr>
          <p:nvPr>
            <p:ph type="sldNum" sz="quarter" idx="12"/>
          </p:nvPr>
        </p:nvSpPr>
        <p:spPr/>
        <p:txBody>
          <a:bodyPr/>
          <a:lstStyle/>
          <a:p>
            <a:fld id="{76BC00BD-1250-7E43-99D1-AC30F821A6A3}" type="slidenum">
              <a:rPr lang="en-US" smtClean="0"/>
              <a:pPr/>
              <a:t>11</a:t>
            </a:fld>
            <a:endParaRPr lang="en-US" dirty="0"/>
          </a:p>
        </p:txBody>
      </p:sp>
      <p:pic>
        <p:nvPicPr>
          <p:cNvPr id="7" name="Picture 6"/>
          <p:cNvPicPr>
            <a:picLocks noChangeAspect="1"/>
          </p:cNvPicPr>
          <p:nvPr/>
        </p:nvPicPr>
        <p:blipFill>
          <a:blip r:embed="rId2" cstate="print"/>
          <a:stretch>
            <a:fillRect/>
          </a:stretch>
        </p:blipFill>
        <p:spPr>
          <a:xfrm>
            <a:off x="7155649" y="0"/>
            <a:ext cx="1988352" cy="1412776"/>
          </a:xfrm>
          <a:prstGeom prst="rect">
            <a:avLst/>
          </a:prstGeom>
        </p:spPr>
      </p:pic>
      <p:pic>
        <p:nvPicPr>
          <p:cNvPr id="8" name="Picture 7"/>
          <p:cNvPicPr>
            <a:picLocks noChangeAspect="1"/>
          </p:cNvPicPr>
          <p:nvPr/>
        </p:nvPicPr>
        <p:blipFill>
          <a:blip r:embed="rId3" cstate="print"/>
          <a:srcRect b="16607"/>
          <a:stretch>
            <a:fillRect/>
          </a:stretch>
        </p:blipFill>
        <p:spPr>
          <a:xfrm>
            <a:off x="7668344" y="3429000"/>
            <a:ext cx="1297790" cy="11183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Problems with Current Tools</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sz="2400" dirty="0" smtClean="0">
                <a:solidFill>
                  <a:srgbClr val="FFFF00"/>
                </a:solidFill>
              </a:rPr>
              <a:t>Problems with the </a:t>
            </a:r>
            <a:r>
              <a:rPr lang="en-US" sz="2400" b="1" dirty="0" smtClean="0">
                <a:solidFill>
                  <a:srgbClr val="FFFF00"/>
                </a:solidFill>
                <a:effectLst>
                  <a:outerShdw blurRad="38100" dist="38100" dir="2700000" algn="tl">
                    <a:srgbClr val="000000">
                      <a:alpha val="43137"/>
                    </a:srgbClr>
                  </a:outerShdw>
                </a:effectLst>
              </a:rPr>
              <a:t>dialogue</a:t>
            </a:r>
            <a:r>
              <a:rPr lang="en-US" sz="2400" dirty="0" smtClean="0">
                <a:solidFill>
                  <a:srgbClr val="FFFF00"/>
                </a:solidFill>
              </a:rPr>
              <a:t> model</a:t>
            </a:r>
          </a:p>
          <a:p>
            <a:pPr lvl="1"/>
            <a:r>
              <a:rPr lang="en-GB" sz="2400" dirty="0" smtClean="0">
                <a:solidFill>
                  <a:srgbClr val="FFFF00"/>
                </a:solidFill>
                <a:cs typeface="Calibri"/>
              </a:rPr>
              <a:t>Lack of support for reasoning processes (inference, modelling, consistency, alternative policy positions).</a:t>
            </a:r>
          </a:p>
          <a:p>
            <a:pPr lvl="1"/>
            <a:r>
              <a:rPr lang="en-GB" sz="2400" dirty="0" smtClean="0">
                <a:solidFill>
                  <a:srgbClr val="FFFF00"/>
                </a:solidFill>
                <a:cs typeface="Calibri"/>
              </a:rPr>
              <a:t>Little interaction and feedback among stakeholders and between stakeholders and the consultative body.  </a:t>
            </a:r>
            <a:r>
              <a:rPr lang="en-GB" sz="2400" b="1" i="1" dirty="0" smtClean="0">
                <a:solidFill>
                  <a:srgbClr val="FFFF00"/>
                </a:solidFill>
                <a:effectLst>
                  <a:outerShdw blurRad="38100" dist="38100" dir="2700000" algn="tl">
                    <a:srgbClr val="000000">
                      <a:alpha val="43137"/>
                    </a:srgbClr>
                  </a:outerShdw>
                </a:effectLst>
                <a:cs typeface="Calibri"/>
              </a:rPr>
              <a:t>There is no deliberation</a:t>
            </a:r>
            <a:r>
              <a:rPr lang="en-GB" sz="2400" i="1" dirty="0" smtClean="0">
                <a:solidFill>
                  <a:srgbClr val="FFFF00"/>
                </a:solidFill>
                <a:cs typeface="Calibri"/>
              </a:rPr>
              <a:t>.</a:t>
            </a:r>
          </a:p>
          <a:p>
            <a:pPr lvl="1"/>
            <a:r>
              <a:rPr lang="en-GB" sz="2400" dirty="0" smtClean="0">
                <a:solidFill>
                  <a:srgbClr val="FFFF00"/>
                </a:solidFill>
                <a:cs typeface="Calibri"/>
              </a:rPr>
              <a:t>Hierarchical information flow .</a:t>
            </a:r>
          </a:p>
          <a:p>
            <a:pPr lvl="2"/>
            <a:r>
              <a:rPr lang="en-GB" sz="2000" dirty="0" smtClean="0">
                <a:solidFill>
                  <a:srgbClr val="FFFF00"/>
                </a:solidFill>
                <a:cs typeface="Calibri"/>
              </a:rPr>
              <a:t> "wisdom of crowds" and crowd-sourcing.</a:t>
            </a:r>
          </a:p>
          <a:p>
            <a:pPr lvl="1"/>
            <a:endParaRPr lang="en-GB" dirty="0" smtClean="0">
              <a:cs typeface="Calibri"/>
            </a:endParaRPr>
          </a:p>
          <a:p>
            <a:endParaRPr lang="en-US" dirty="0"/>
          </a:p>
        </p:txBody>
      </p:sp>
      <p:sp>
        <p:nvSpPr>
          <p:cNvPr id="4" name="Slide Number Placeholder 3"/>
          <p:cNvSpPr>
            <a:spLocks noGrp="1"/>
          </p:cNvSpPr>
          <p:nvPr>
            <p:ph type="sldNum" sz="quarter" idx="12"/>
          </p:nvPr>
        </p:nvSpPr>
        <p:spPr/>
        <p:txBody>
          <a:bodyPr>
            <a:normAutofit/>
          </a:bodyPr>
          <a:lstStyle/>
          <a:p>
            <a:fld id="{76BC00BD-1250-7E43-99D1-AC30F821A6A3}" type="slidenum">
              <a:rPr lang="en-US" smtClean="0"/>
              <a:pPr/>
              <a:t>12</a:t>
            </a:fld>
            <a:endParaRPr lang="en-US"/>
          </a:p>
        </p:txBody>
      </p:sp>
      <p:pic>
        <p:nvPicPr>
          <p:cNvPr id="6" name="Picture 5"/>
          <p:cNvPicPr>
            <a:picLocks noChangeAspect="1"/>
          </p:cNvPicPr>
          <p:nvPr/>
        </p:nvPicPr>
        <p:blipFill>
          <a:blip r:embed="rId2" cstate="print"/>
          <a:stretch>
            <a:fillRect/>
          </a:stretch>
        </p:blipFill>
        <p:spPr>
          <a:xfrm>
            <a:off x="6161571" y="3789040"/>
            <a:ext cx="2982429" cy="223224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FF00"/>
                </a:solidFill>
              </a:rPr>
              <a:t>Can we do better than this?</a:t>
            </a:r>
            <a:endParaRPr lang="en-US" dirty="0">
              <a:solidFill>
                <a:srgbClr val="FFFF00"/>
              </a:solidFill>
            </a:endParaRPr>
          </a:p>
        </p:txBody>
      </p:sp>
      <p:sp>
        <p:nvSpPr>
          <p:cNvPr id="3" name="Content Placeholder 2"/>
          <p:cNvSpPr>
            <a:spLocks noGrp="1"/>
          </p:cNvSpPr>
          <p:nvPr>
            <p:ph idx="1"/>
          </p:nvPr>
        </p:nvSpPr>
        <p:spPr>
          <a:xfrm>
            <a:off x="539552" y="1628800"/>
            <a:ext cx="8229600" cy="4525963"/>
          </a:xfrm>
        </p:spPr>
        <p:txBody>
          <a:bodyPr>
            <a:noAutofit/>
          </a:bodyPr>
          <a:lstStyle/>
          <a:p>
            <a:r>
              <a:rPr lang="en-US" sz="2800" dirty="0" smtClean="0">
                <a:solidFill>
                  <a:srgbClr val="FFFF00"/>
                </a:solidFill>
              </a:rPr>
              <a:t>Current systems make good use of </a:t>
            </a:r>
            <a:r>
              <a:rPr lang="en-US" sz="2800" b="1" i="1" dirty="0" smtClean="0">
                <a:solidFill>
                  <a:srgbClr val="FFFF00"/>
                </a:solidFill>
              </a:rPr>
              <a:t>www</a:t>
            </a:r>
            <a:r>
              <a:rPr lang="en-US" sz="2800" dirty="0" smtClean="0">
                <a:solidFill>
                  <a:srgbClr val="FFFF00"/>
                </a:solidFill>
              </a:rPr>
              <a:t> technology, but they lack </a:t>
            </a:r>
            <a:r>
              <a:rPr lang="en-US" sz="2800" b="1" i="1" dirty="0" smtClean="0">
                <a:solidFill>
                  <a:srgbClr val="FFFF00"/>
                </a:solidFill>
              </a:rPr>
              <a:t>expertise</a:t>
            </a:r>
            <a:r>
              <a:rPr lang="en-US" sz="2800" dirty="0" smtClean="0">
                <a:solidFill>
                  <a:srgbClr val="FFFF00"/>
                </a:solidFill>
              </a:rPr>
              <a:t> and </a:t>
            </a:r>
            <a:r>
              <a:rPr lang="en-US" sz="2800" b="1" i="1" dirty="0" smtClean="0">
                <a:solidFill>
                  <a:srgbClr val="FFFF00"/>
                </a:solidFill>
              </a:rPr>
              <a:t>knowledge</a:t>
            </a:r>
            <a:r>
              <a:rPr lang="en-US" sz="2800" dirty="0" smtClean="0">
                <a:solidFill>
                  <a:srgbClr val="FFFF00"/>
                </a:solidFill>
              </a:rPr>
              <a:t>.</a:t>
            </a:r>
          </a:p>
          <a:p>
            <a:pPr lvl="1"/>
            <a:r>
              <a:rPr lang="en-US" sz="2400" dirty="0" smtClean="0">
                <a:solidFill>
                  <a:srgbClr val="FFFF00"/>
                </a:solidFill>
              </a:rPr>
              <a:t>Computational argumentation provides us with methods of argument representation and evaluation. This provides the expertise. </a:t>
            </a:r>
          </a:p>
          <a:p>
            <a:pPr lvl="1"/>
            <a:r>
              <a:rPr lang="en-US" sz="2400" dirty="0" smtClean="0">
                <a:solidFill>
                  <a:srgbClr val="FFFF00"/>
                </a:solidFill>
              </a:rPr>
              <a:t>When building tools to support citizen participation, need to strike a balance between the use of </a:t>
            </a:r>
            <a:r>
              <a:rPr lang="en-US" sz="2400" b="1" i="1" dirty="0" smtClean="0">
                <a:solidFill>
                  <a:srgbClr val="FFFF00"/>
                </a:solidFill>
                <a:effectLst>
                  <a:outerShdw blurRad="38100" dist="38100" dir="2700000" algn="tl">
                    <a:srgbClr val="000000">
                      <a:alpha val="43137"/>
                    </a:srgbClr>
                  </a:outerShdw>
                </a:effectLst>
              </a:rPr>
              <a:t>structured argument </a:t>
            </a:r>
            <a:r>
              <a:rPr lang="en-US" sz="2400" dirty="0" smtClean="0">
                <a:solidFill>
                  <a:srgbClr val="FFFF00"/>
                </a:solidFill>
              </a:rPr>
              <a:t>and </a:t>
            </a:r>
            <a:r>
              <a:rPr lang="en-US" sz="2400" b="1" i="1" dirty="0" smtClean="0">
                <a:solidFill>
                  <a:srgbClr val="FFFF00"/>
                </a:solidFill>
                <a:effectLst>
                  <a:outerShdw blurRad="38100" dist="38100" dir="2700000" algn="tl">
                    <a:srgbClr val="000000">
                      <a:alpha val="43137"/>
                    </a:srgbClr>
                  </a:outerShdw>
                </a:effectLst>
              </a:rPr>
              <a:t>ease of use</a:t>
            </a:r>
            <a:r>
              <a:rPr lang="en-US" sz="2400" dirty="0" smtClean="0">
                <a:solidFill>
                  <a:srgbClr val="FFFF00"/>
                </a:solidFill>
                <a:effectLst>
                  <a:outerShdw blurRad="38100" dist="38100" dir="2700000" algn="tl">
                    <a:srgbClr val="000000">
                      <a:alpha val="43137"/>
                    </a:srgbClr>
                  </a:outerShdw>
                </a:effectLst>
              </a:rPr>
              <a:t> </a:t>
            </a:r>
            <a:r>
              <a:rPr lang="en-US" sz="2400" dirty="0" smtClean="0">
                <a:solidFill>
                  <a:srgbClr val="FFFF00"/>
                </a:solidFill>
              </a:rPr>
              <a:t>of the tools.</a:t>
            </a:r>
          </a:p>
          <a:p>
            <a:pPr lvl="1"/>
            <a:r>
              <a:rPr lang="en-US" dirty="0" smtClean="0">
                <a:solidFill>
                  <a:srgbClr val="FFFF00"/>
                </a:solidFill>
              </a:rPr>
              <a:t>But the argumentation requires </a:t>
            </a:r>
            <a:r>
              <a:rPr lang="en-US" b="1" i="1" dirty="0" smtClean="0">
                <a:solidFill>
                  <a:srgbClr val="FFFF00"/>
                </a:solidFill>
              </a:rPr>
              <a:t>knowledge</a:t>
            </a:r>
            <a:r>
              <a:rPr lang="en-US" dirty="0" smtClean="0">
                <a:solidFill>
                  <a:srgbClr val="FFFF00"/>
                </a:solidFill>
              </a:rPr>
              <a:t> to instantiate the argumentation structures. So we need an underlying model as well.</a:t>
            </a:r>
          </a:p>
          <a:p>
            <a:pPr>
              <a:buNone/>
            </a:pPr>
            <a:endParaRPr lang="en-US" dirty="0" smtClean="0">
              <a:solidFill>
                <a:srgbClr val="FFFF00"/>
              </a:solidFill>
            </a:endParaRPr>
          </a:p>
          <a:p>
            <a:pPr>
              <a:buNone/>
            </a:pPr>
            <a:endParaRPr lang="en-US" dirty="0" smtClean="0">
              <a:solidFill>
                <a:srgbClr val="FFFF00"/>
              </a:solidFill>
            </a:endParaRPr>
          </a:p>
        </p:txBody>
      </p:sp>
      <p:sp>
        <p:nvSpPr>
          <p:cNvPr id="4" name="Slide Number Placeholder 3"/>
          <p:cNvSpPr>
            <a:spLocks noGrp="1"/>
          </p:cNvSpPr>
          <p:nvPr>
            <p:ph type="sldNum" sz="quarter" idx="12"/>
          </p:nvPr>
        </p:nvSpPr>
        <p:spPr/>
        <p:txBody>
          <a:bodyPr>
            <a:normAutofit/>
          </a:bodyPr>
          <a:lstStyle/>
          <a:p>
            <a:fld id="{76BC00BD-1250-7E43-99D1-AC30F821A6A3}" type="slidenum">
              <a:rPr lang="en-US" smtClean="0"/>
              <a:pPr/>
              <a:t>13</a:t>
            </a:fld>
            <a:endParaRPr lang="en-US"/>
          </a:p>
        </p:txBody>
      </p:sp>
      <p:pic>
        <p:nvPicPr>
          <p:cNvPr id="6" name="Picture 5"/>
          <p:cNvPicPr>
            <a:picLocks noChangeAspect="1"/>
          </p:cNvPicPr>
          <p:nvPr/>
        </p:nvPicPr>
        <p:blipFill>
          <a:blip r:embed="rId3" cstate="print"/>
          <a:stretch>
            <a:fillRect/>
          </a:stretch>
        </p:blipFill>
        <p:spPr>
          <a:xfrm>
            <a:off x="7308304" y="0"/>
            <a:ext cx="1835696" cy="176226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smtClean="0">
                <a:solidFill>
                  <a:srgbClr val="FFFF00"/>
                </a:solidFill>
              </a:rPr>
              <a:t>Policy Discussion is </a:t>
            </a:r>
            <a:br>
              <a:rPr lang="en-GB" dirty="0" smtClean="0">
                <a:solidFill>
                  <a:srgbClr val="FFFF00"/>
                </a:solidFill>
              </a:rPr>
            </a:br>
            <a:r>
              <a:rPr lang="en-GB" dirty="0" smtClean="0">
                <a:solidFill>
                  <a:srgbClr val="FFFF00"/>
                </a:solidFill>
              </a:rPr>
              <a:t>Difficult</a:t>
            </a:r>
            <a:endParaRPr lang="en-GB"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r>
              <a:rPr lang="en-GB" dirty="0" smtClean="0">
                <a:solidFill>
                  <a:srgbClr val="FFFF00"/>
                </a:solidFill>
              </a:rPr>
              <a:t>It is really quite difficult to</a:t>
            </a:r>
          </a:p>
          <a:p>
            <a:pPr lvl="1"/>
            <a:r>
              <a:rPr lang="en-GB" dirty="0" smtClean="0">
                <a:solidFill>
                  <a:srgbClr val="FFFF00"/>
                </a:solidFill>
              </a:rPr>
              <a:t>Construct a coherent argument</a:t>
            </a:r>
          </a:p>
          <a:p>
            <a:pPr lvl="1"/>
            <a:r>
              <a:rPr lang="en-GB" dirty="0" smtClean="0">
                <a:solidFill>
                  <a:srgbClr val="FFFF00"/>
                </a:solidFill>
              </a:rPr>
              <a:t>To maintain relevance and focus</a:t>
            </a:r>
          </a:p>
          <a:p>
            <a:pPr lvl="1"/>
            <a:r>
              <a:rPr lang="en-GB" dirty="0" smtClean="0">
                <a:solidFill>
                  <a:srgbClr val="FFFF00"/>
                </a:solidFill>
              </a:rPr>
              <a:t>To get the facts right</a:t>
            </a:r>
          </a:p>
          <a:p>
            <a:pPr lvl="1"/>
            <a:r>
              <a:rPr lang="en-GB" dirty="0" smtClean="0">
                <a:solidFill>
                  <a:srgbClr val="FFFF00"/>
                </a:solidFill>
              </a:rPr>
              <a:t>To Understand an argument</a:t>
            </a:r>
          </a:p>
          <a:p>
            <a:pPr lvl="1"/>
            <a:r>
              <a:rPr lang="en-GB" dirty="0" smtClean="0">
                <a:solidFill>
                  <a:srgbClr val="FFFF00"/>
                </a:solidFill>
              </a:rPr>
              <a:t>To Identify and Answer specific objections</a:t>
            </a:r>
          </a:p>
          <a:p>
            <a:pPr lvl="1"/>
            <a:r>
              <a:rPr lang="en-GB" dirty="0" smtClean="0">
                <a:solidFill>
                  <a:srgbClr val="FFFF00"/>
                </a:solidFill>
              </a:rPr>
              <a:t>To answer at the correct level of detail</a:t>
            </a:r>
          </a:p>
          <a:p>
            <a:pPr lvl="1"/>
            <a:r>
              <a:rPr lang="en-GB" dirty="0" smtClean="0">
                <a:solidFill>
                  <a:srgbClr val="FFFF00"/>
                </a:solidFill>
              </a:rPr>
              <a:t>To relate, combine and aggregate arguments</a:t>
            </a:r>
          </a:p>
          <a:p>
            <a:pPr lvl="1"/>
            <a:r>
              <a:rPr lang="en-GB" dirty="0" smtClean="0">
                <a:solidFill>
                  <a:srgbClr val="FFFF00"/>
                </a:solidFill>
              </a:rPr>
              <a:t>For citizens </a:t>
            </a:r>
            <a:r>
              <a:rPr lang="en-GB" b="1" i="1" dirty="0" smtClean="0">
                <a:solidFill>
                  <a:srgbClr val="FFFF00"/>
                </a:solidFill>
              </a:rPr>
              <a:t>and</a:t>
            </a:r>
            <a:r>
              <a:rPr lang="en-GB" dirty="0" smtClean="0">
                <a:solidFill>
                  <a:srgbClr val="FFFF00"/>
                </a:solidFill>
              </a:rPr>
              <a:t> Government</a:t>
            </a:r>
          </a:p>
          <a:p>
            <a:r>
              <a:rPr lang="en-GB" sz="3000" b="1" i="1" dirty="0" smtClean="0">
                <a:solidFill>
                  <a:srgbClr val="FFFF00"/>
                </a:solidFill>
              </a:rPr>
              <a:t>Structured Argumentation </a:t>
            </a:r>
            <a:r>
              <a:rPr lang="en-GB" sz="3000" dirty="0" smtClean="0">
                <a:solidFill>
                  <a:srgbClr val="FFFF00"/>
                </a:solidFill>
              </a:rPr>
              <a:t>can supply the expertise to help with all of these</a:t>
            </a:r>
            <a:endParaRPr lang="en-GB" dirty="0" smtClean="0">
              <a:solidFill>
                <a:srgbClr val="FFFF00"/>
              </a:solidFill>
            </a:endParaRPr>
          </a:p>
          <a:p>
            <a:pPr lvl="1"/>
            <a:endParaRPr lang="en-GB" dirty="0" smtClean="0">
              <a:solidFill>
                <a:srgbClr val="FFFF00"/>
              </a:solidFill>
            </a:endParaRPr>
          </a:p>
          <a:p>
            <a:endParaRPr lang="en-GB" dirty="0">
              <a:solidFill>
                <a:srgbClr val="FFFF00"/>
              </a:solidFill>
            </a:endParaRPr>
          </a:p>
        </p:txBody>
      </p:sp>
      <p:pic>
        <p:nvPicPr>
          <p:cNvPr id="4" name="Picture 3" descr="threeMonkeys.jpg"/>
          <p:cNvPicPr>
            <a:picLocks noChangeAspect="1"/>
          </p:cNvPicPr>
          <p:nvPr/>
        </p:nvPicPr>
        <p:blipFill>
          <a:blip r:embed="rId2" cstate="print"/>
          <a:stretch>
            <a:fillRect/>
          </a:stretch>
        </p:blipFill>
        <p:spPr>
          <a:xfrm>
            <a:off x="5588862" y="0"/>
            <a:ext cx="3555138" cy="216024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solidFill>
                  <a:srgbClr val="FFFF00"/>
                </a:solidFill>
              </a:rPr>
              <a:t>Argumentation Schemes</a:t>
            </a:r>
            <a:endParaRPr lang="en-GB" dirty="0">
              <a:solidFill>
                <a:srgbClr val="FFFF00"/>
              </a:solidFill>
            </a:endParaRPr>
          </a:p>
        </p:txBody>
      </p:sp>
      <p:sp>
        <p:nvSpPr>
          <p:cNvPr id="3" name="Content Placeholder 2"/>
          <p:cNvSpPr>
            <a:spLocks noGrp="1"/>
          </p:cNvSpPr>
          <p:nvPr>
            <p:ph idx="1"/>
          </p:nvPr>
        </p:nvSpPr>
        <p:spPr/>
        <p:txBody>
          <a:bodyPr>
            <a:normAutofit fontScale="77500" lnSpcReduction="20000"/>
          </a:bodyPr>
          <a:lstStyle/>
          <a:p>
            <a:r>
              <a:rPr lang="en-GB" dirty="0" smtClean="0">
                <a:solidFill>
                  <a:srgbClr val="FFFF00"/>
                </a:solidFill>
              </a:rPr>
              <a:t>Argumentation schemes represent </a:t>
            </a:r>
            <a:r>
              <a:rPr lang="en-GB" b="1" i="1" dirty="0" smtClean="0">
                <a:solidFill>
                  <a:srgbClr val="FFFF00"/>
                </a:solidFill>
              </a:rPr>
              <a:t>stereotypical patterns </a:t>
            </a:r>
            <a:r>
              <a:rPr lang="en-GB" dirty="0" smtClean="0">
                <a:solidFill>
                  <a:srgbClr val="FFFF00"/>
                </a:solidFill>
              </a:rPr>
              <a:t>of reasoning</a:t>
            </a:r>
          </a:p>
          <a:p>
            <a:pPr lvl="1"/>
            <a:r>
              <a:rPr lang="en-GB" dirty="0" smtClean="0">
                <a:solidFill>
                  <a:srgbClr val="FFFF00"/>
                </a:solidFill>
              </a:rPr>
              <a:t>As such the form is familiar to the reader</a:t>
            </a:r>
          </a:p>
          <a:p>
            <a:r>
              <a:rPr lang="en-GB" dirty="0" smtClean="0">
                <a:solidFill>
                  <a:srgbClr val="FFFF00"/>
                </a:solidFill>
              </a:rPr>
              <a:t>They provide </a:t>
            </a:r>
            <a:r>
              <a:rPr lang="en-GB" b="1" i="1" dirty="0" smtClean="0">
                <a:solidFill>
                  <a:srgbClr val="FFFF00"/>
                </a:solidFill>
              </a:rPr>
              <a:t>presumptive reasons </a:t>
            </a:r>
            <a:r>
              <a:rPr lang="en-GB" dirty="0" smtClean="0">
                <a:solidFill>
                  <a:srgbClr val="FFFF00"/>
                </a:solidFill>
              </a:rPr>
              <a:t>for their conclusions</a:t>
            </a:r>
          </a:p>
          <a:p>
            <a:pPr lvl="1"/>
            <a:r>
              <a:rPr lang="en-GB" dirty="0" smtClean="0">
                <a:solidFill>
                  <a:srgbClr val="FFFF00"/>
                </a:solidFill>
              </a:rPr>
              <a:t>Arguments can be defeated by counter arguments</a:t>
            </a:r>
          </a:p>
          <a:p>
            <a:pPr lvl="1"/>
            <a:r>
              <a:rPr lang="en-GB" dirty="0" smtClean="0">
                <a:solidFill>
                  <a:srgbClr val="FFFF00"/>
                </a:solidFill>
              </a:rPr>
              <a:t>Arguments often make assumptions</a:t>
            </a:r>
          </a:p>
          <a:p>
            <a:pPr lvl="1"/>
            <a:r>
              <a:rPr lang="en-GB" dirty="0" smtClean="0">
                <a:solidFill>
                  <a:srgbClr val="FFFF00"/>
                </a:solidFill>
              </a:rPr>
              <a:t>Arguments often have exceptions</a:t>
            </a:r>
          </a:p>
          <a:p>
            <a:r>
              <a:rPr lang="en-GB" dirty="0" smtClean="0">
                <a:solidFill>
                  <a:srgbClr val="FFFF00"/>
                </a:solidFill>
              </a:rPr>
              <a:t>Argumentation schemes can be attacked in ways </a:t>
            </a:r>
            <a:r>
              <a:rPr lang="en-GB" b="1" i="1" dirty="0" smtClean="0">
                <a:solidFill>
                  <a:srgbClr val="FFFF00"/>
                </a:solidFill>
              </a:rPr>
              <a:t>characteristic</a:t>
            </a:r>
            <a:r>
              <a:rPr lang="en-GB" dirty="0" smtClean="0">
                <a:solidFill>
                  <a:srgbClr val="FFFF00"/>
                </a:solidFill>
              </a:rPr>
              <a:t> of the </a:t>
            </a:r>
            <a:r>
              <a:rPr lang="en-GB" b="1" i="1" dirty="0" smtClean="0">
                <a:solidFill>
                  <a:srgbClr val="FFFF00"/>
                </a:solidFill>
              </a:rPr>
              <a:t>scheme</a:t>
            </a:r>
          </a:p>
          <a:p>
            <a:pPr lvl="1"/>
            <a:r>
              <a:rPr lang="en-GB" dirty="0" smtClean="0">
                <a:solidFill>
                  <a:srgbClr val="FFFF00"/>
                </a:solidFill>
              </a:rPr>
              <a:t>Sometimes called critical questions</a:t>
            </a:r>
          </a:p>
          <a:p>
            <a:r>
              <a:rPr lang="en-GB" dirty="0" smtClean="0">
                <a:solidFill>
                  <a:srgbClr val="FFFF00"/>
                </a:solidFill>
              </a:rPr>
              <a:t>We have developed a formal model of argumentation schemes and their relations</a:t>
            </a:r>
            <a:endParaRPr lang="en-GB" dirty="0">
              <a:solidFill>
                <a:srgbClr val="FFFF00"/>
              </a:solidFill>
            </a:endParaRPr>
          </a:p>
        </p:txBody>
      </p:sp>
      <p:pic>
        <p:nvPicPr>
          <p:cNvPr id="4" name="Picture 3" descr="toulmin.gif"/>
          <p:cNvPicPr>
            <a:picLocks noChangeAspect="1"/>
          </p:cNvPicPr>
          <p:nvPr/>
        </p:nvPicPr>
        <p:blipFill>
          <a:blip r:embed="rId2" cstate="print"/>
          <a:stretch>
            <a:fillRect/>
          </a:stretch>
        </p:blipFill>
        <p:spPr>
          <a:xfrm>
            <a:off x="7452320" y="1"/>
            <a:ext cx="1691679" cy="1603712"/>
          </a:xfrm>
          <a:prstGeom prst="rect">
            <a:avLst/>
          </a:prstGeom>
          <a:solidFill>
            <a:schemeClr val="tx1"/>
          </a:solidFill>
        </p:spPr>
      </p:pic>
    </p:spTree>
    <p:extLst>
      <p:ext uri="{BB962C8B-B14F-4D97-AF65-F5344CB8AC3E}">
        <p14:creationId xmlns:p14="http://schemas.microsoft.com/office/powerpoint/2010/main" val="6349255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smtClean="0">
                <a:solidFill>
                  <a:srgbClr val="FFFF00"/>
                </a:solidFill>
              </a:rPr>
              <a:t>Scheme for Practical </a:t>
            </a:r>
            <a:br>
              <a:rPr lang="en-GB" dirty="0" smtClean="0">
                <a:solidFill>
                  <a:srgbClr val="FFFF00"/>
                </a:solidFill>
              </a:rPr>
            </a:br>
            <a:r>
              <a:rPr lang="en-GB" dirty="0" smtClean="0">
                <a:solidFill>
                  <a:srgbClr val="FFFF00"/>
                </a:solidFill>
              </a:rPr>
              <a:t>Reasoning</a:t>
            </a:r>
            <a:endParaRPr lang="en-GB" dirty="0">
              <a:solidFill>
                <a:schemeClr val="bg1"/>
              </a:solidFill>
            </a:endParaRPr>
          </a:p>
        </p:txBody>
      </p:sp>
      <p:sp>
        <p:nvSpPr>
          <p:cNvPr id="3" name="Content Placeholder 2"/>
          <p:cNvSpPr>
            <a:spLocks noGrp="1"/>
          </p:cNvSpPr>
          <p:nvPr>
            <p:ph idx="1"/>
          </p:nvPr>
        </p:nvSpPr>
        <p:spPr/>
        <p:txBody>
          <a:bodyPr>
            <a:normAutofit/>
          </a:bodyPr>
          <a:lstStyle/>
          <a:p>
            <a:r>
              <a:rPr lang="en-GB" b="1" i="1" dirty="0" smtClean="0">
                <a:solidFill>
                  <a:srgbClr val="FFFF00"/>
                </a:solidFill>
              </a:rPr>
              <a:t>Practical Reasoning </a:t>
            </a:r>
            <a:r>
              <a:rPr lang="en-GB" dirty="0" smtClean="0">
                <a:solidFill>
                  <a:srgbClr val="FFFF00"/>
                </a:solidFill>
              </a:rPr>
              <a:t>– justification of an </a:t>
            </a:r>
            <a:r>
              <a:rPr lang="en-GB" i="1" dirty="0" smtClean="0">
                <a:solidFill>
                  <a:srgbClr val="FFFF00"/>
                </a:solidFill>
              </a:rPr>
              <a:t>action</a:t>
            </a:r>
          </a:p>
          <a:p>
            <a:pPr lvl="1"/>
            <a:r>
              <a:rPr lang="en-GB" dirty="0" smtClean="0">
                <a:solidFill>
                  <a:srgbClr val="FFFF00"/>
                </a:solidFill>
              </a:rPr>
              <a:t>In the current circumstances R</a:t>
            </a:r>
          </a:p>
          <a:p>
            <a:pPr lvl="1"/>
            <a:r>
              <a:rPr lang="en-GB" dirty="0" smtClean="0">
                <a:solidFill>
                  <a:srgbClr val="FFFF00"/>
                </a:solidFill>
              </a:rPr>
              <a:t>We should do this particular action A</a:t>
            </a:r>
          </a:p>
          <a:p>
            <a:pPr lvl="1"/>
            <a:r>
              <a:rPr lang="en-GB" dirty="0" smtClean="0">
                <a:solidFill>
                  <a:srgbClr val="FFFF00"/>
                </a:solidFill>
              </a:rPr>
              <a:t>So that the circumstances will become S</a:t>
            </a:r>
          </a:p>
          <a:p>
            <a:pPr lvl="1"/>
            <a:r>
              <a:rPr lang="en-GB" dirty="0" smtClean="0">
                <a:solidFill>
                  <a:srgbClr val="FFFF00"/>
                </a:solidFill>
              </a:rPr>
              <a:t>Which will realise a goal G</a:t>
            </a:r>
          </a:p>
          <a:p>
            <a:pPr lvl="1"/>
            <a:r>
              <a:rPr lang="en-GB" dirty="0" smtClean="0">
                <a:solidFill>
                  <a:srgbClr val="FFFF00"/>
                </a:solidFill>
              </a:rPr>
              <a:t>Which will promote a value V</a:t>
            </a:r>
          </a:p>
          <a:p>
            <a:r>
              <a:rPr lang="en-GB" i="1" dirty="0" smtClean="0">
                <a:solidFill>
                  <a:srgbClr val="FFFF00"/>
                </a:solidFill>
              </a:rPr>
              <a:t>S is the result of A, G is what we wanted to achieve by A, and V is the reason we wanted G</a:t>
            </a:r>
            <a:endParaRPr lang="en-GB" i="1" dirty="0">
              <a:solidFill>
                <a:srgbClr val="FFFF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5755" y="0"/>
            <a:ext cx="2208245" cy="1656184"/>
          </a:xfrm>
          <a:prstGeom prst="rect">
            <a:avLst/>
          </a:prstGeom>
        </p:spPr>
      </p:pic>
    </p:spTree>
    <p:extLst>
      <p:ext uri="{BB962C8B-B14F-4D97-AF65-F5344CB8AC3E}">
        <p14:creationId xmlns:p14="http://schemas.microsoft.com/office/powerpoint/2010/main" val="6349255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smtClean="0">
                <a:solidFill>
                  <a:srgbClr val="FFFF00"/>
                </a:solidFill>
              </a:rPr>
              <a:t>Several Types of </a:t>
            </a:r>
            <a:br>
              <a:rPr lang="en-GB" dirty="0" smtClean="0">
                <a:solidFill>
                  <a:srgbClr val="FFFF00"/>
                </a:solidFill>
              </a:rPr>
            </a:br>
            <a:r>
              <a:rPr lang="en-GB" dirty="0" smtClean="0">
                <a:solidFill>
                  <a:srgbClr val="FFFF00"/>
                </a:solidFill>
              </a:rPr>
              <a:t>Knowledge Required</a:t>
            </a:r>
            <a:endParaRPr lang="en-GB" dirty="0">
              <a:solidFill>
                <a:srgbClr val="FFFF00"/>
              </a:solidFill>
            </a:endParaRPr>
          </a:p>
        </p:txBody>
      </p:sp>
      <p:sp>
        <p:nvSpPr>
          <p:cNvPr id="3" name="Content Placeholder 2"/>
          <p:cNvSpPr>
            <a:spLocks noGrp="1"/>
          </p:cNvSpPr>
          <p:nvPr>
            <p:ph idx="1"/>
          </p:nvPr>
        </p:nvSpPr>
        <p:spPr/>
        <p:txBody>
          <a:bodyPr>
            <a:normAutofit lnSpcReduction="10000"/>
          </a:bodyPr>
          <a:lstStyle/>
          <a:p>
            <a:r>
              <a:rPr lang="en-GB" dirty="0" smtClean="0">
                <a:solidFill>
                  <a:srgbClr val="FFFF00"/>
                </a:solidFill>
              </a:rPr>
              <a:t>Factual Knowledge -  what is currently true?</a:t>
            </a:r>
          </a:p>
          <a:p>
            <a:r>
              <a:rPr lang="en-GB" dirty="0" smtClean="0">
                <a:solidFill>
                  <a:srgbClr val="FFFF00"/>
                </a:solidFill>
              </a:rPr>
              <a:t>Causal Knowledge – what are the consequences of actions?</a:t>
            </a:r>
          </a:p>
          <a:p>
            <a:r>
              <a:rPr lang="en-GB" dirty="0" smtClean="0">
                <a:solidFill>
                  <a:srgbClr val="FFFF00"/>
                </a:solidFill>
              </a:rPr>
              <a:t>Ethical Knowledge – what values are worth promoting?</a:t>
            </a:r>
          </a:p>
          <a:p>
            <a:r>
              <a:rPr lang="en-GB" dirty="0" smtClean="0">
                <a:solidFill>
                  <a:srgbClr val="FFFF00"/>
                </a:solidFill>
              </a:rPr>
              <a:t>Evaluative Knowledge – what circumstances will promote/demote these values?</a:t>
            </a:r>
          </a:p>
          <a:p>
            <a:r>
              <a:rPr lang="en-GB" dirty="0" smtClean="0">
                <a:solidFill>
                  <a:srgbClr val="FFFF00"/>
                </a:solidFill>
              </a:rPr>
              <a:t>Behavioural Knowledge – what will other agents do?</a:t>
            </a:r>
            <a:endParaRPr lang="en-GB" dirty="0">
              <a:solidFill>
                <a:srgbClr val="FFFF00"/>
              </a:solidFill>
            </a:endParaRPr>
          </a:p>
        </p:txBody>
      </p:sp>
      <p:pic>
        <p:nvPicPr>
          <p:cNvPr id="4" name="Picture 3" descr="bookpile.jpg"/>
          <p:cNvPicPr>
            <a:picLocks noChangeAspect="1"/>
          </p:cNvPicPr>
          <p:nvPr/>
        </p:nvPicPr>
        <p:blipFill>
          <a:blip r:embed="rId2" cstate="print"/>
          <a:stretch>
            <a:fillRect/>
          </a:stretch>
        </p:blipFill>
        <p:spPr>
          <a:xfrm>
            <a:off x="8028384" y="0"/>
            <a:ext cx="1115616" cy="169666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solidFill>
                  <a:srgbClr val="FFFF00"/>
                </a:solidFill>
              </a:rPr>
              <a:t>Ways of Criticising</a:t>
            </a:r>
            <a:endParaRPr lang="en-GB"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r>
              <a:rPr lang="en-GB" dirty="0" smtClean="0">
                <a:solidFill>
                  <a:srgbClr val="FFFF00"/>
                </a:solidFill>
              </a:rPr>
              <a:t>The different types of knowledge mean that there are a number of distinct ways of attacking an argument based on the scheme</a:t>
            </a:r>
          </a:p>
          <a:p>
            <a:r>
              <a:rPr lang="en-GB" dirty="0" smtClean="0">
                <a:solidFill>
                  <a:srgbClr val="FFFF00"/>
                </a:solidFill>
              </a:rPr>
              <a:t>We have  identified </a:t>
            </a:r>
            <a:r>
              <a:rPr lang="en-GB" b="1" i="1" dirty="0" smtClean="0">
                <a:solidFill>
                  <a:srgbClr val="FFFF00"/>
                </a:solidFill>
              </a:rPr>
              <a:t>seventeen </a:t>
            </a:r>
            <a:r>
              <a:rPr lang="en-GB" dirty="0" smtClean="0">
                <a:solidFill>
                  <a:srgbClr val="FFFF00"/>
                </a:solidFill>
              </a:rPr>
              <a:t>distinct ways of attacking instantiations of the scheme – some with several variants</a:t>
            </a:r>
          </a:p>
          <a:p>
            <a:pPr lvl="1"/>
            <a:r>
              <a:rPr lang="en-GB" dirty="0" smtClean="0">
                <a:solidFill>
                  <a:srgbClr val="FFFF00"/>
                </a:solidFill>
              </a:rPr>
              <a:t>Some identify assumptions</a:t>
            </a:r>
          </a:p>
          <a:p>
            <a:pPr lvl="2"/>
            <a:r>
              <a:rPr lang="en-GB" dirty="0" smtClean="0">
                <a:solidFill>
                  <a:srgbClr val="FFFF00"/>
                </a:solidFill>
              </a:rPr>
              <a:t>About what  is the case</a:t>
            </a:r>
          </a:p>
          <a:p>
            <a:pPr lvl="2"/>
            <a:r>
              <a:rPr lang="en-GB" dirty="0" smtClean="0">
                <a:solidFill>
                  <a:srgbClr val="FFFF00"/>
                </a:solidFill>
              </a:rPr>
              <a:t>About how people will react</a:t>
            </a:r>
          </a:p>
          <a:p>
            <a:pPr lvl="1"/>
            <a:r>
              <a:rPr lang="en-GB" dirty="0" smtClean="0">
                <a:solidFill>
                  <a:srgbClr val="FFFF00"/>
                </a:solidFill>
              </a:rPr>
              <a:t>Some require choices</a:t>
            </a:r>
          </a:p>
          <a:p>
            <a:pPr lvl="2"/>
            <a:r>
              <a:rPr lang="en-GB" dirty="0" smtClean="0">
                <a:solidFill>
                  <a:srgbClr val="FFFF00"/>
                </a:solidFill>
              </a:rPr>
              <a:t>What level of risk </a:t>
            </a:r>
            <a:r>
              <a:rPr lang="en-GB" dirty="0" smtClean="0">
                <a:solidFill>
                  <a:srgbClr val="FFFF00"/>
                </a:solidFill>
              </a:rPr>
              <a:t>is </a:t>
            </a:r>
            <a:r>
              <a:rPr lang="en-GB" dirty="0" smtClean="0">
                <a:solidFill>
                  <a:srgbClr val="FFFF00"/>
                </a:solidFill>
              </a:rPr>
              <a:t>acceptable?</a:t>
            </a:r>
          </a:p>
          <a:p>
            <a:pPr lvl="2"/>
            <a:r>
              <a:rPr lang="en-GB" dirty="0" smtClean="0">
                <a:solidFill>
                  <a:srgbClr val="FFFF00"/>
                </a:solidFill>
              </a:rPr>
              <a:t>What values do we want to promote?</a:t>
            </a:r>
          </a:p>
          <a:p>
            <a:endParaRPr lang="en-GB" dirty="0">
              <a:solidFill>
                <a:srgbClr val="FFFF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6269" y="0"/>
            <a:ext cx="1979712" cy="148478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solidFill>
                  <a:srgbClr val="FFFF00"/>
                </a:solidFill>
              </a:rPr>
              <a:t>Example Attacks</a:t>
            </a:r>
            <a:endParaRPr lang="en-GB" dirty="0">
              <a:solidFill>
                <a:srgbClr val="FFFF00"/>
              </a:solidFill>
            </a:endParaRPr>
          </a:p>
        </p:txBody>
      </p:sp>
      <p:sp>
        <p:nvSpPr>
          <p:cNvPr id="3" name="Content Placeholder 2"/>
          <p:cNvSpPr>
            <a:spLocks noGrp="1"/>
          </p:cNvSpPr>
          <p:nvPr>
            <p:ph idx="1"/>
          </p:nvPr>
        </p:nvSpPr>
        <p:spPr/>
        <p:txBody>
          <a:bodyPr>
            <a:normAutofit fontScale="92500"/>
          </a:bodyPr>
          <a:lstStyle/>
          <a:p>
            <a:r>
              <a:rPr lang="en-GB" dirty="0" smtClean="0">
                <a:solidFill>
                  <a:srgbClr val="FFFF00"/>
                </a:solidFill>
              </a:rPr>
              <a:t>The facts are /might be different</a:t>
            </a:r>
          </a:p>
          <a:p>
            <a:r>
              <a:rPr lang="en-GB" dirty="0" smtClean="0">
                <a:solidFill>
                  <a:srgbClr val="FFFF00"/>
                </a:solidFill>
              </a:rPr>
              <a:t>Other agents might behave differently</a:t>
            </a:r>
          </a:p>
          <a:p>
            <a:r>
              <a:rPr lang="en-GB" dirty="0" smtClean="0">
                <a:solidFill>
                  <a:srgbClr val="FFFF00"/>
                </a:solidFill>
              </a:rPr>
              <a:t>The consequences would be/might be different</a:t>
            </a:r>
          </a:p>
          <a:p>
            <a:r>
              <a:rPr lang="en-GB" dirty="0" smtClean="0">
                <a:solidFill>
                  <a:srgbClr val="FFFF00"/>
                </a:solidFill>
              </a:rPr>
              <a:t>The value is not worth promoting</a:t>
            </a:r>
          </a:p>
          <a:p>
            <a:r>
              <a:rPr lang="en-GB" dirty="0" smtClean="0">
                <a:solidFill>
                  <a:srgbClr val="FFFF00"/>
                </a:solidFill>
              </a:rPr>
              <a:t>Some more important value might be demoted</a:t>
            </a:r>
          </a:p>
          <a:p>
            <a:r>
              <a:rPr lang="en-GB" dirty="0" smtClean="0">
                <a:solidFill>
                  <a:srgbClr val="FFFF00"/>
                </a:solidFill>
              </a:rPr>
              <a:t>A different action would promote other values</a:t>
            </a:r>
          </a:p>
          <a:p>
            <a:r>
              <a:rPr lang="en-GB" dirty="0" smtClean="0">
                <a:solidFill>
                  <a:srgbClr val="FFFF00"/>
                </a:solidFill>
              </a:rPr>
              <a:t>The same value could be promoted differently</a:t>
            </a:r>
          </a:p>
          <a:p>
            <a:r>
              <a:rPr lang="en-GB" dirty="0" smtClean="0">
                <a:solidFill>
                  <a:srgbClr val="FFFF00"/>
                </a:solidFill>
              </a:rPr>
              <a:t>The action is not possible</a:t>
            </a:r>
          </a:p>
          <a:p>
            <a:endParaRPr lang="en-GB" dirty="0">
              <a:solidFill>
                <a:srgbClr val="FFFF00"/>
              </a:solidFill>
            </a:endParaRPr>
          </a:p>
        </p:txBody>
      </p:sp>
      <p:pic>
        <p:nvPicPr>
          <p:cNvPr id="4" name="Picture 3" descr="Brit_Fencing.jpg"/>
          <p:cNvPicPr>
            <a:picLocks noChangeAspect="1"/>
          </p:cNvPicPr>
          <p:nvPr/>
        </p:nvPicPr>
        <p:blipFill>
          <a:blip r:embed="rId2" cstate="print"/>
          <a:stretch>
            <a:fillRect/>
          </a:stretch>
        </p:blipFill>
        <p:spPr>
          <a:xfrm>
            <a:off x="6286500" y="0"/>
            <a:ext cx="2857500" cy="214312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solidFill>
                  <a:srgbClr val="FFFF00"/>
                </a:solidFill>
              </a:rPr>
              <a:t>Participative Democracy</a:t>
            </a:r>
            <a:endParaRPr lang="en-GB" dirty="0">
              <a:solidFill>
                <a:srgbClr val="FFFF00"/>
              </a:solidFill>
            </a:endParaRPr>
          </a:p>
        </p:txBody>
      </p:sp>
      <p:sp>
        <p:nvSpPr>
          <p:cNvPr id="3" name="Content Placeholder 2"/>
          <p:cNvSpPr>
            <a:spLocks noGrp="1"/>
          </p:cNvSpPr>
          <p:nvPr>
            <p:ph idx="1"/>
          </p:nvPr>
        </p:nvSpPr>
        <p:spPr/>
        <p:txBody>
          <a:bodyPr>
            <a:normAutofit/>
          </a:bodyPr>
          <a:lstStyle/>
          <a:p>
            <a:r>
              <a:rPr lang="en-GB" dirty="0" smtClean="0">
                <a:solidFill>
                  <a:srgbClr val="FFFF00"/>
                </a:solidFill>
              </a:rPr>
              <a:t>One feature of a democracy is that citizens can contact their representatives to:</a:t>
            </a:r>
          </a:p>
          <a:p>
            <a:pPr lvl="1"/>
            <a:r>
              <a:rPr lang="en-GB" dirty="0" smtClean="0">
                <a:solidFill>
                  <a:srgbClr val="FFFF00"/>
                </a:solidFill>
              </a:rPr>
              <a:t>Seek justifications of policies;</a:t>
            </a:r>
          </a:p>
          <a:p>
            <a:pPr lvl="1"/>
            <a:r>
              <a:rPr lang="en-GB" dirty="0" smtClean="0">
                <a:solidFill>
                  <a:srgbClr val="FFFF00"/>
                </a:solidFill>
              </a:rPr>
              <a:t>To object to particular policies;</a:t>
            </a:r>
          </a:p>
          <a:p>
            <a:pPr lvl="1"/>
            <a:r>
              <a:rPr lang="en-GB" dirty="0" smtClean="0">
                <a:solidFill>
                  <a:srgbClr val="FFFF00"/>
                </a:solidFill>
              </a:rPr>
              <a:t>To advocate policy ideas of their own</a:t>
            </a:r>
          </a:p>
          <a:p>
            <a:r>
              <a:rPr lang="en-GB" dirty="0" smtClean="0">
                <a:solidFill>
                  <a:srgbClr val="FFFF00"/>
                </a:solidFill>
              </a:rPr>
              <a:t>Traditionally this was done by writing letters</a:t>
            </a:r>
          </a:p>
        </p:txBody>
      </p:sp>
      <p:pic>
        <p:nvPicPr>
          <p:cNvPr id="4" name="Picture 3" descr="show-of-hands.jpg"/>
          <p:cNvPicPr>
            <a:picLocks noChangeAspect="1"/>
          </p:cNvPicPr>
          <p:nvPr/>
        </p:nvPicPr>
        <p:blipFill>
          <a:blip r:embed="rId2" cstate="print"/>
          <a:stretch>
            <a:fillRect/>
          </a:stretch>
        </p:blipFill>
        <p:spPr>
          <a:xfrm>
            <a:off x="6732240" y="0"/>
            <a:ext cx="2411760" cy="1586684"/>
          </a:xfrm>
          <a:prstGeom prst="rect">
            <a:avLst/>
          </a:prstGeom>
        </p:spPr>
      </p:pic>
      <p:pic>
        <p:nvPicPr>
          <p:cNvPr id="5" name="Picture 4" descr="scribe.jpg"/>
          <p:cNvPicPr>
            <a:picLocks noChangeAspect="1"/>
          </p:cNvPicPr>
          <p:nvPr/>
        </p:nvPicPr>
        <p:blipFill>
          <a:blip r:embed="rId3" cstate="print"/>
          <a:stretch>
            <a:fillRect/>
          </a:stretch>
        </p:blipFill>
        <p:spPr>
          <a:xfrm>
            <a:off x="3563888" y="4797152"/>
            <a:ext cx="1956364" cy="18794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00"/>
                </a:solidFill>
              </a:rPr>
              <a:t>Second Layer of Justification</a:t>
            </a:r>
            <a:endParaRPr lang="en-GB" dirty="0">
              <a:solidFill>
                <a:srgbClr val="FFFF00"/>
              </a:solidFill>
            </a:endParaRPr>
          </a:p>
        </p:txBody>
      </p:sp>
      <p:sp>
        <p:nvSpPr>
          <p:cNvPr id="3" name="Content Placeholder 2"/>
          <p:cNvSpPr>
            <a:spLocks noGrp="1"/>
          </p:cNvSpPr>
          <p:nvPr>
            <p:ph idx="1"/>
          </p:nvPr>
        </p:nvSpPr>
        <p:spPr/>
        <p:txBody>
          <a:bodyPr>
            <a:normAutofit fontScale="85000" lnSpcReduction="10000"/>
          </a:bodyPr>
          <a:lstStyle/>
          <a:p>
            <a:r>
              <a:rPr lang="en-GB" dirty="0" smtClean="0">
                <a:solidFill>
                  <a:srgbClr val="FFFF00"/>
                </a:solidFill>
              </a:rPr>
              <a:t>Argument from Credible Source – Justification of a </a:t>
            </a:r>
            <a:r>
              <a:rPr lang="en-GB" b="1" i="1" dirty="0" smtClean="0">
                <a:solidFill>
                  <a:srgbClr val="FFFF00"/>
                </a:solidFill>
              </a:rPr>
              <a:t>fact</a:t>
            </a:r>
            <a:r>
              <a:rPr lang="en-GB" dirty="0" smtClean="0">
                <a:solidFill>
                  <a:srgbClr val="FFFF00"/>
                </a:solidFill>
              </a:rPr>
              <a:t> on the basis of an </a:t>
            </a:r>
            <a:r>
              <a:rPr lang="en-GB" b="1" i="1" dirty="0" err="1" smtClean="0">
                <a:solidFill>
                  <a:srgbClr val="FFFF00"/>
                </a:solidFill>
              </a:rPr>
              <a:t>authoritive</a:t>
            </a:r>
            <a:r>
              <a:rPr lang="en-GB" b="1" i="1" dirty="0" smtClean="0">
                <a:solidFill>
                  <a:srgbClr val="FFFF00"/>
                </a:solidFill>
              </a:rPr>
              <a:t> person or text</a:t>
            </a:r>
          </a:p>
          <a:p>
            <a:pPr lvl="1"/>
            <a:r>
              <a:rPr lang="en-GB" dirty="0" smtClean="0">
                <a:solidFill>
                  <a:srgbClr val="FFFF00"/>
                </a:solidFill>
              </a:rPr>
              <a:t>S is a credible source for information about a domain D</a:t>
            </a:r>
          </a:p>
          <a:p>
            <a:pPr lvl="1"/>
            <a:r>
              <a:rPr lang="en-GB" dirty="0" smtClean="0">
                <a:solidFill>
                  <a:srgbClr val="FFFF00"/>
                </a:solidFill>
              </a:rPr>
              <a:t>I is an item of information in domain D</a:t>
            </a:r>
          </a:p>
          <a:p>
            <a:pPr lvl="1"/>
            <a:r>
              <a:rPr lang="en-GB" dirty="0" smtClean="0">
                <a:solidFill>
                  <a:srgbClr val="FFFF00"/>
                </a:solidFill>
              </a:rPr>
              <a:t>S claims I</a:t>
            </a:r>
          </a:p>
          <a:p>
            <a:pPr lvl="1"/>
            <a:r>
              <a:rPr lang="en-GB" dirty="0" smtClean="0">
                <a:solidFill>
                  <a:srgbClr val="FFFF00"/>
                </a:solidFill>
              </a:rPr>
              <a:t>So, I is presumed true</a:t>
            </a:r>
          </a:p>
          <a:p>
            <a:r>
              <a:rPr lang="en-GB" dirty="0" smtClean="0">
                <a:solidFill>
                  <a:srgbClr val="FFFF00"/>
                </a:solidFill>
              </a:rPr>
              <a:t>Normally this is enough: rarely do we</a:t>
            </a:r>
          </a:p>
          <a:p>
            <a:pPr>
              <a:buNone/>
            </a:pPr>
            <a:r>
              <a:rPr lang="en-GB" dirty="0" smtClean="0">
                <a:solidFill>
                  <a:srgbClr val="FFFF00"/>
                </a:solidFill>
              </a:rPr>
              <a:t> reason from first principles. </a:t>
            </a:r>
            <a:r>
              <a:rPr lang="en-GB" dirty="0" err="1" smtClean="0">
                <a:solidFill>
                  <a:srgbClr val="FFFF00"/>
                </a:solidFill>
              </a:rPr>
              <a:t>E.g</a:t>
            </a:r>
            <a:r>
              <a:rPr lang="en-GB" dirty="0" smtClean="0">
                <a:solidFill>
                  <a:srgbClr val="FFFF00"/>
                </a:solidFill>
              </a:rPr>
              <a:t> we cite a text </a:t>
            </a:r>
          </a:p>
          <a:p>
            <a:pPr>
              <a:buNone/>
            </a:pPr>
            <a:r>
              <a:rPr lang="en-GB" dirty="0" smtClean="0">
                <a:solidFill>
                  <a:srgbClr val="FFFF00"/>
                </a:solidFill>
              </a:rPr>
              <a:t>book, not experiments to justify causal</a:t>
            </a:r>
          </a:p>
          <a:p>
            <a:pPr>
              <a:buNone/>
            </a:pPr>
            <a:r>
              <a:rPr lang="en-GB" smtClean="0">
                <a:solidFill>
                  <a:srgbClr val="FFFF00"/>
                </a:solidFill>
              </a:rPr>
              <a:t>relations</a:t>
            </a:r>
            <a:endParaRPr lang="en-GB" dirty="0">
              <a:solidFill>
                <a:srgbClr val="FFFF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8" y="3628385"/>
            <a:ext cx="2002955" cy="3172465"/>
          </a:xfrm>
          <a:prstGeom prst="rect">
            <a:avLst/>
          </a:prstGeom>
        </p:spPr>
      </p:pic>
    </p:spTree>
    <p:extLst>
      <p:ext uri="{BB962C8B-B14F-4D97-AF65-F5344CB8AC3E}">
        <p14:creationId xmlns:p14="http://schemas.microsoft.com/office/powerpoint/2010/main" val="6349255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solidFill>
                  <a:srgbClr val="FFFF00"/>
                </a:solidFill>
              </a:rPr>
              <a:t>Web Tool for Justification</a:t>
            </a:r>
            <a:endParaRPr lang="en-GB" dirty="0">
              <a:solidFill>
                <a:schemeClr val="bg1"/>
              </a:solidFill>
            </a:endParaRPr>
          </a:p>
        </p:txBody>
      </p:sp>
      <p:sp>
        <p:nvSpPr>
          <p:cNvPr id="3" name="Content Placeholder 2"/>
          <p:cNvSpPr>
            <a:spLocks noGrp="1"/>
          </p:cNvSpPr>
          <p:nvPr>
            <p:ph idx="1"/>
          </p:nvPr>
        </p:nvSpPr>
        <p:spPr/>
        <p:txBody>
          <a:bodyPr>
            <a:normAutofit fontScale="85000" lnSpcReduction="20000"/>
          </a:bodyPr>
          <a:lstStyle/>
          <a:p>
            <a:r>
              <a:rPr lang="en-GB" dirty="0" smtClean="0">
                <a:solidFill>
                  <a:srgbClr val="FFFF00"/>
                </a:solidFill>
              </a:rPr>
              <a:t>Displays a series of screens, representing the  attacks characteristic of the scheme justifying the current position</a:t>
            </a:r>
          </a:p>
          <a:p>
            <a:pPr lvl="1"/>
            <a:r>
              <a:rPr lang="en-GB" dirty="0" smtClean="0">
                <a:solidFill>
                  <a:srgbClr val="FFFF00"/>
                </a:solidFill>
              </a:rPr>
              <a:t>Originally implemented at Parmenides</a:t>
            </a:r>
          </a:p>
          <a:p>
            <a:pPr lvl="2"/>
            <a:r>
              <a:rPr lang="en-GB" dirty="0" smtClean="0">
                <a:solidFill>
                  <a:srgbClr val="FFFF00"/>
                </a:solidFill>
              </a:rPr>
              <a:t>Katie Atkinson</a:t>
            </a:r>
          </a:p>
          <a:p>
            <a:pPr lvl="1"/>
            <a:r>
              <a:rPr lang="en-GB" dirty="0" smtClean="0">
                <a:solidFill>
                  <a:srgbClr val="FFFF00"/>
                </a:solidFill>
              </a:rPr>
              <a:t>Re-engineered </a:t>
            </a:r>
            <a:r>
              <a:rPr lang="en-GB" smtClean="0">
                <a:solidFill>
                  <a:srgbClr val="FFFF00"/>
                </a:solidFill>
              </a:rPr>
              <a:t>as Parmenides</a:t>
            </a:r>
            <a:endParaRPr lang="en-GB" dirty="0" smtClean="0">
              <a:solidFill>
                <a:srgbClr val="FFFF00"/>
              </a:solidFill>
            </a:endParaRPr>
          </a:p>
          <a:p>
            <a:pPr lvl="2"/>
            <a:r>
              <a:rPr lang="en-GB" dirty="0" smtClean="0">
                <a:solidFill>
                  <a:srgbClr val="FFFF00"/>
                </a:solidFill>
              </a:rPr>
              <a:t>Dan  Cartwright http://cgi.csc.liv.ac.uk/~parmenides/</a:t>
            </a:r>
          </a:p>
          <a:p>
            <a:r>
              <a:rPr lang="en-GB" dirty="0" smtClean="0">
                <a:solidFill>
                  <a:srgbClr val="FFFF00"/>
                </a:solidFill>
              </a:rPr>
              <a:t>If the user agrees, move on to the next point; otherwise justify that point and solicit feedback on that argument</a:t>
            </a:r>
          </a:p>
          <a:p>
            <a:pPr lvl="1"/>
            <a:r>
              <a:rPr lang="en-GB" dirty="0" smtClean="0">
                <a:solidFill>
                  <a:srgbClr val="FFFF00"/>
                </a:solidFill>
              </a:rPr>
              <a:t>The SCT developed as  part of the IMPACT project</a:t>
            </a:r>
          </a:p>
          <a:p>
            <a:pPr lvl="2"/>
            <a:r>
              <a:rPr lang="en-GB" dirty="0" smtClean="0">
                <a:solidFill>
                  <a:srgbClr val="FFFF00"/>
                </a:solidFill>
              </a:rPr>
              <a:t>http://impact.uid.com:8080/impact/</a:t>
            </a:r>
            <a:endParaRPr lang="en-GB" dirty="0">
              <a:solidFill>
                <a:srgbClr val="FFFF00"/>
              </a:solidFill>
            </a:endParaRPr>
          </a:p>
        </p:txBody>
      </p:sp>
      <p:pic>
        <p:nvPicPr>
          <p:cNvPr id="4" name="Picture 3" descr="Screen Shot 2013-06-14 at 14.59.46.png"/>
          <p:cNvPicPr>
            <a:picLocks noChangeAspect="1"/>
          </p:cNvPicPr>
          <p:nvPr/>
        </p:nvPicPr>
        <p:blipFill>
          <a:blip r:embed="rId2" cstate="print"/>
          <a:stretch>
            <a:fillRect/>
          </a:stretch>
        </p:blipFill>
        <p:spPr>
          <a:xfrm>
            <a:off x="6466523" y="0"/>
            <a:ext cx="2677477" cy="836712"/>
          </a:xfrm>
          <a:prstGeom prst="rect">
            <a:avLst/>
          </a:prstGeom>
        </p:spPr>
      </p:pic>
    </p:spTree>
    <p:extLst>
      <p:ext uri="{BB962C8B-B14F-4D97-AF65-F5344CB8AC3E}">
        <p14:creationId xmlns:p14="http://schemas.microsoft.com/office/powerpoint/2010/main" val="6349255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47" y="127909"/>
            <a:ext cx="8396795" cy="1102826"/>
          </a:xfrm>
        </p:spPr>
        <p:txBody>
          <a:bodyPr>
            <a:normAutofit/>
          </a:bodyPr>
          <a:lstStyle/>
          <a:p>
            <a:r>
              <a:rPr lang="en-US" sz="3200" dirty="0" smtClean="0"/>
              <a:t>Intro page to the SCT</a:t>
            </a:r>
            <a:endParaRPr lang="en-US" sz="3200" dirty="0"/>
          </a:p>
        </p:txBody>
      </p:sp>
      <p:sp>
        <p:nvSpPr>
          <p:cNvPr id="6" name="Footer Placeholder 5"/>
          <p:cNvSpPr>
            <a:spLocks noGrp="1"/>
          </p:cNvSpPr>
          <p:nvPr>
            <p:ph type="ftr" sz="quarter" idx="11"/>
          </p:nvPr>
        </p:nvSpPr>
        <p:spPr/>
        <p:txBody>
          <a:bodyPr/>
          <a:lstStyle/>
          <a:p>
            <a:r>
              <a:rPr lang="en-US" smtClean="0"/>
              <a:t>ACAI 2013</a:t>
            </a:r>
            <a:endParaRPr lang="en-US"/>
          </a:p>
        </p:txBody>
      </p:sp>
      <p:sp>
        <p:nvSpPr>
          <p:cNvPr id="5" name="Slide Number Placeholder 4"/>
          <p:cNvSpPr>
            <a:spLocks noGrp="1"/>
          </p:cNvSpPr>
          <p:nvPr>
            <p:ph type="sldNum" sz="quarter" idx="12"/>
          </p:nvPr>
        </p:nvSpPr>
        <p:spPr/>
        <p:txBody>
          <a:bodyPr>
            <a:normAutofit/>
          </a:bodyPr>
          <a:lstStyle/>
          <a:p>
            <a:fld id="{76BC00BD-1250-7E43-99D1-AC30F821A6A3}" type="slidenum">
              <a:rPr lang="en-US" smtClean="0"/>
              <a:pPr/>
              <a:t>22</a:t>
            </a:fld>
            <a:endParaRPr lang="en-US"/>
          </a:p>
        </p:txBody>
      </p:sp>
      <p:pic>
        <p:nvPicPr>
          <p:cNvPr id="8" name="Picture 7" descr="Screen Shot 2013-06-17 at 11.18.38.png"/>
          <p:cNvPicPr>
            <a:picLocks noChangeAspect="1"/>
          </p:cNvPicPr>
          <p:nvPr/>
        </p:nvPicPr>
        <p:blipFill>
          <a:blip r:embed="rId2" cstate="print"/>
          <a:stretch>
            <a:fillRect/>
          </a:stretch>
        </p:blipFill>
        <p:spPr>
          <a:xfrm>
            <a:off x="1691680" y="1052736"/>
            <a:ext cx="5964247" cy="5412929"/>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587" y="219635"/>
            <a:ext cx="7961778" cy="742372"/>
          </a:xfrm>
        </p:spPr>
        <p:txBody>
          <a:bodyPr>
            <a:normAutofit/>
          </a:bodyPr>
          <a:lstStyle/>
          <a:p>
            <a:r>
              <a:rPr lang="en-US" sz="3200" dirty="0" smtClean="0"/>
              <a:t>SCT circumstances page with defaults</a:t>
            </a:r>
            <a:endParaRPr lang="en-US" sz="3200" dirty="0"/>
          </a:p>
        </p:txBody>
      </p:sp>
      <p:sp>
        <p:nvSpPr>
          <p:cNvPr id="6" name="Footer Placeholder 5"/>
          <p:cNvSpPr>
            <a:spLocks noGrp="1"/>
          </p:cNvSpPr>
          <p:nvPr>
            <p:ph type="ftr" sz="quarter" idx="11"/>
          </p:nvPr>
        </p:nvSpPr>
        <p:spPr/>
        <p:txBody>
          <a:bodyPr/>
          <a:lstStyle/>
          <a:p>
            <a:r>
              <a:rPr lang="en-US" smtClean="0"/>
              <a:t>ACAI 2013</a:t>
            </a:r>
            <a:endParaRPr lang="en-US"/>
          </a:p>
        </p:txBody>
      </p:sp>
      <p:sp>
        <p:nvSpPr>
          <p:cNvPr id="5" name="Slide Number Placeholder 4"/>
          <p:cNvSpPr>
            <a:spLocks noGrp="1"/>
          </p:cNvSpPr>
          <p:nvPr>
            <p:ph type="sldNum" sz="quarter" idx="12"/>
          </p:nvPr>
        </p:nvSpPr>
        <p:spPr/>
        <p:txBody>
          <a:bodyPr>
            <a:normAutofit/>
          </a:bodyPr>
          <a:lstStyle/>
          <a:p>
            <a:fld id="{76BC00BD-1250-7E43-99D1-AC30F821A6A3}" type="slidenum">
              <a:rPr lang="en-US" smtClean="0"/>
              <a:pPr/>
              <a:t>23</a:t>
            </a:fld>
            <a:endParaRPr lang="en-US"/>
          </a:p>
        </p:txBody>
      </p:sp>
      <p:pic>
        <p:nvPicPr>
          <p:cNvPr id="8" name="Picture 7" descr="Screen Shot 2013-06-17 at 11.20.02.png"/>
          <p:cNvPicPr>
            <a:picLocks noChangeAspect="1"/>
          </p:cNvPicPr>
          <p:nvPr/>
        </p:nvPicPr>
        <p:blipFill>
          <a:blip r:embed="rId2" cstate="print"/>
          <a:stretch>
            <a:fillRect/>
          </a:stretch>
        </p:blipFill>
        <p:spPr>
          <a:xfrm>
            <a:off x="2488195" y="962007"/>
            <a:ext cx="4097445" cy="557335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709" y="474045"/>
            <a:ext cx="2475670" cy="2321532"/>
          </a:xfrm>
        </p:spPr>
        <p:txBody>
          <a:bodyPr>
            <a:normAutofit/>
          </a:bodyPr>
          <a:lstStyle/>
          <a:p>
            <a:r>
              <a:rPr lang="en-US" sz="2800" dirty="0" smtClean="0"/>
              <a:t>SCT circumstances page with digressions</a:t>
            </a:r>
            <a:endParaRPr lang="en-US" sz="2800" dirty="0"/>
          </a:p>
        </p:txBody>
      </p:sp>
      <p:sp>
        <p:nvSpPr>
          <p:cNvPr id="5" name="Footer Placeholder 4"/>
          <p:cNvSpPr>
            <a:spLocks noGrp="1"/>
          </p:cNvSpPr>
          <p:nvPr>
            <p:ph type="ftr" sz="quarter" idx="11"/>
          </p:nvPr>
        </p:nvSpPr>
        <p:spPr/>
        <p:txBody>
          <a:bodyPr/>
          <a:lstStyle/>
          <a:p>
            <a:r>
              <a:rPr lang="en-US" smtClean="0"/>
              <a:t>ACAI 2013</a:t>
            </a:r>
            <a:endParaRPr lang="en-US"/>
          </a:p>
        </p:txBody>
      </p:sp>
      <p:sp>
        <p:nvSpPr>
          <p:cNvPr id="4" name="Slide Number Placeholder 3"/>
          <p:cNvSpPr>
            <a:spLocks noGrp="1"/>
          </p:cNvSpPr>
          <p:nvPr>
            <p:ph type="sldNum" sz="quarter" idx="12"/>
          </p:nvPr>
        </p:nvSpPr>
        <p:spPr/>
        <p:txBody>
          <a:bodyPr>
            <a:normAutofit/>
          </a:bodyPr>
          <a:lstStyle/>
          <a:p>
            <a:fld id="{76BC00BD-1250-7E43-99D1-AC30F821A6A3}" type="slidenum">
              <a:rPr lang="en-US" smtClean="0"/>
              <a:pPr/>
              <a:t>24</a:t>
            </a:fld>
            <a:endParaRPr lang="en-US"/>
          </a:p>
        </p:txBody>
      </p:sp>
      <p:pic>
        <p:nvPicPr>
          <p:cNvPr id="7" name="Picture 6" descr="Screen Shot 2013-06-17 at 11.21.50.png"/>
          <p:cNvPicPr>
            <a:picLocks noChangeAspect="1"/>
          </p:cNvPicPr>
          <p:nvPr/>
        </p:nvPicPr>
        <p:blipFill>
          <a:blip r:embed="rId2" cstate="print"/>
          <a:stretch>
            <a:fillRect/>
          </a:stretch>
        </p:blipFill>
        <p:spPr>
          <a:xfrm>
            <a:off x="2808378" y="219635"/>
            <a:ext cx="4695537" cy="631922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475" y="1287971"/>
            <a:ext cx="2453432" cy="1525686"/>
          </a:xfrm>
        </p:spPr>
        <p:txBody>
          <a:bodyPr>
            <a:normAutofit/>
          </a:bodyPr>
          <a:lstStyle/>
          <a:p>
            <a:r>
              <a:rPr lang="en-US" sz="2800" dirty="0" smtClean="0"/>
              <a:t>SCT values page with digressions</a:t>
            </a:r>
            <a:endParaRPr lang="en-US" sz="2800" dirty="0"/>
          </a:p>
        </p:txBody>
      </p:sp>
      <p:sp>
        <p:nvSpPr>
          <p:cNvPr id="6" name="Footer Placeholder 5"/>
          <p:cNvSpPr>
            <a:spLocks noGrp="1"/>
          </p:cNvSpPr>
          <p:nvPr>
            <p:ph type="ftr" sz="quarter" idx="11"/>
          </p:nvPr>
        </p:nvSpPr>
        <p:spPr/>
        <p:txBody>
          <a:bodyPr/>
          <a:lstStyle/>
          <a:p>
            <a:r>
              <a:rPr lang="en-US" smtClean="0"/>
              <a:t>ACAI 2013</a:t>
            </a:r>
            <a:endParaRPr lang="en-US"/>
          </a:p>
        </p:txBody>
      </p:sp>
      <p:sp>
        <p:nvSpPr>
          <p:cNvPr id="5" name="Slide Number Placeholder 4"/>
          <p:cNvSpPr>
            <a:spLocks noGrp="1"/>
          </p:cNvSpPr>
          <p:nvPr>
            <p:ph type="sldNum" sz="quarter" idx="12"/>
          </p:nvPr>
        </p:nvSpPr>
        <p:spPr/>
        <p:txBody>
          <a:bodyPr>
            <a:normAutofit/>
          </a:bodyPr>
          <a:lstStyle/>
          <a:p>
            <a:fld id="{76BC00BD-1250-7E43-99D1-AC30F821A6A3}" type="slidenum">
              <a:rPr lang="en-US" smtClean="0"/>
              <a:pPr/>
              <a:t>25</a:t>
            </a:fld>
            <a:endParaRPr lang="en-US"/>
          </a:p>
        </p:txBody>
      </p:sp>
      <p:pic>
        <p:nvPicPr>
          <p:cNvPr id="7" name="Picture 6" descr="Screen Shot 2013-06-17 at 11.24.17.png"/>
          <p:cNvPicPr>
            <a:picLocks noChangeAspect="1"/>
          </p:cNvPicPr>
          <p:nvPr/>
        </p:nvPicPr>
        <p:blipFill>
          <a:blip r:embed="rId2" cstate="print"/>
          <a:stretch>
            <a:fillRect/>
          </a:stretch>
        </p:blipFill>
        <p:spPr>
          <a:xfrm>
            <a:off x="2726660" y="313325"/>
            <a:ext cx="4407777" cy="623497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18745" y="1153808"/>
            <a:ext cx="2453432" cy="1597240"/>
          </a:xfrm>
        </p:spPr>
        <p:txBody>
          <a:bodyPr>
            <a:normAutofit/>
          </a:bodyPr>
          <a:lstStyle/>
          <a:p>
            <a:r>
              <a:rPr lang="en-US" sz="2800" dirty="0" smtClean="0"/>
              <a:t>Excerpt from SCT summary  page</a:t>
            </a:r>
            <a:endParaRPr lang="en-US" sz="2800" dirty="0"/>
          </a:p>
        </p:txBody>
      </p:sp>
      <p:sp>
        <p:nvSpPr>
          <p:cNvPr id="7" name="Footer Placeholder 6"/>
          <p:cNvSpPr>
            <a:spLocks noGrp="1"/>
          </p:cNvSpPr>
          <p:nvPr>
            <p:ph type="ftr" sz="quarter" idx="11"/>
          </p:nvPr>
        </p:nvSpPr>
        <p:spPr/>
        <p:txBody>
          <a:bodyPr/>
          <a:lstStyle/>
          <a:p>
            <a:r>
              <a:rPr lang="en-US" smtClean="0"/>
              <a:t>ACAI 2013</a:t>
            </a:r>
            <a:endParaRPr lang="en-US"/>
          </a:p>
        </p:txBody>
      </p:sp>
      <p:sp>
        <p:nvSpPr>
          <p:cNvPr id="6" name="Slide Number Placeholder 5"/>
          <p:cNvSpPr>
            <a:spLocks noGrp="1"/>
          </p:cNvSpPr>
          <p:nvPr>
            <p:ph type="sldNum" sz="quarter" idx="12"/>
          </p:nvPr>
        </p:nvSpPr>
        <p:spPr/>
        <p:txBody>
          <a:bodyPr>
            <a:normAutofit/>
          </a:bodyPr>
          <a:lstStyle/>
          <a:p>
            <a:fld id="{76BC00BD-1250-7E43-99D1-AC30F821A6A3}" type="slidenum">
              <a:rPr lang="en-US" smtClean="0"/>
              <a:pPr/>
              <a:t>26</a:t>
            </a:fld>
            <a:endParaRPr lang="en-US"/>
          </a:p>
        </p:txBody>
      </p:sp>
      <p:pic>
        <p:nvPicPr>
          <p:cNvPr id="8" name="Picture 7" descr="Screen Shot 2013-06-17 at 11.28.03.png"/>
          <p:cNvPicPr>
            <a:picLocks noChangeAspect="1"/>
          </p:cNvPicPr>
          <p:nvPr/>
        </p:nvPicPr>
        <p:blipFill>
          <a:blip r:embed="rId2" cstate="print"/>
          <a:stretch>
            <a:fillRect/>
          </a:stretch>
        </p:blipFill>
        <p:spPr>
          <a:xfrm>
            <a:off x="3139452" y="219635"/>
            <a:ext cx="4136142" cy="6291597"/>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solidFill>
                  <a:srgbClr val="FFFF00"/>
                </a:solidFill>
              </a:rPr>
              <a:t>Advantages</a:t>
            </a:r>
            <a:endParaRPr lang="en-GB" dirty="0">
              <a:solidFill>
                <a:srgbClr val="FFFF00"/>
              </a:solidFill>
            </a:endParaRPr>
          </a:p>
        </p:txBody>
      </p:sp>
      <p:sp>
        <p:nvSpPr>
          <p:cNvPr id="3" name="Content Placeholder 2"/>
          <p:cNvSpPr>
            <a:spLocks noGrp="1"/>
          </p:cNvSpPr>
          <p:nvPr>
            <p:ph idx="1"/>
          </p:nvPr>
        </p:nvSpPr>
        <p:spPr/>
        <p:txBody>
          <a:bodyPr>
            <a:normAutofit fontScale="85000" lnSpcReduction="20000"/>
          </a:bodyPr>
          <a:lstStyle/>
          <a:p>
            <a:r>
              <a:rPr lang="en-GB" dirty="0" smtClean="0">
                <a:solidFill>
                  <a:srgbClr val="FFFF00"/>
                </a:solidFill>
              </a:rPr>
              <a:t>Justification is structured</a:t>
            </a:r>
          </a:p>
          <a:p>
            <a:pPr lvl="1"/>
            <a:r>
              <a:rPr lang="en-GB" dirty="0" smtClean="0">
                <a:solidFill>
                  <a:srgbClr val="FFFF00"/>
                </a:solidFill>
              </a:rPr>
              <a:t>Officials as well as citizens need help to make good arguments</a:t>
            </a:r>
          </a:p>
          <a:p>
            <a:r>
              <a:rPr lang="en-GB" dirty="0" smtClean="0">
                <a:solidFill>
                  <a:srgbClr val="FFFF00"/>
                </a:solidFill>
              </a:rPr>
              <a:t>Interaction has a natural flow</a:t>
            </a:r>
          </a:p>
          <a:p>
            <a:r>
              <a:rPr lang="en-GB" dirty="0" smtClean="0">
                <a:solidFill>
                  <a:srgbClr val="FFFF00"/>
                </a:solidFill>
              </a:rPr>
              <a:t>Replies are cogent and to the point</a:t>
            </a:r>
          </a:p>
          <a:p>
            <a:pPr lvl="1"/>
            <a:r>
              <a:rPr lang="en-GB" dirty="0" smtClean="0">
                <a:solidFill>
                  <a:srgbClr val="FFFF00"/>
                </a:solidFill>
              </a:rPr>
              <a:t>Specific points of disagreement are identified</a:t>
            </a:r>
          </a:p>
          <a:p>
            <a:r>
              <a:rPr lang="en-GB" dirty="0" smtClean="0">
                <a:solidFill>
                  <a:srgbClr val="FFFF00"/>
                </a:solidFill>
              </a:rPr>
              <a:t>No training or theory is required</a:t>
            </a:r>
          </a:p>
          <a:p>
            <a:pPr lvl="1"/>
            <a:r>
              <a:rPr lang="en-GB" dirty="0" smtClean="0">
                <a:solidFill>
                  <a:srgbClr val="FFFF00"/>
                </a:solidFill>
              </a:rPr>
              <a:t>Users only have to answer “yes” or “no”</a:t>
            </a:r>
          </a:p>
          <a:p>
            <a:r>
              <a:rPr lang="en-GB" dirty="0" smtClean="0">
                <a:solidFill>
                  <a:srgbClr val="FFFF00"/>
                </a:solidFill>
              </a:rPr>
              <a:t>Common structure allows for replies to be related and aggregated</a:t>
            </a:r>
          </a:p>
          <a:p>
            <a:pPr lvl="1"/>
            <a:r>
              <a:rPr lang="en-GB" dirty="0" smtClean="0">
                <a:solidFill>
                  <a:srgbClr val="FFFF00"/>
                </a:solidFill>
              </a:rPr>
              <a:t>Identifies which aspects of the policy require change or better explanation</a:t>
            </a:r>
            <a:endParaRPr lang="en-GB" dirty="0">
              <a:solidFill>
                <a:srgbClr val="FFFF00"/>
              </a:solidFill>
            </a:endParaRPr>
          </a:p>
        </p:txBody>
      </p:sp>
      <p:pic>
        <p:nvPicPr>
          <p:cNvPr id="4" name="Picture 3" descr="row-of-rainbow-colored-yes-check-ticks-isolated.jpg"/>
          <p:cNvPicPr>
            <a:picLocks noChangeAspect="1"/>
          </p:cNvPicPr>
          <p:nvPr/>
        </p:nvPicPr>
        <p:blipFill>
          <a:blip r:embed="rId2" cstate="print"/>
          <a:stretch>
            <a:fillRect/>
          </a:stretch>
        </p:blipFill>
        <p:spPr>
          <a:xfrm>
            <a:off x="6876256" y="0"/>
            <a:ext cx="2267744" cy="1937031"/>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00"/>
                </a:solidFill>
              </a:rPr>
              <a:t>Underlying model</a:t>
            </a:r>
            <a:endParaRPr lang="en-GB" dirty="0">
              <a:solidFill>
                <a:srgbClr val="FFFF00"/>
              </a:solidFill>
            </a:endParaRPr>
          </a:p>
        </p:txBody>
      </p:sp>
      <p:sp>
        <p:nvSpPr>
          <p:cNvPr id="3" name="Content Placeholder 2"/>
          <p:cNvSpPr>
            <a:spLocks noGrp="1"/>
          </p:cNvSpPr>
          <p:nvPr>
            <p:ph idx="1"/>
          </p:nvPr>
        </p:nvSpPr>
        <p:spPr/>
        <p:txBody>
          <a:bodyPr>
            <a:normAutofit fontScale="85000" lnSpcReduction="20000"/>
          </a:bodyPr>
          <a:lstStyle/>
          <a:p>
            <a:r>
              <a:rPr lang="en-GB" dirty="0" smtClean="0">
                <a:solidFill>
                  <a:srgbClr val="FFFF00"/>
                </a:solidFill>
              </a:rPr>
              <a:t>Underlying model is a </a:t>
            </a:r>
            <a:r>
              <a:rPr lang="en-GB" b="1" i="1" dirty="0" smtClean="0">
                <a:solidFill>
                  <a:srgbClr val="FFFF00"/>
                </a:solidFill>
              </a:rPr>
              <a:t>Action-Based Alternating Transition System with Values</a:t>
            </a:r>
            <a:r>
              <a:rPr lang="en-GB" b="1" i="1" dirty="0" smtClean="0"/>
              <a:t> </a:t>
            </a:r>
          </a:p>
          <a:p>
            <a:pPr lvl="1"/>
            <a:r>
              <a:rPr lang="en-GB" b="1" i="1" dirty="0" smtClean="0">
                <a:solidFill>
                  <a:srgbClr val="FFFF00"/>
                </a:solidFill>
              </a:rPr>
              <a:t>States:  </a:t>
            </a:r>
            <a:r>
              <a:rPr lang="en-GB" dirty="0" smtClean="0">
                <a:solidFill>
                  <a:srgbClr val="FFFF00"/>
                </a:solidFill>
              </a:rPr>
              <a:t>What is true</a:t>
            </a:r>
          </a:p>
          <a:p>
            <a:pPr lvl="1"/>
            <a:r>
              <a:rPr lang="en-GB" dirty="0" smtClean="0">
                <a:solidFill>
                  <a:srgbClr val="FFFF00"/>
                </a:solidFill>
              </a:rPr>
              <a:t>Agents: Those who can affect the situation</a:t>
            </a:r>
          </a:p>
          <a:p>
            <a:pPr lvl="1"/>
            <a:r>
              <a:rPr lang="en-GB" dirty="0" smtClean="0">
                <a:solidFill>
                  <a:srgbClr val="FFFF00"/>
                </a:solidFill>
              </a:rPr>
              <a:t>Actions: What they can do</a:t>
            </a:r>
          </a:p>
          <a:p>
            <a:pPr lvl="1"/>
            <a:r>
              <a:rPr lang="en-GB" dirty="0" smtClean="0">
                <a:solidFill>
                  <a:srgbClr val="FFFF00"/>
                </a:solidFill>
              </a:rPr>
              <a:t>Preconditions: States in which the action can be performed</a:t>
            </a:r>
          </a:p>
          <a:p>
            <a:pPr lvl="1"/>
            <a:r>
              <a:rPr lang="en-GB" dirty="0" smtClean="0">
                <a:solidFill>
                  <a:srgbClr val="FFFF00"/>
                </a:solidFill>
              </a:rPr>
              <a:t>Transitions: Maps from states and joint actions to new states</a:t>
            </a:r>
          </a:p>
          <a:p>
            <a:pPr lvl="1"/>
            <a:r>
              <a:rPr lang="en-GB" dirty="0" smtClean="0">
                <a:solidFill>
                  <a:srgbClr val="FFFF00"/>
                </a:solidFill>
              </a:rPr>
              <a:t>Propositions: What is relevant</a:t>
            </a:r>
          </a:p>
          <a:p>
            <a:pPr lvl="1"/>
            <a:r>
              <a:rPr lang="en-GB" dirty="0" smtClean="0">
                <a:solidFill>
                  <a:srgbClr val="FFFF00"/>
                </a:solidFill>
              </a:rPr>
              <a:t>Values: What we wish to promote</a:t>
            </a:r>
          </a:p>
          <a:p>
            <a:pPr lvl="1"/>
            <a:r>
              <a:rPr lang="en-GB" dirty="0" smtClean="0">
                <a:solidFill>
                  <a:srgbClr val="FFFF00"/>
                </a:solidFill>
              </a:rPr>
              <a:t>Evaluation Function: values promoted and demoted by transitions</a:t>
            </a:r>
            <a:endParaRPr lang="en-GB" dirty="0">
              <a:solidFill>
                <a:srgbClr val="FFFF00"/>
              </a:solidFill>
            </a:endParaRPr>
          </a:p>
        </p:txBody>
      </p:sp>
      <p:sp>
        <p:nvSpPr>
          <p:cNvPr id="5" name="TextBox 4"/>
          <p:cNvSpPr txBox="1"/>
          <p:nvPr/>
        </p:nvSpPr>
        <p:spPr>
          <a:xfrm>
            <a:off x="6876256" y="2204864"/>
            <a:ext cx="1944956" cy="369332"/>
          </a:xfrm>
          <a:prstGeom prst="rect">
            <a:avLst/>
          </a:prstGeom>
          <a:solidFill>
            <a:srgbClr val="FFFF00"/>
          </a:solidFill>
        </p:spPr>
        <p:txBody>
          <a:bodyPr wrap="none" rtlCol="0">
            <a:spAutoFit/>
          </a:bodyPr>
          <a:lstStyle/>
          <a:p>
            <a:r>
              <a:rPr lang="en-GB" dirty="0" smtClean="0">
                <a:solidFill>
                  <a:schemeClr val="bg1"/>
                </a:solidFill>
              </a:rPr>
              <a:t>Factual Knowledge</a:t>
            </a:r>
            <a:endParaRPr lang="en-GB" dirty="0">
              <a:solidFill>
                <a:schemeClr val="bg1"/>
              </a:solidFill>
            </a:endParaRPr>
          </a:p>
        </p:txBody>
      </p:sp>
      <p:cxnSp>
        <p:nvCxnSpPr>
          <p:cNvPr id="8" name="Straight Arrow Connector 7"/>
          <p:cNvCxnSpPr>
            <a:stCxn id="5" idx="1"/>
          </p:cNvCxnSpPr>
          <p:nvPr/>
        </p:nvCxnSpPr>
        <p:spPr>
          <a:xfrm flipH="1">
            <a:off x="4139952" y="2389530"/>
            <a:ext cx="2736304" cy="10336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948264" y="2780928"/>
            <a:ext cx="1883849" cy="369332"/>
          </a:xfrm>
          <a:prstGeom prst="rect">
            <a:avLst/>
          </a:prstGeom>
          <a:solidFill>
            <a:srgbClr val="FFFF00"/>
          </a:solidFill>
        </p:spPr>
        <p:txBody>
          <a:bodyPr wrap="none" rtlCol="0">
            <a:spAutoFit/>
          </a:bodyPr>
          <a:lstStyle/>
          <a:p>
            <a:r>
              <a:rPr lang="en-GB" dirty="0" smtClean="0">
                <a:solidFill>
                  <a:schemeClr val="bg1"/>
                </a:solidFill>
              </a:rPr>
              <a:t>Causal Knowledge</a:t>
            </a:r>
            <a:endParaRPr lang="en-GB" dirty="0">
              <a:solidFill>
                <a:schemeClr val="bg1"/>
              </a:solidFill>
            </a:endParaRPr>
          </a:p>
        </p:txBody>
      </p:sp>
      <p:cxnSp>
        <p:nvCxnSpPr>
          <p:cNvPr id="10" name="Straight Arrow Connector 9"/>
          <p:cNvCxnSpPr/>
          <p:nvPr/>
        </p:nvCxnSpPr>
        <p:spPr>
          <a:xfrm flipH="1">
            <a:off x="2627784" y="3068960"/>
            <a:ext cx="4320480" cy="79208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948264" y="4221088"/>
            <a:ext cx="1895262" cy="369332"/>
          </a:xfrm>
          <a:prstGeom prst="rect">
            <a:avLst/>
          </a:prstGeom>
          <a:solidFill>
            <a:srgbClr val="FFFF00"/>
          </a:solidFill>
        </p:spPr>
        <p:txBody>
          <a:bodyPr wrap="none" rtlCol="0">
            <a:spAutoFit/>
          </a:bodyPr>
          <a:lstStyle/>
          <a:p>
            <a:r>
              <a:rPr lang="en-GB" dirty="0" smtClean="0">
                <a:solidFill>
                  <a:schemeClr val="bg1"/>
                </a:solidFill>
              </a:rPr>
              <a:t>Ethical Knowledge</a:t>
            </a:r>
            <a:endParaRPr lang="en-GB" dirty="0">
              <a:solidFill>
                <a:schemeClr val="bg1"/>
              </a:solidFill>
            </a:endParaRPr>
          </a:p>
        </p:txBody>
      </p:sp>
      <p:cxnSp>
        <p:nvCxnSpPr>
          <p:cNvPr id="13" name="Straight Arrow Connector 12"/>
          <p:cNvCxnSpPr/>
          <p:nvPr/>
        </p:nvCxnSpPr>
        <p:spPr>
          <a:xfrm flipH="1">
            <a:off x="2195736" y="4437112"/>
            <a:ext cx="4752528" cy="50405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588224" y="4797152"/>
            <a:ext cx="2223366" cy="369332"/>
          </a:xfrm>
          <a:prstGeom prst="rect">
            <a:avLst/>
          </a:prstGeom>
          <a:solidFill>
            <a:srgbClr val="FFFF00"/>
          </a:solidFill>
        </p:spPr>
        <p:txBody>
          <a:bodyPr wrap="none" rtlCol="0">
            <a:spAutoFit/>
          </a:bodyPr>
          <a:lstStyle/>
          <a:p>
            <a:r>
              <a:rPr lang="en-GB" dirty="0" smtClean="0">
                <a:solidFill>
                  <a:schemeClr val="bg1"/>
                </a:solidFill>
              </a:rPr>
              <a:t>Evaluative Knowledge</a:t>
            </a:r>
            <a:endParaRPr lang="en-GB" dirty="0">
              <a:solidFill>
                <a:schemeClr val="bg1"/>
              </a:solidFill>
            </a:endParaRPr>
          </a:p>
        </p:txBody>
      </p:sp>
      <p:cxnSp>
        <p:nvCxnSpPr>
          <p:cNvPr id="17" name="Straight Arrow Connector 16"/>
          <p:cNvCxnSpPr/>
          <p:nvPr/>
        </p:nvCxnSpPr>
        <p:spPr>
          <a:xfrm flipH="1">
            <a:off x="2555776" y="5013176"/>
            <a:ext cx="4032448" cy="21602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588224" y="1268760"/>
            <a:ext cx="2383409" cy="369332"/>
          </a:xfrm>
          <a:prstGeom prst="rect">
            <a:avLst/>
          </a:prstGeom>
          <a:solidFill>
            <a:srgbClr val="FFFF00"/>
          </a:solidFill>
        </p:spPr>
        <p:txBody>
          <a:bodyPr wrap="none" rtlCol="0">
            <a:spAutoFit/>
          </a:bodyPr>
          <a:lstStyle/>
          <a:p>
            <a:r>
              <a:rPr lang="en-GB" dirty="0" smtClean="0">
                <a:solidFill>
                  <a:schemeClr val="bg1"/>
                </a:solidFill>
              </a:rPr>
              <a:t>Behavioural Knowledge</a:t>
            </a:r>
            <a:endParaRPr lang="en-GB" dirty="0">
              <a:solidFill>
                <a:schemeClr val="bg1"/>
              </a:solidFill>
            </a:endParaRPr>
          </a:p>
        </p:txBody>
      </p:sp>
      <p:cxnSp>
        <p:nvCxnSpPr>
          <p:cNvPr id="23" name="Straight Arrow Connector 22"/>
          <p:cNvCxnSpPr/>
          <p:nvPr/>
        </p:nvCxnSpPr>
        <p:spPr>
          <a:xfrm flipH="1">
            <a:off x="2699792" y="1484784"/>
            <a:ext cx="3960440" cy="158417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2" grpId="0" animBg="1"/>
      <p:bldP spid="16" grpId="0" animBg="1"/>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i="1" dirty="0" smtClean="0">
                <a:solidFill>
                  <a:srgbClr val="FFFF00"/>
                </a:solidFill>
              </a:rPr>
              <a:t>Example – Speed Camera Debate</a:t>
            </a:r>
            <a:endParaRPr lang="en-GB" i="1" dirty="0">
              <a:solidFill>
                <a:srgbClr val="FFFF00"/>
              </a:solidFill>
            </a:endParaRPr>
          </a:p>
        </p:txBody>
      </p:sp>
      <p:sp>
        <p:nvSpPr>
          <p:cNvPr id="3" name="Content Placeholder 2"/>
          <p:cNvSpPr>
            <a:spLocks noGrp="1"/>
          </p:cNvSpPr>
          <p:nvPr>
            <p:ph idx="1"/>
          </p:nvPr>
        </p:nvSpPr>
        <p:spPr/>
        <p:txBody>
          <a:bodyPr>
            <a:normAutofit lnSpcReduction="10000"/>
          </a:bodyPr>
          <a:lstStyle/>
          <a:p>
            <a:r>
              <a:rPr lang="en-GB" dirty="0" smtClean="0">
                <a:solidFill>
                  <a:srgbClr val="FFFF00"/>
                </a:solidFill>
              </a:rPr>
              <a:t>We want to reduce number of deaths on roads</a:t>
            </a:r>
          </a:p>
          <a:p>
            <a:r>
              <a:rPr lang="en-GB" dirty="0" smtClean="0">
                <a:solidFill>
                  <a:srgbClr val="FFFF00"/>
                </a:solidFill>
              </a:rPr>
              <a:t>Encourage motorist to obey speed limits</a:t>
            </a:r>
          </a:p>
          <a:p>
            <a:r>
              <a:rPr lang="en-GB" dirty="0" smtClean="0">
                <a:solidFill>
                  <a:srgbClr val="FFFF00"/>
                </a:solidFill>
              </a:rPr>
              <a:t>Introduce speed cameras to improve detection</a:t>
            </a:r>
          </a:p>
          <a:p>
            <a:pPr lvl="1"/>
            <a:r>
              <a:rPr lang="en-GB" dirty="0" smtClean="0">
                <a:solidFill>
                  <a:srgbClr val="FFFF00"/>
                </a:solidFill>
              </a:rPr>
              <a:t>Is there a problem?</a:t>
            </a:r>
          </a:p>
          <a:p>
            <a:pPr lvl="1"/>
            <a:r>
              <a:rPr lang="en-GB" dirty="0" smtClean="0">
                <a:solidFill>
                  <a:srgbClr val="FFFF00"/>
                </a:solidFill>
              </a:rPr>
              <a:t>Will speed cameras work?</a:t>
            </a:r>
          </a:p>
          <a:p>
            <a:pPr lvl="1"/>
            <a:r>
              <a:rPr lang="en-GB" dirty="0" smtClean="0">
                <a:solidFill>
                  <a:srgbClr val="FFFF00"/>
                </a:solidFill>
              </a:rPr>
              <a:t> Intrudes on privacy?</a:t>
            </a:r>
          </a:p>
          <a:p>
            <a:pPr lvl="1"/>
            <a:r>
              <a:rPr lang="en-GB" dirty="0" smtClean="0">
                <a:solidFill>
                  <a:srgbClr val="FFFF00"/>
                </a:solidFill>
              </a:rPr>
              <a:t>Alternatives – educate motorists?</a:t>
            </a:r>
            <a:endParaRPr lang="en-GB" dirty="0">
              <a:solidFill>
                <a:srgbClr val="FFFF00"/>
              </a:solidFill>
            </a:endParaRPr>
          </a:p>
        </p:txBody>
      </p:sp>
      <p:pic>
        <p:nvPicPr>
          <p:cNvPr id="4" name="Picture 3" descr="speed-camera.jpg"/>
          <p:cNvPicPr>
            <a:picLocks noChangeAspect="1"/>
          </p:cNvPicPr>
          <p:nvPr/>
        </p:nvPicPr>
        <p:blipFill>
          <a:blip r:embed="rId2" cstate="print"/>
          <a:stretch>
            <a:fillRect/>
          </a:stretch>
        </p:blipFill>
        <p:spPr>
          <a:xfrm>
            <a:off x="6536917" y="5085184"/>
            <a:ext cx="2607082" cy="177281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solidFill>
                  <a:srgbClr val="FFFF00"/>
                </a:solidFill>
              </a:rPr>
              <a:t>E-Participation</a:t>
            </a:r>
            <a:endParaRPr lang="en-GB" dirty="0">
              <a:solidFill>
                <a:srgbClr val="FFFF00"/>
              </a:solidFill>
            </a:endParaRPr>
          </a:p>
        </p:txBody>
      </p:sp>
      <p:sp>
        <p:nvSpPr>
          <p:cNvPr id="3" name="Content Placeholder 2"/>
          <p:cNvSpPr>
            <a:spLocks noGrp="1"/>
          </p:cNvSpPr>
          <p:nvPr>
            <p:ph idx="1"/>
          </p:nvPr>
        </p:nvSpPr>
        <p:spPr/>
        <p:txBody>
          <a:bodyPr>
            <a:normAutofit lnSpcReduction="10000"/>
          </a:bodyPr>
          <a:lstStyle/>
          <a:p>
            <a:pPr>
              <a:buSzPts val="3000"/>
              <a:buFont typeface="Arial"/>
              <a:buChar char="•"/>
            </a:pPr>
            <a:r>
              <a:rPr lang="en-GB" dirty="0">
                <a:solidFill>
                  <a:srgbClr val="FFFF00"/>
                </a:solidFill>
              </a:rPr>
              <a:t>But now we have the internet. This makes such communication</a:t>
            </a:r>
          </a:p>
          <a:p>
            <a:pPr lvl="1">
              <a:buSzPts val="2600"/>
              <a:buFont typeface="Arial"/>
              <a:buChar char="–"/>
            </a:pPr>
            <a:r>
              <a:rPr lang="en-GB" dirty="0">
                <a:solidFill>
                  <a:srgbClr val="FFFF00"/>
                </a:solidFill>
              </a:rPr>
              <a:t>Easier and quicker – </a:t>
            </a:r>
            <a:r>
              <a:rPr lang="en-GB" b="1" i="1" dirty="0">
                <a:solidFill>
                  <a:srgbClr val="FFFF00"/>
                </a:solidFill>
              </a:rPr>
              <a:t>quantity has increased</a:t>
            </a:r>
          </a:p>
          <a:p>
            <a:pPr lvl="1">
              <a:buSzPts val="2600"/>
              <a:buFont typeface="Arial"/>
              <a:buChar char="–"/>
            </a:pPr>
            <a:r>
              <a:rPr lang="en-GB" dirty="0">
                <a:solidFill>
                  <a:srgbClr val="FFFF00"/>
                </a:solidFill>
              </a:rPr>
              <a:t>But it does not improve the </a:t>
            </a:r>
            <a:r>
              <a:rPr lang="en-GB" b="1" i="1" dirty="0">
                <a:solidFill>
                  <a:srgbClr val="FFFF00"/>
                </a:solidFill>
              </a:rPr>
              <a:t>quality</a:t>
            </a:r>
          </a:p>
          <a:p>
            <a:pPr lvl="2">
              <a:buSzPts val="2200"/>
              <a:buFont typeface="Arial"/>
              <a:buChar char="•"/>
            </a:pPr>
            <a:r>
              <a:rPr lang="en-GB" dirty="0">
                <a:solidFill>
                  <a:srgbClr val="FFFF00"/>
                </a:solidFill>
              </a:rPr>
              <a:t>Neither for questions not </a:t>
            </a:r>
            <a:r>
              <a:rPr lang="en-GB" dirty="0" smtClean="0">
                <a:solidFill>
                  <a:srgbClr val="FFFF00"/>
                </a:solidFill>
              </a:rPr>
              <a:t>answers</a:t>
            </a:r>
          </a:p>
          <a:p>
            <a:pPr>
              <a:buSzPts val="2200"/>
              <a:buFont typeface="Arial"/>
              <a:buChar char="•"/>
            </a:pPr>
            <a:r>
              <a:rPr lang="en-GB" dirty="0" smtClean="0">
                <a:solidFill>
                  <a:srgbClr val="FFFF00"/>
                </a:solidFill>
              </a:rPr>
              <a:t>How can we improve quality?</a:t>
            </a:r>
          </a:p>
          <a:p>
            <a:pPr lvl="1">
              <a:buSzPts val="2200"/>
              <a:buFont typeface="Arial"/>
              <a:buChar char="•"/>
            </a:pPr>
            <a:r>
              <a:rPr lang="en-GB" dirty="0" smtClean="0">
                <a:solidFill>
                  <a:srgbClr val="FFFF00"/>
                </a:solidFill>
              </a:rPr>
              <a:t>Using models of argument to provide structure</a:t>
            </a:r>
          </a:p>
          <a:p>
            <a:pPr lvl="1">
              <a:buSzPts val="2200"/>
              <a:buFont typeface="Arial"/>
              <a:buChar char="•"/>
            </a:pPr>
            <a:r>
              <a:rPr lang="en-GB" dirty="0" smtClean="0">
                <a:solidFill>
                  <a:srgbClr val="FFFF00"/>
                </a:solidFill>
              </a:rPr>
              <a:t>Using  domain models to generate and critique content</a:t>
            </a:r>
            <a:endParaRPr lang="en-GB" dirty="0">
              <a:solidFill>
                <a:srgbClr val="FFFF00"/>
              </a:solidFill>
            </a:endParaRPr>
          </a:p>
          <a:p>
            <a:endParaRPr lang="en-GB" dirty="0">
              <a:solidFill>
                <a:srgbClr val="FFFF00"/>
              </a:solidFill>
            </a:endParaRPr>
          </a:p>
        </p:txBody>
      </p:sp>
      <p:pic>
        <p:nvPicPr>
          <p:cNvPr id="4" name="Picture 3" descr="crowdVote.jpg"/>
          <p:cNvPicPr>
            <a:picLocks noChangeAspect="1"/>
          </p:cNvPicPr>
          <p:nvPr/>
        </p:nvPicPr>
        <p:blipFill>
          <a:blip r:embed="rId2" cstate="print"/>
          <a:stretch>
            <a:fillRect/>
          </a:stretch>
        </p:blipFill>
        <p:spPr>
          <a:xfrm>
            <a:off x="6228184" y="0"/>
            <a:ext cx="2915816" cy="1603699"/>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Wyner, Atkinson, and Bench-Capon, ePart2012</a:t>
            </a:r>
            <a:endParaRPr lang="en-GB" dirty="0"/>
          </a:p>
        </p:txBody>
      </p:sp>
      <p:sp>
        <p:nvSpPr>
          <p:cNvPr id="7" name="Date Placeholder 6"/>
          <p:cNvSpPr>
            <a:spLocks noGrp="1"/>
          </p:cNvSpPr>
          <p:nvPr>
            <p:ph type="dt" sz="half" idx="10"/>
          </p:nvPr>
        </p:nvSpPr>
        <p:spPr/>
        <p:txBody>
          <a:bodyPr/>
          <a:lstStyle/>
          <a:p>
            <a:r>
              <a:rPr lang="en-GB" smtClean="0"/>
              <a:t>05/09/12</a:t>
            </a:r>
            <a:endParaRPr lang="en-GB" dirty="0"/>
          </a:p>
        </p:txBody>
      </p:sp>
      <p:sp>
        <p:nvSpPr>
          <p:cNvPr id="3" name="Slide Number Placeholder 2"/>
          <p:cNvSpPr>
            <a:spLocks noGrp="1"/>
          </p:cNvSpPr>
          <p:nvPr>
            <p:ph type="sldNum" sz="quarter" idx="12"/>
          </p:nvPr>
        </p:nvSpPr>
        <p:spPr/>
        <p:txBody>
          <a:bodyPr/>
          <a:lstStyle/>
          <a:p>
            <a:fld id="{C3D45961-5E10-43B6-B213-B906FCFCE28C}" type="slidenum">
              <a:rPr lang="en-GB" smtClean="0"/>
              <a:pPr/>
              <a:t>30</a:t>
            </a:fld>
            <a:endParaRPr lang="en-GB" dirty="0"/>
          </a:p>
        </p:txBody>
      </p:sp>
      <p:pic>
        <p:nvPicPr>
          <p:cNvPr id="8" name="Picture 7" descr="Transitions_in_DB5_JointActions_v1.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4725144"/>
            <a:ext cx="4680520" cy="1965485"/>
          </a:xfrm>
          <a:prstGeom prst="rect">
            <a:avLst/>
          </a:prstGeom>
        </p:spPr>
      </p:pic>
      <p:pic>
        <p:nvPicPr>
          <p:cNvPr id="10" name="Picture 9" descr="Transitions_in_DB5_Values_v1.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5022038"/>
            <a:ext cx="2111245" cy="1575314"/>
          </a:xfrm>
          <a:prstGeom prst="rect">
            <a:avLst/>
          </a:prstGeom>
        </p:spPr>
      </p:pic>
      <p:pic>
        <p:nvPicPr>
          <p:cNvPr id="6" name="Content Placeholder 5" descr="Transitions_in_DB5_Transitions_v1.png"/>
          <p:cNvPicPr>
            <a:picLocks noGrp="1" noChangeAspect="1"/>
          </p:cNvPicPr>
          <p:nvPr>
            <p:ph idx="1"/>
          </p:nvPr>
        </p:nvPicPr>
        <p:blipFill rotWithShape="1">
          <a:blip r:embed="rId5" cstate="print">
            <a:extLst>
              <a:ext uri="{28A0092B-C50C-407E-A947-70E740481C1C}">
                <a14:useLocalDpi xmlns:a14="http://schemas.microsoft.com/office/drawing/2010/main" val="0"/>
              </a:ext>
            </a:extLst>
          </a:blip>
          <a:srcRect t="-1900" b="-962"/>
          <a:stretch/>
        </p:blipFill>
        <p:spPr>
          <a:xfrm>
            <a:off x="135425" y="0"/>
            <a:ext cx="8901071" cy="5013176"/>
          </a:xfrm>
        </p:spPr>
      </p:pic>
      <p:pic>
        <p:nvPicPr>
          <p:cNvPr id="9" name="Picture 8"/>
          <p:cNvPicPr>
            <a:picLocks noChangeAspect="1"/>
          </p:cNvPicPr>
          <p:nvPr/>
        </p:nvPicPr>
        <p:blipFill>
          <a:blip r:embed="rId6" cstate="print"/>
          <a:stretch>
            <a:fillRect/>
          </a:stretch>
        </p:blipFill>
        <p:spPr>
          <a:xfrm>
            <a:off x="7448872" y="116632"/>
            <a:ext cx="1587624" cy="1587624"/>
          </a:xfrm>
          <a:prstGeom prst="rect">
            <a:avLst/>
          </a:prstGeom>
        </p:spPr>
      </p:pic>
      <p:sp>
        <p:nvSpPr>
          <p:cNvPr id="11" name="TextBox 10"/>
          <p:cNvSpPr txBox="1"/>
          <p:nvPr/>
        </p:nvSpPr>
        <p:spPr>
          <a:xfrm>
            <a:off x="389862" y="332656"/>
            <a:ext cx="1661858" cy="369332"/>
          </a:xfrm>
          <a:prstGeom prst="rect">
            <a:avLst/>
          </a:prstGeom>
          <a:noFill/>
        </p:spPr>
        <p:txBody>
          <a:bodyPr wrap="none" rtlCol="0">
            <a:spAutoFit/>
          </a:bodyPr>
          <a:lstStyle/>
          <a:p>
            <a:r>
              <a:rPr lang="en-US" dirty="0" smtClean="0"/>
              <a:t>A state diagram</a:t>
            </a:r>
            <a:endParaRPr lang="en-US" dirty="0"/>
          </a:p>
        </p:txBody>
      </p:sp>
    </p:spTree>
    <p:extLst>
      <p:ext uri="{BB962C8B-B14F-4D97-AF65-F5344CB8AC3E}">
        <p14:creationId xmlns:p14="http://schemas.microsoft.com/office/powerpoint/2010/main" val="33213083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Joint Actions</a:t>
            </a:r>
            <a:endParaRPr lang="en-GB" dirty="0">
              <a:solidFill>
                <a:schemeClr val="bg1"/>
              </a:solidFill>
            </a:endParaRPr>
          </a:p>
        </p:txBody>
      </p:sp>
      <p:sp>
        <p:nvSpPr>
          <p:cNvPr id="3" name="Content Placeholder 2"/>
          <p:cNvSpPr>
            <a:spLocks noGrp="1"/>
          </p:cNvSpPr>
          <p:nvPr>
            <p:ph idx="1"/>
          </p:nvPr>
        </p:nvSpPr>
        <p:spPr/>
        <p:txBody>
          <a:bodyPr/>
          <a:lstStyle/>
          <a:p>
            <a:endParaRPr lang="en-GB" dirty="0"/>
          </a:p>
        </p:txBody>
      </p:sp>
      <p:pic>
        <p:nvPicPr>
          <p:cNvPr id="4" name="Picture 3" descr="Transitions_in_DB5_JointActions_v1.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59" y="1916832"/>
            <a:ext cx="8136905" cy="341692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solidFill>
                  <a:srgbClr val="FFFF00"/>
                </a:solidFill>
              </a:rPr>
              <a:t>Generating Arguments</a:t>
            </a:r>
            <a:endParaRPr lang="en-GB"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r>
              <a:rPr lang="en-GB" dirty="0" smtClean="0">
                <a:solidFill>
                  <a:srgbClr val="FFFF00"/>
                </a:solidFill>
              </a:rPr>
              <a:t>Identify the current state</a:t>
            </a:r>
          </a:p>
          <a:p>
            <a:r>
              <a:rPr lang="en-GB" dirty="0" smtClean="0">
                <a:solidFill>
                  <a:srgbClr val="FFFF00"/>
                </a:solidFill>
              </a:rPr>
              <a:t>If there is a transition which promotes the value, then we can instantiate the argumentation scheme.</a:t>
            </a:r>
          </a:p>
          <a:p>
            <a:r>
              <a:rPr lang="en-GB" dirty="0" smtClean="0">
                <a:solidFill>
                  <a:srgbClr val="FFFF00"/>
                </a:solidFill>
              </a:rPr>
              <a:t>Attacking the argument</a:t>
            </a:r>
          </a:p>
          <a:p>
            <a:pPr lvl="1"/>
            <a:r>
              <a:rPr lang="en-GB" dirty="0" smtClean="0">
                <a:solidFill>
                  <a:srgbClr val="FFFF00"/>
                </a:solidFill>
              </a:rPr>
              <a:t>Challenge assumptions about e.g. the current state</a:t>
            </a:r>
          </a:p>
          <a:p>
            <a:pPr lvl="1"/>
            <a:r>
              <a:rPr lang="en-GB" dirty="0" smtClean="0">
                <a:solidFill>
                  <a:srgbClr val="FFFF00"/>
                </a:solidFill>
              </a:rPr>
              <a:t>Consider </a:t>
            </a:r>
          </a:p>
          <a:p>
            <a:pPr lvl="2"/>
            <a:r>
              <a:rPr lang="en-GB" dirty="0" smtClean="0">
                <a:solidFill>
                  <a:srgbClr val="FFFF00"/>
                </a:solidFill>
              </a:rPr>
              <a:t>alternative states that can be reached with the same individual action</a:t>
            </a:r>
          </a:p>
          <a:p>
            <a:pPr lvl="2"/>
            <a:r>
              <a:rPr lang="en-GB" dirty="0" smtClean="0">
                <a:solidFill>
                  <a:srgbClr val="FFFF00"/>
                </a:solidFill>
              </a:rPr>
              <a:t>Values demoted by the transition</a:t>
            </a:r>
          </a:p>
          <a:p>
            <a:pPr lvl="2"/>
            <a:r>
              <a:rPr lang="en-GB" dirty="0" smtClean="0">
                <a:solidFill>
                  <a:srgbClr val="FFFF00"/>
                </a:solidFill>
              </a:rPr>
              <a:t>Other transitions promoting the value</a:t>
            </a:r>
          </a:p>
          <a:p>
            <a:pPr lvl="2"/>
            <a:r>
              <a:rPr lang="en-GB" dirty="0" smtClean="0">
                <a:solidFill>
                  <a:srgbClr val="FFFF00"/>
                </a:solidFill>
              </a:rPr>
              <a:t>Other models of the situation</a:t>
            </a:r>
          </a:p>
          <a:p>
            <a:pPr lvl="2"/>
            <a:endParaRPr lang="en-GB" dirty="0" smtClean="0">
              <a:solidFill>
                <a:srgbClr val="FFFF00"/>
              </a:solidFill>
            </a:endParaRPr>
          </a:p>
          <a:p>
            <a:pPr lvl="1"/>
            <a:endParaRPr lang="en-GB" dirty="0">
              <a:solidFill>
                <a:srgbClr val="FFFF00"/>
              </a:solidFill>
            </a:endParaRPr>
          </a:p>
        </p:txBody>
      </p:sp>
      <p:pic>
        <p:nvPicPr>
          <p:cNvPr id="4" name="Picture 3" descr="mincer.jpg"/>
          <p:cNvPicPr>
            <a:picLocks noChangeAspect="1"/>
          </p:cNvPicPr>
          <p:nvPr/>
        </p:nvPicPr>
        <p:blipFill>
          <a:blip r:embed="rId2" cstate="print"/>
          <a:stretch>
            <a:fillRect/>
          </a:stretch>
        </p:blipFill>
        <p:spPr>
          <a:xfrm>
            <a:off x="7020272" y="0"/>
            <a:ext cx="2123728" cy="2004268"/>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i="1" dirty="0" smtClean="0">
                <a:solidFill>
                  <a:srgbClr val="FFFF00"/>
                </a:solidFill>
              </a:rPr>
              <a:t>Agreeing on the Current State</a:t>
            </a:r>
            <a:endParaRPr lang="en-GB" i="1" dirty="0">
              <a:solidFill>
                <a:srgbClr val="FFFF00"/>
              </a:solidFill>
            </a:endParaRPr>
          </a:p>
        </p:txBody>
      </p:sp>
      <p:sp>
        <p:nvSpPr>
          <p:cNvPr id="3" name="Content Placeholder 2"/>
          <p:cNvSpPr>
            <a:spLocks noGrp="1"/>
          </p:cNvSpPr>
          <p:nvPr>
            <p:ph idx="1"/>
          </p:nvPr>
        </p:nvSpPr>
        <p:spPr/>
        <p:txBody>
          <a:bodyPr/>
          <a:lstStyle/>
          <a:p>
            <a:r>
              <a:rPr lang="en-GB" dirty="0" smtClean="0">
                <a:solidFill>
                  <a:srgbClr val="FFFF00"/>
                </a:solidFill>
              </a:rPr>
              <a:t>The user has to state, for each relevant proposition, whether it is true or false;</a:t>
            </a:r>
          </a:p>
          <a:p>
            <a:r>
              <a:rPr lang="en-GB" dirty="0" smtClean="0">
                <a:solidFill>
                  <a:srgbClr val="FFFF00"/>
                </a:solidFill>
              </a:rPr>
              <a:t>Can get arguments for or against the propositions</a:t>
            </a:r>
          </a:p>
          <a:p>
            <a:pPr lvl="1"/>
            <a:r>
              <a:rPr lang="en-GB" dirty="0" smtClean="0">
                <a:solidFill>
                  <a:srgbClr val="FFFF00"/>
                </a:solidFill>
              </a:rPr>
              <a:t>Argument schemes,</a:t>
            </a:r>
          </a:p>
          <a:p>
            <a:pPr lvl="1"/>
            <a:r>
              <a:rPr lang="en-GB" dirty="0" smtClean="0">
                <a:solidFill>
                  <a:srgbClr val="FFFF00"/>
                </a:solidFill>
              </a:rPr>
              <a:t>Web pages</a:t>
            </a:r>
            <a:endParaRPr lang="en-GB" dirty="0">
              <a:solidFill>
                <a:srgbClr val="FFFF00"/>
              </a:solidFill>
            </a:endParaRPr>
          </a:p>
        </p:txBody>
      </p:sp>
      <p:pic>
        <p:nvPicPr>
          <p:cNvPr id="4" name="Picture 3" descr="handshake.jpg"/>
          <p:cNvPicPr>
            <a:picLocks noChangeAspect="1"/>
          </p:cNvPicPr>
          <p:nvPr/>
        </p:nvPicPr>
        <p:blipFill>
          <a:blip r:embed="rId2" cstate="print"/>
          <a:stretch>
            <a:fillRect/>
          </a:stretch>
        </p:blipFill>
        <p:spPr>
          <a:xfrm>
            <a:off x="6084169" y="4120935"/>
            <a:ext cx="3059832" cy="2737065"/>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75000"/>
              <a:alpha val="50000"/>
            </a:schemeClr>
          </a:solidFill>
        </p:spPr>
        <p:txBody>
          <a:bodyPr>
            <a:normAutofit/>
          </a:bodyPr>
          <a:lstStyle/>
          <a:p>
            <a:r>
              <a:rPr lang="en-GB" sz="4000" dirty="0" smtClean="0">
                <a:cs typeface="Calibri"/>
              </a:rPr>
              <a:t>Critique Tool – Current State</a:t>
            </a:r>
            <a:endParaRPr lang="en-GB" sz="4000" dirty="0">
              <a:cs typeface="Calibri"/>
            </a:endParaRPr>
          </a:p>
        </p:txBody>
      </p:sp>
      <p:sp>
        <p:nvSpPr>
          <p:cNvPr id="5" name="Footer Placeholder 4"/>
          <p:cNvSpPr>
            <a:spLocks noGrp="1"/>
          </p:cNvSpPr>
          <p:nvPr>
            <p:ph type="ftr" sz="quarter" idx="11"/>
          </p:nvPr>
        </p:nvSpPr>
        <p:spPr/>
        <p:txBody>
          <a:bodyPr/>
          <a:lstStyle/>
          <a:p>
            <a:r>
              <a:rPr lang="en-US" smtClean="0"/>
              <a:t>Wyner, Atkinson, and Bench-Capon, ePart2012</a:t>
            </a:r>
            <a:endParaRPr lang="en-GB" dirty="0"/>
          </a:p>
        </p:txBody>
      </p:sp>
      <p:sp>
        <p:nvSpPr>
          <p:cNvPr id="7" name="Date Placeholder 6"/>
          <p:cNvSpPr>
            <a:spLocks noGrp="1"/>
          </p:cNvSpPr>
          <p:nvPr>
            <p:ph type="dt" sz="half" idx="10"/>
          </p:nvPr>
        </p:nvSpPr>
        <p:spPr/>
        <p:txBody>
          <a:bodyPr/>
          <a:lstStyle/>
          <a:p>
            <a:r>
              <a:rPr lang="en-GB" smtClean="0"/>
              <a:t>05/09/12</a:t>
            </a:r>
            <a:endParaRPr lang="en-GB" dirty="0"/>
          </a:p>
        </p:txBody>
      </p:sp>
      <p:pic>
        <p:nvPicPr>
          <p:cNvPr id="4" name="Content Placeholder 3" descr="CurrentState02.tiff"/>
          <p:cNvPicPr>
            <a:picLocks noGrp="1" noChangeAspect="1"/>
          </p:cNvPicPr>
          <p:nvPr>
            <p:ph idx="1"/>
          </p:nvPr>
        </p:nvPicPr>
        <p:blipFill>
          <a:blip r:embed="rId3" cstate="print">
            <a:extLst>
              <a:ext uri="{28A0092B-C50C-407E-A947-70E740481C1C}">
                <a14:useLocalDpi xmlns:a14="http://schemas.microsoft.com/office/drawing/2010/main" val="0"/>
              </a:ext>
            </a:extLst>
          </a:blip>
          <a:srcRect l="-4576" r="-4576"/>
          <a:stretch>
            <a:fillRect/>
          </a:stretch>
        </p:blipFill>
        <p:spPr/>
      </p:pic>
      <p:sp>
        <p:nvSpPr>
          <p:cNvPr id="3" name="Slide Number Placeholder 2"/>
          <p:cNvSpPr>
            <a:spLocks noGrp="1"/>
          </p:cNvSpPr>
          <p:nvPr>
            <p:ph type="sldNum" sz="quarter" idx="12"/>
          </p:nvPr>
        </p:nvSpPr>
        <p:spPr/>
        <p:txBody>
          <a:bodyPr/>
          <a:lstStyle/>
          <a:p>
            <a:fld id="{C3D45961-5E10-43B6-B213-B906FCFCE28C}" type="slidenum">
              <a:rPr lang="en-GB" smtClean="0"/>
              <a:pPr/>
              <a:t>34</a:t>
            </a:fld>
            <a:endParaRPr lang="en-GB" dirty="0"/>
          </a:p>
        </p:txBody>
      </p:sp>
    </p:spTree>
    <p:extLst>
      <p:ext uri="{BB962C8B-B14F-4D97-AF65-F5344CB8AC3E}">
        <p14:creationId xmlns:p14="http://schemas.microsoft.com/office/powerpoint/2010/main" val="31804917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i="1" dirty="0" smtClean="0">
                <a:solidFill>
                  <a:srgbClr val="FFFF00"/>
                </a:solidFill>
              </a:rPr>
              <a:t>Is the Action Possible?</a:t>
            </a:r>
            <a:endParaRPr lang="en-GB" i="1" dirty="0">
              <a:solidFill>
                <a:srgbClr val="FFFF00"/>
              </a:solidFill>
            </a:endParaRPr>
          </a:p>
        </p:txBody>
      </p:sp>
      <p:sp>
        <p:nvSpPr>
          <p:cNvPr id="3" name="Content Placeholder 2"/>
          <p:cNvSpPr>
            <a:spLocks noGrp="1"/>
          </p:cNvSpPr>
          <p:nvPr>
            <p:ph idx="1"/>
          </p:nvPr>
        </p:nvSpPr>
        <p:spPr/>
        <p:txBody>
          <a:bodyPr/>
          <a:lstStyle/>
          <a:p>
            <a:r>
              <a:rPr lang="en-GB" dirty="0" smtClean="0">
                <a:solidFill>
                  <a:srgbClr val="FFFF00"/>
                </a:solidFill>
              </a:rPr>
              <a:t>Once the current state is fixed, we determine whether the action is possible</a:t>
            </a:r>
          </a:p>
          <a:p>
            <a:pPr lvl="1"/>
            <a:r>
              <a:rPr lang="en-GB" dirty="0" smtClean="0">
                <a:solidFill>
                  <a:srgbClr val="FFFF00"/>
                </a:solidFill>
              </a:rPr>
              <a:t>If the action is not possible, and explanation is given</a:t>
            </a:r>
          </a:p>
          <a:p>
            <a:pPr lvl="2"/>
            <a:r>
              <a:rPr lang="en-GB" dirty="0" smtClean="0">
                <a:solidFill>
                  <a:srgbClr val="FFFF00"/>
                </a:solidFill>
              </a:rPr>
              <a:t>Usually a web page explaining what the action requires (argument from credible source)</a:t>
            </a:r>
            <a:endParaRPr lang="en-GB" dirty="0">
              <a:solidFill>
                <a:srgbClr val="FFFF00"/>
              </a:solidFill>
            </a:endParaRPr>
          </a:p>
        </p:txBody>
      </p:sp>
      <p:pic>
        <p:nvPicPr>
          <p:cNvPr id="4" name="Picture 3" descr="sisyphus12.jpg"/>
          <p:cNvPicPr>
            <a:picLocks noChangeAspect="1"/>
          </p:cNvPicPr>
          <p:nvPr/>
        </p:nvPicPr>
        <p:blipFill>
          <a:blip r:embed="rId2" cstate="print"/>
          <a:stretch>
            <a:fillRect/>
          </a:stretch>
        </p:blipFill>
        <p:spPr>
          <a:xfrm>
            <a:off x="5724128" y="4413150"/>
            <a:ext cx="3419872" cy="2444849"/>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75000"/>
              <a:alpha val="50000"/>
            </a:schemeClr>
          </a:solidFill>
        </p:spPr>
        <p:txBody>
          <a:bodyPr>
            <a:normAutofit/>
          </a:bodyPr>
          <a:lstStyle/>
          <a:p>
            <a:r>
              <a:rPr lang="en-GB" sz="4000" dirty="0" smtClean="0">
                <a:cs typeface="Calibri"/>
              </a:rPr>
              <a:t>Critique Tool – Action</a:t>
            </a:r>
            <a:endParaRPr lang="en-GB" sz="4000" dirty="0">
              <a:cs typeface="Calibri"/>
            </a:endParaRPr>
          </a:p>
        </p:txBody>
      </p:sp>
      <p:sp>
        <p:nvSpPr>
          <p:cNvPr id="5" name="Footer Placeholder 4"/>
          <p:cNvSpPr>
            <a:spLocks noGrp="1"/>
          </p:cNvSpPr>
          <p:nvPr>
            <p:ph type="ftr" sz="quarter" idx="11"/>
          </p:nvPr>
        </p:nvSpPr>
        <p:spPr/>
        <p:txBody>
          <a:bodyPr/>
          <a:lstStyle/>
          <a:p>
            <a:r>
              <a:rPr lang="en-US" smtClean="0"/>
              <a:t>Wyner, Atkinson, and Bench-Capon, ePart2012</a:t>
            </a:r>
            <a:endParaRPr lang="en-GB" dirty="0"/>
          </a:p>
        </p:txBody>
      </p:sp>
      <p:sp>
        <p:nvSpPr>
          <p:cNvPr id="7" name="Date Placeholder 6"/>
          <p:cNvSpPr>
            <a:spLocks noGrp="1"/>
          </p:cNvSpPr>
          <p:nvPr>
            <p:ph type="dt" sz="half" idx="10"/>
          </p:nvPr>
        </p:nvSpPr>
        <p:spPr/>
        <p:txBody>
          <a:bodyPr/>
          <a:lstStyle/>
          <a:p>
            <a:r>
              <a:rPr lang="en-GB" smtClean="0"/>
              <a:t>05/09/12</a:t>
            </a:r>
            <a:endParaRPr lang="en-GB" dirty="0"/>
          </a:p>
        </p:txBody>
      </p:sp>
      <p:pic>
        <p:nvPicPr>
          <p:cNvPr id="4" name="Content Placeholder 3" descr="Action02.tiff"/>
          <p:cNvPicPr>
            <a:picLocks noGrp="1" noChangeAspect="1"/>
          </p:cNvPicPr>
          <p:nvPr>
            <p:ph idx="1"/>
          </p:nvPr>
        </p:nvPicPr>
        <p:blipFill>
          <a:blip r:embed="rId3" cstate="print">
            <a:extLst>
              <a:ext uri="{28A0092B-C50C-407E-A947-70E740481C1C}">
                <a14:useLocalDpi xmlns:a14="http://schemas.microsoft.com/office/drawing/2010/main" val="0"/>
              </a:ext>
            </a:extLst>
          </a:blip>
          <a:srcRect l="-215" r="-215"/>
          <a:stretch>
            <a:fillRect/>
          </a:stretch>
        </p:blipFill>
        <p:spPr/>
      </p:pic>
      <p:sp>
        <p:nvSpPr>
          <p:cNvPr id="3" name="Slide Number Placeholder 2"/>
          <p:cNvSpPr>
            <a:spLocks noGrp="1"/>
          </p:cNvSpPr>
          <p:nvPr>
            <p:ph type="sldNum" sz="quarter" idx="12"/>
          </p:nvPr>
        </p:nvSpPr>
        <p:spPr/>
        <p:txBody>
          <a:bodyPr/>
          <a:lstStyle/>
          <a:p>
            <a:fld id="{C3D45961-5E10-43B6-B213-B906FCFCE28C}" type="slidenum">
              <a:rPr lang="en-GB" smtClean="0"/>
              <a:pPr/>
              <a:t>36</a:t>
            </a:fld>
            <a:endParaRPr lang="en-GB" dirty="0"/>
          </a:p>
        </p:txBody>
      </p:sp>
    </p:spTree>
    <p:extLst>
      <p:ext uri="{BB962C8B-B14F-4D97-AF65-F5344CB8AC3E}">
        <p14:creationId xmlns:p14="http://schemas.microsoft.com/office/powerpoint/2010/main" val="24383662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i="1" dirty="0">
                <a:solidFill>
                  <a:srgbClr val="FFFF00"/>
                </a:solidFill>
              </a:rPr>
              <a:t>Are the Consequences Agreed?</a:t>
            </a:r>
          </a:p>
        </p:txBody>
      </p:sp>
      <p:sp>
        <p:nvSpPr>
          <p:cNvPr id="3" name="Content Placeholder 2"/>
          <p:cNvSpPr>
            <a:spLocks noGrp="1"/>
          </p:cNvSpPr>
          <p:nvPr>
            <p:ph idx="1"/>
          </p:nvPr>
        </p:nvSpPr>
        <p:spPr/>
        <p:txBody>
          <a:bodyPr/>
          <a:lstStyle/>
          <a:p>
            <a:r>
              <a:rPr lang="en-GB" dirty="0" smtClean="0">
                <a:solidFill>
                  <a:srgbClr val="FFFF00"/>
                </a:solidFill>
              </a:rPr>
              <a:t>This considers whether the consequences as envisaged by the user</a:t>
            </a:r>
          </a:p>
          <a:p>
            <a:pPr lvl="1"/>
            <a:r>
              <a:rPr lang="en-GB" dirty="0" smtClean="0">
                <a:solidFill>
                  <a:srgbClr val="FFFF00"/>
                </a:solidFill>
              </a:rPr>
              <a:t>Again can access additional material for extra information, or argument to resolve disagreement</a:t>
            </a:r>
            <a:endParaRPr lang="en-GB" dirty="0">
              <a:solidFill>
                <a:srgbClr val="FFFF00"/>
              </a:solidFill>
            </a:endParaRPr>
          </a:p>
        </p:txBody>
      </p:sp>
      <p:pic>
        <p:nvPicPr>
          <p:cNvPr id="4" name="Picture 3" descr="leap.jpg"/>
          <p:cNvPicPr>
            <a:picLocks noChangeAspect="1"/>
          </p:cNvPicPr>
          <p:nvPr/>
        </p:nvPicPr>
        <p:blipFill>
          <a:blip r:embed="rId2" cstate="print"/>
          <a:stretch>
            <a:fillRect/>
          </a:stretch>
        </p:blipFill>
        <p:spPr>
          <a:xfrm>
            <a:off x="6516217" y="3744512"/>
            <a:ext cx="2627784" cy="3113488"/>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75000"/>
              <a:alpha val="50000"/>
            </a:schemeClr>
          </a:solidFill>
        </p:spPr>
        <p:txBody>
          <a:bodyPr>
            <a:normAutofit/>
          </a:bodyPr>
          <a:lstStyle/>
          <a:p>
            <a:r>
              <a:rPr lang="en-GB" sz="4000" dirty="0" smtClean="0">
                <a:cs typeface="Calibri"/>
              </a:rPr>
              <a:t>Critique Tool – Consequences</a:t>
            </a:r>
            <a:endParaRPr lang="en-GB" sz="4000" dirty="0">
              <a:cs typeface="Calibri"/>
            </a:endParaRPr>
          </a:p>
        </p:txBody>
      </p:sp>
      <p:sp>
        <p:nvSpPr>
          <p:cNvPr id="5" name="Footer Placeholder 4"/>
          <p:cNvSpPr>
            <a:spLocks noGrp="1"/>
          </p:cNvSpPr>
          <p:nvPr>
            <p:ph type="ftr" sz="quarter" idx="11"/>
          </p:nvPr>
        </p:nvSpPr>
        <p:spPr/>
        <p:txBody>
          <a:bodyPr/>
          <a:lstStyle/>
          <a:p>
            <a:r>
              <a:rPr lang="en-US" smtClean="0"/>
              <a:t>Wyner, Atkinson, and Bench-Capon, ePart2012</a:t>
            </a:r>
            <a:endParaRPr lang="en-GB" dirty="0"/>
          </a:p>
        </p:txBody>
      </p:sp>
      <p:sp>
        <p:nvSpPr>
          <p:cNvPr id="7" name="Date Placeholder 6"/>
          <p:cNvSpPr>
            <a:spLocks noGrp="1"/>
          </p:cNvSpPr>
          <p:nvPr>
            <p:ph type="dt" sz="half" idx="10"/>
          </p:nvPr>
        </p:nvSpPr>
        <p:spPr/>
        <p:txBody>
          <a:bodyPr/>
          <a:lstStyle/>
          <a:p>
            <a:r>
              <a:rPr lang="en-GB" smtClean="0"/>
              <a:t>05/09/12</a:t>
            </a:r>
            <a:endParaRPr lang="en-GB" dirty="0"/>
          </a:p>
        </p:txBody>
      </p:sp>
      <p:pic>
        <p:nvPicPr>
          <p:cNvPr id="4" name="Content Placeholder 3" descr="ResultState02.tiff"/>
          <p:cNvPicPr>
            <a:picLocks noGrp="1" noChangeAspect="1"/>
          </p:cNvPicPr>
          <p:nvPr>
            <p:ph idx="1"/>
          </p:nvPr>
        </p:nvPicPr>
        <p:blipFill>
          <a:blip r:embed="rId3" cstate="print">
            <a:extLst>
              <a:ext uri="{28A0092B-C50C-407E-A947-70E740481C1C}">
                <a14:useLocalDpi xmlns:a14="http://schemas.microsoft.com/office/drawing/2010/main" val="0"/>
              </a:ext>
            </a:extLst>
          </a:blip>
          <a:srcRect t="-5076" b="-5076"/>
          <a:stretch>
            <a:fillRect/>
          </a:stretch>
        </p:blipFill>
        <p:spPr/>
      </p:pic>
      <p:sp>
        <p:nvSpPr>
          <p:cNvPr id="3" name="Slide Number Placeholder 2"/>
          <p:cNvSpPr>
            <a:spLocks noGrp="1"/>
          </p:cNvSpPr>
          <p:nvPr>
            <p:ph type="sldNum" sz="quarter" idx="12"/>
          </p:nvPr>
        </p:nvSpPr>
        <p:spPr/>
        <p:txBody>
          <a:bodyPr/>
          <a:lstStyle/>
          <a:p>
            <a:fld id="{C3D45961-5E10-43B6-B213-B906FCFCE28C}" type="slidenum">
              <a:rPr lang="en-GB" smtClean="0"/>
              <a:pPr/>
              <a:t>38</a:t>
            </a:fld>
            <a:endParaRPr lang="en-GB" dirty="0"/>
          </a:p>
        </p:txBody>
      </p:sp>
    </p:spTree>
    <p:extLst>
      <p:ext uri="{BB962C8B-B14F-4D97-AF65-F5344CB8AC3E}">
        <p14:creationId xmlns:p14="http://schemas.microsoft.com/office/powerpoint/2010/main" val="16322973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i="1" dirty="0">
                <a:solidFill>
                  <a:srgbClr val="FFFF00"/>
                </a:solidFill>
              </a:rPr>
              <a:t>Is the Value Promoted?</a:t>
            </a:r>
          </a:p>
        </p:txBody>
      </p:sp>
      <p:sp>
        <p:nvSpPr>
          <p:cNvPr id="3" name="Content Placeholder 2"/>
          <p:cNvSpPr>
            <a:spLocks noGrp="1"/>
          </p:cNvSpPr>
          <p:nvPr>
            <p:ph idx="1"/>
          </p:nvPr>
        </p:nvSpPr>
        <p:spPr/>
        <p:txBody>
          <a:bodyPr/>
          <a:lstStyle/>
          <a:p>
            <a:r>
              <a:rPr lang="en-GB" dirty="0" smtClean="0">
                <a:solidFill>
                  <a:srgbClr val="FFFF00"/>
                </a:solidFill>
              </a:rPr>
              <a:t>Next we consider whether the goal the user wishes to achieve will fulfil the desired purpose</a:t>
            </a:r>
            <a:r>
              <a:rPr lang="en-GB" dirty="0" smtClean="0"/>
              <a:t>.</a:t>
            </a:r>
          </a:p>
          <a:p>
            <a:r>
              <a:rPr lang="en-GB" dirty="0" smtClean="0">
                <a:solidFill>
                  <a:srgbClr val="FFFF00"/>
                </a:solidFill>
              </a:rPr>
              <a:t>As usual supporting argument and explanation is available</a:t>
            </a:r>
            <a:endParaRPr lang="en-GB" dirty="0">
              <a:solidFill>
                <a:srgbClr val="FFFF00"/>
              </a:solidFill>
            </a:endParaRPr>
          </a:p>
        </p:txBody>
      </p:sp>
      <p:pic>
        <p:nvPicPr>
          <p:cNvPr id="4" name="Picture 3" descr="success-1024x1024.jpg"/>
          <p:cNvPicPr>
            <a:picLocks noChangeAspect="1"/>
          </p:cNvPicPr>
          <p:nvPr/>
        </p:nvPicPr>
        <p:blipFill>
          <a:blip r:embed="rId2" cstate="print"/>
          <a:stretch>
            <a:fillRect/>
          </a:stretch>
        </p:blipFill>
        <p:spPr>
          <a:xfrm>
            <a:off x="6228184" y="3942184"/>
            <a:ext cx="2915816" cy="291581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00"/>
                </a:solidFill>
              </a:rPr>
              <a:t>Currently UK - 1</a:t>
            </a:r>
            <a:endParaRPr lang="en-GB"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r>
              <a:rPr lang="en-GB" dirty="0" smtClean="0">
                <a:solidFill>
                  <a:srgbClr val="FFFF00"/>
                </a:solidFill>
              </a:rPr>
              <a:t>E-Petitions</a:t>
            </a:r>
          </a:p>
          <a:p>
            <a:pPr lvl="1"/>
            <a:r>
              <a:rPr lang="en-GB" dirty="0" smtClean="0">
                <a:solidFill>
                  <a:srgbClr val="FFFF00"/>
                </a:solidFill>
              </a:rPr>
              <a:t>Someone puts up a motion</a:t>
            </a:r>
          </a:p>
          <a:p>
            <a:pPr lvl="1"/>
            <a:r>
              <a:rPr lang="en-GB" dirty="0" smtClean="0">
                <a:solidFill>
                  <a:srgbClr val="FFFF00"/>
                </a:solidFill>
              </a:rPr>
              <a:t>People sign it</a:t>
            </a:r>
          </a:p>
          <a:p>
            <a:pPr lvl="1"/>
            <a:r>
              <a:rPr lang="en-GB" dirty="0" smtClean="0">
                <a:solidFill>
                  <a:srgbClr val="FFFF00"/>
                </a:solidFill>
              </a:rPr>
              <a:t>Sometimes (maybe) Parliament debates it.</a:t>
            </a:r>
          </a:p>
          <a:p>
            <a:r>
              <a:rPr lang="en-GB" dirty="0" smtClean="0">
                <a:solidFill>
                  <a:srgbClr val="FFFF00"/>
                </a:solidFill>
              </a:rPr>
              <a:t>But these petitions</a:t>
            </a:r>
          </a:p>
          <a:p>
            <a:pPr lvl="1"/>
            <a:r>
              <a:rPr lang="en-GB" dirty="0" smtClean="0">
                <a:solidFill>
                  <a:srgbClr val="FFFF00"/>
                </a:solidFill>
              </a:rPr>
              <a:t>Often confuse several ideas</a:t>
            </a:r>
          </a:p>
          <a:p>
            <a:pPr lvl="1"/>
            <a:r>
              <a:rPr lang="en-GB" dirty="0" smtClean="0">
                <a:solidFill>
                  <a:srgbClr val="FFFF00"/>
                </a:solidFill>
              </a:rPr>
              <a:t>Often put forward a number of  unrelated arguments</a:t>
            </a:r>
          </a:p>
          <a:p>
            <a:pPr lvl="1"/>
            <a:r>
              <a:rPr lang="en-GB" dirty="0" smtClean="0">
                <a:solidFill>
                  <a:srgbClr val="FFFF00"/>
                </a:solidFill>
              </a:rPr>
              <a:t>Signing is all or nothing: no </a:t>
            </a:r>
            <a:r>
              <a:rPr lang="en-GB" b="1" i="1" dirty="0" smtClean="0">
                <a:solidFill>
                  <a:srgbClr val="FFFF00"/>
                </a:solidFill>
              </a:rPr>
              <a:t>specific</a:t>
            </a:r>
            <a:r>
              <a:rPr lang="en-GB" dirty="0" smtClean="0">
                <a:solidFill>
                  <a:srgbClr val="FFFF00"/>
                </a:solidFill>
              </a:rPr>
              <a:t> points of agreement of disagreement</a:t>
            </a:r>
          </a:p>
          <a:p>
            <a:pPr lvl="1"/>
            <a:r>
              <a:rPr lang="en-GB" dirty="0" smtClean="0">
                <a:solidFill>
                  <a:srgbClr val="FFFF00"/>
                </a:solidFill>
              </a:rPr>
              <a:t>No debate, </a:t>
            </a:r>
            <a:r>
              <a:rPr lang="en-GB" dirty="0">
                <a:solidFill>
                  <a:srgbClr val="FFFF00"/>
                </a:solidFill>
              </a:rPr>
              <a:t>n</a:t>
            </a:r>
            <a:r>
              <a:rPr lang="en-GB" dirty="0" smtClean="0">
                <a:solidFill>
                  <a:srgbClr val="FFFF00"/>
                </a:solidFill>
              </a:rPr>
              <a:t>o refinement</a:t>
            </a:r>
          </a:p>
          <a:p>
            <a:pPr lvl="1"/>
            <a:endParaRPr lang="en-GB"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8304" y="1"/>
            <a:ext cx="1835696" cy="1535991"/>
          </a:xfrm>
          <a:prstGeom prst="rect">
            <a:avLst/>
          </a:prstGeom>
        </p:spPr>
      </p:pic>
    </p:spTree>
    <p:extLst>
      <p:ext uri="{BB962C8B-B14F-4D97-AF65-F5344CB8AC3E}">
        <p14:creationId xmlns:p14="http://schemas.microsoft.com/office/powerpoint/2010/main" val="1048841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i="1" dirty="0">
                <a:solidFill>
                  <a:srgbClr val="FFFF00"/>
                </a:solidFill>
              </a:rPr>
              <a:t>Are There Negative Side Affects?</a:t>
            </a:r>
          </a:p>
        </p:txBody>
      </p:sp>
      <p:sp>
        <p:nvSpPr>
          <p:cNvPr id="3" name="Content Placeholder 2"/>
          <p:cNvSpPr>
            <a:spLocks noGrp="1"/>
          </p:cNvSpPr>
          <p:nvPr>
            <p:ph idx="1"/>
          </p:nvPr>
        </p:nvSpPr>
        <p:spPr/>
        <p:txBody>
          <a:bodyPr/>
          <a:lstStyle/>
          <a:p>
            <a:r>
              <a:rPr lang="en-GB" dirty="0" smtClean="0">
                <a:solidFill>
                  <a:srgbClr val="FFFF00"/>
                </a:solidFill>
              </a:rPr>
              <a:t>Action can have bad consequences as well as the ones that were intended</a:t>
            </a:r>
          </a:p>
          <a:p>
            <a:r>
              <a:rPr lang="en-GB" dirty="0" smtClean="0">
                <a:solidFill>
                  <a:srgbClr val="FFFF00"/>
                </a:solidFill>
              </a:rPr>
              <a:t>These may not have been foreseen</a:t>
            </a:r>
          </a:p>
          <a:p>
            <a:r>
              <a:rPr lang="en-GB" dirty="0" smtClean="0">
                <a:solidFill>
                  <a:srgbClr val="FFFF00"/>
                </a:solidFill>
              </a:rPr>
              <a:t>A choice is required as to whether the price is worth paying</a:t>
            </a:r>
            <a:endParaRPr lang="en-GB" dirty="0">
              <a:solidFill>
                <a:srgbClr val="FFFF00"/>
              </a:solidFill>
            </a:endParaRPr>
          </a:p>
        </p:txBody>
      </p:sp>
      <p:pic>
        <p:nvPicPr>
          <p:cNvPr id="4" name="Picture 3" descr="phyrric.jpg"/>
          <p:cNvPicPr>
            <a:picLocks noChangeAspect="1"/>
          </p:cNvPicPr>
          <p:nvPr/>
        </p:nvPicPr>
        <p:blipFill>
          <a:blip r:embed="rId2" cstate="print"/>
          <a:stretch>
            <a:fillRect/>
          </a:stretch>
        </p:blipFill>
        <p:spPr>
          <a:xfrm>
            <a:off x="7155564" y="4077072"/>
            <a:ext cx="1988436" cy="2780928"/>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i="1" dirty="0">
                <a:solidFill>
                  <a:srgbClr val="FFFF00"/>
                </a:solidFill>
              </a:rPr>
              <a:t>Are there Other Ways to Promote the Value?</a:t>
            </a:r>
          </a:p>
        </p:txBody>
      </p:sp>
      <p:sp>
        <p:nvSpPr>
          <p:cNvPr id="3" name="Content Placeholder 2"/>
          <p:cNvSpPr>
            <a:spLocks noGrp="1"/>
          </p:cNvSpPr>
          <p:nvPr>
            <p:ph idx="1"/>
          </p:nvPr>
        </p:nvSpPr>
        <p:spPr/>
        <p:txBody>
          <a:bodyPr/>
          <a:lstStyle/>
          <a:p>
            <a:r>
              <a:rPr lang="en-GB" dirty="0" smtClean="0">
                <a:solidFill>
                  <a:srgbClr val="FFFF00"/>
                </a:solidFill>
              </a:rPr>
              <a:t>There may be other ways to achieve the desired results</a:t>
            </a:r>
          </a:p>
          <a:p>
            <a:r>
              <a:rPr lang="en-GB" dirty="0" smtClean="0">
                <a:solidFill>
                  <a:srgbClr val="FFFF00"/>
                </a:solidFill>
              </a:rPr>
              <a:t>These need to be considered</a:t>
            </a:r>
          </a:p>
          <a:p>
            <a:r>
              <a:rPr lang="en-GB" dirty="0" smtClean="0">
                <a:solidFill>
                  <a:srgbClr val="FFFF00"/>
                </a:solidFill>
              </a:rPr>
              <a:t>They must be rejected as a conscious choice, not because they have been overlooked</a:t>
            </a:r>
            <a:endParaRPr lang="en-GB" dirty="0">
              <a:solidFill>
                <a:srgbClr val="FFFF00"/>
              </a:solidFill>
            </a:endParaRPr>
          </a:p>
        </p:txBody>
      </p:sp>
      <p:pic>
        <p:nvPicPr>
          <p:cNvPr id="4" name="Picture 3" descr="snowstorm.jpg"/>
          <p:cNvPicPr>
            <a:picLocks noChangeAspect="1"/>
          </p:cNvPicPr>
          <p:nvPr/>
        </p:nvPicPr>
        <p:blipFill>
          <a:blip r:embed="rId2" cstate="print"/>
          <a:stretch>
            <a:fillRect/>
          </a:stretch>
        </p:blipFill>
        <p:spPr>
          <a:xfrm>
            <a:off x="5701948" y="4754524"/>
            <a:ext cx="3442052" cy="2103476"/>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solidFill>
                  <a:srgbClr val="FFFF00"/>
                </a:solidFill>
              </a:rPr>
              <a:t>Could Other Values be Promoted?</a:t>
            </a:r>
          </a:p>
        </p:txBody>
      </p:sp>
      <p:sp>
        <p:nvSpPr>
          <p:cNvPr id="3" name="Content Placeholder 2"/>
          <p:cNvSpPr>
            <a:spLocks noGrp="1"/>
          </p:cNvSpPr>
          <p:nvPr>
            <p:ph idx="1"/>
          </p:nvPr>
        </p:nvSpPr>
        <p:spPr/>
        <p:txBody>
          <a:bodyPr/>
          <a:lstStyle/>
          <a:p>
            <a:r>
              <a:rPr lang="en-GB" dirty="0" smtClean="0">
                <a:solidFill>
                  <a:srgbClr val="FFFF00"/>
                </a:solidFill>
              </a:rPr>
              <a:t>Doing one thing means that other things cannot be done</a:t>
            </a:r>
          </a:p>
          <a:p>
            <a:r>
              <a:rPr lang="en-GB" dirty="0" smtClean="0">
                <a:solidFill>
                  <a:srgbClr val="FFFF00"/>
                </a:solidFill>
              </a:rPr>
              <a:t>Actions must be consciously prioritised</a:t>
            </a:r>
            <a:r>
              <a:rPr lang="en-GB" dirty="0" smtClean="0"/>
              <a:t>.</a:t>
            </a:r>
            <a:endParaRPr lang="en-GB" dirty="0"/>
          </a:p>
        </p:txBody>
      </p:sp>
      <p:pic>
        <p:nvPicPr>
          <p:cNvPr id="4" name="Picture 3" descr="yuppies.jpg"/>
          <p:cNvPicPr>
            <a:picLocks noChangeAspect="1"/>
          </p:cNvPicPr>
          <p:nvPr/>
        </p:nvPicPr>
        <p:blipFill>
          <a:blip r:embed="rId2" cstate="print"/>
          <a:stretch>
            <a:fillRect/>
          </a:stretch>
        </p:blipFill>
        <p:spPr>
          <a:xfrm>
            <a:off x="0" y="4000500"/>
            <a:ext cx="2286000" cy="2857500"/>
          </a:xfrm>
          <a:prstGeom prst="rect">
            <a:avLst/>
          </a:prstGeom>
        </p:spPr>
      </p:pic>
      <p:pic>
        <p:nvPicPr>
          <p:cNvPr id="5" name="Picture 4" descr="hippies1.jpg"/>
          <p:cNvPicPr>
            <a:picLocks noChangeAspect="1"/>
          </p:cNvPicPr>
          <p:nvPr/>
        </p:nvPicPr>
        <p:blipFill>
          <a:blip r:embed="rId3" cstate="print"/>
          <a:stretch>
            <a:fillRect/>
          </a:stretch>
        </p:blipFill>
        <p:spPr>
          <a:xfrm>
            <a:off x="7092280" y="4114058"/>
            <a:ext cx="2051720" cy="2743942"/>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i="1" dirty="0">
                <a:solidFill>
                  <a:srgbClr val="FFFF00"/>
                </a:solidFill>
              </a:rPr>
              <a:t>Will the Other Agents Do What they are Supposed To Do?</a:t>
            </a:r>
          </a:p>
        </p:txBody>
      </p:sp>
      <p:sp>
        <p:nvSpPr>
          <p:cNvPr id="3" name="Content Placeholder 2"/>
          <p:cNvSpPr>
            <a:spLocks noGrp="1"/>
          </p:cNvSpPr>
          <p:nvPr>
            <p:ph idx="1"/>
          </p:nvPr>
        </p:nvSpPr>
        <p:spPr/>
        <p:txBody>
          <a:bodyPr/>
          <a:lstStyle/>
          <a:p>
            <a:r>
              <a:rPr lang="en-GB" dirty="0" smtClean="0">
                <a:solidFill>
                  <a:srgbClr val="FFFF00"/>
                </a:solidFill>
              </a:rPr>
              <a:t>Sometimes the effect of an action depends on what others will do</a:t>
            </a:r>
          </a:p>
          <a:p>
            <a:r>
              <a:rPr lang="en-GB" dirty="0" smtClean="0">
                <a:solidFill>
                  <a:srgbClr val="FFFF00"/>
                </a:solidFill>
              </a:rPr>
              <a:t>Will motorists change their behaviour if speed cameras are installed?</a:t>
            </a:r>
          </a:p>
          <a:p>
            <a:r>
              <a:rPr lang="en-GB" dirty="0" smtClean="0">
                <a:solidFill>
                  <a:srgbClr val="FFFF00"/>
                </a:solidFill>
              </a:rPr>
              <a:t>How plausible are the assumptions about what others will do?</a:t>
            </a:r>
          </a:p>
          <a:p>
            <a:endParaRPr lang="en-GB" dirty="0"/>
          </a:p>
        </p:txBody>
      </p:sp>
      <p:pic>
        <p:nvPicPr>
          <p:cNvPr id="4" name="Picture 3" descr="090908-leopard-gecko-02.jpg"/>
          <p:cNvPicPr>
            <a:picLocks noChangeAspect="1"/>
          </p:cNvPicPr>
          <p:nvPr/>
        </p:nvPicPr>
        <p:blipFill>
          <a:blip r:embed="rId2" cstate="print"/>
          <a:stretch>
            <a:fillRect/>
          </a:stretch>
        </p:blipFill>
        <p:spPr>
          <a:xfrm>
            <a:off x="5852160" y="4663440"/>
            <a:ext cx="3291840" cy="219456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75000"/>
              <a:alpha val="50000"/>
            </a:schemeClr>
          </a:solidFill>
        </p:spPr>
        <p:txBody>
          <a:bodyPr>
            <a:normAutofit/>
          </a:bodyPr>
          <a:lstStyle/>
          <a:p>
            <a:r>
              <a:rPr lang="en-GB" sz="4000" dirty="0" smtClean="0">
                <a:cs typeface="Calibri"/>
              </a:rPr>
              <a:t>Critique Tool – Auxiliary Effects</a:t>
            </a:r>
            <a:endParaRPr lang="en-GB" sz="4000" dirty="0">
              <a:cs typeface="Calibri"/>
            </a:endParaRPr>
          </a:p>
        </p:txBody>
      </p:sp>
      <p:sp>
        <p:nvSpPr>
          <p:cNvPr id="5" name="Footer Placeholder 4"/>
          <p:cNvSpPr>
            <a:spLocks noGrp="1"/>
          </p:cNvSpPr>
          <p:nvPr>
            <p:ph type="ftr" sz="quarter" idx="11"/>
          </p:nvPr>
        </p:nvSpPr>
        <p:spPr/>
        <p:txBody>
          <a:bodyPr/>
          <a:lstStyle/>
          <a:p>
            <a:r>
              <a:rPr lang="en-US" smtClean="0"/>
              <a:t>Wyner, Atkinson, and Bench-Capon, ePart2012</a:t>
            </a:r>
            <a:endParaRPr lang="en-GB" dirty="0"/>
          </a:p>
        </p:txBody>
      </p:sp>
      <p:sp>
        <p:nvSpPr>
          <p:cNvPr id="7" name="Date Placeholder 6"/>
          <p:cNvSpPr>
            <a:spLocks noGrp="1"/>
          </p:cNvSpPr>
          <p:nvPr>
            <p:ph type="dt" sz="half" idx="10"/>
          </p:nvPr>
        </p:nvSpPr>
        <p:spPr/>
        <p:txBody>
          <a:bodyPr/>
          <a:lstStyle/>
          <a:p>
            <a:r>
              <a:rPr lang="en-GB" smtClean="0"/>
              <a:t>05/09/12</a:t>
            </a:r>
            <a:endParaRPr lang="en-GB" dirty="0"/>
          </a:p>
        </p:txBody>
      </p:sp>
      <p:pic>
        <p:nvPicPr>
          <p:cNvPr id="4" name="Content Placeholder 3" descr="Alternative02.tiff"/>
          <p:cNvPicPr>
            <a:picLocks noGrp="1" noChangeAspect="1"/>
          </p:cNvPicPr>
          <p:nvPr>
            <p:ph idx="1"/>
          </p:nvPr>
        </p:nvPicPr>
        <p:blipFill>
          <a:blip r:embed="rId3" cstate="print">
            <a:extLst>
              <a:ext uri="{28A0092B-C50C-407E-A947-70E740481C1C}">
                <a14:useLocalDpi xmlns:a14="http://schemas.microsoft.com/office/drawing/2010/main" val="0"/>
              </a:ext>
            </a:extLst>
          </a:blip>
          <a:srcRect l="-13919" r="-13919"/>
          <a:stretch>
            <a:fillRect/>
          </a:stretch>
        </p:blipFill>
        <p:spPr/>
      </p:pic>
      <p:sp>
        <p:nvSpPr>
          <p:cNvPr id="3" name="Slide Number Placeholder 2"/>
          <p:cNvSpPr>
            <a:spLocks noGrp="1"/>
          </p:cNvSpPr>
          <p:nvPr>
            <p:ph type="sldNum" sz="quarter" idx="12"/>
          </p:nvPr>
        </p:nvSpPr>
        <p:spPr/>
        <p:txBody>
          <a:bodyPr/>
          <a:lstStyle/>
          <a:p>
            <a:fld id="{C3D45961-5E10-43B6-B213-B906FCFCE28C}" type="slidenum">
              <a:rPr lang="en-GB" smtClean="0"/>
              <a:pPr/>
              <a:t>44</a:t>
            </a:fld>
            <a:endParaRPr lang="en-GB" dirty="0"/>
          </a:p>
        </p:txBody>
      </p:sp>
    </p:spTree>
    <p:extLst>
      <p:ext uri="{BB962C8B-B14F-4D97-AF65-F5344CB8AC3E}">
        <p14:creationId xmlns:p14="http://schemas.microsoft.com/office/powerpoint/2010/main" val="18558977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i="1" dirty="0" smtClean="0">
                <a:solidFill>
                  <a:srgbClr val="FFFF00"/>
                </a:solidFill>
              </a:rPr>
              <a:t>Formulating the Critique</a:t>
            </a:r>
            <a:endParaRPr lang="en-GB" i="1" dirty="0">
              <a:solidFill>
                <a:srgbClr val="FFFF00"/>
              </a:solidFill>
            </a:endParaRPr>
          </a:p>
        </p:txBody>
      </p:sp>
      <p:sp>
        <p:nvSpPr>
          <p:cNvPr id="3" name="Content Placeholder 2"/>
          <p:cNvSpPr>
            <a:spLocks noGrp="1"/>
          </p:cNvSpPr>
          <p:nvPr>
            <p:ph idx="1"/>
          </p:nvPr>
        </p:nvSpPr>
        <p:spPr/>
        <p:txBody>
          <a:bodyPr/>
          <a:lstStyle/>
          <a:p>
            <a:r>
              <a:rPr lang="en-GB" dirty="0" smtClean="0">
                <a:solidFill>
                  <a:srgbClr val="FFFF00"/>
                </a:solidFill>
              </a:rPr>
              <a:t>All of these questions can be posed and answered using fairly simple queries on the AATS</a:t>
            </a:r>
          </a:p>
          <a:p>
            <a:r>
              <a:rPr lang="en-GB" dirty="0" smtClean="0">
                <a:solidFill>
                  <a:srgbClr val="FFFF00"/>
                </a:solidFill>
              </a:rPr>
              <a:t>For example: </a:t>
            </a:r>
          </a:p>
          <a:p>
            <a:pPr lvl="1"/>
            <a:r>
              <a:rPr lang="en-GB" dirty="0" smtClean="0">
                <a:solidFill>
                  <a:srgbClr val="FFFF00"/>
                </a:solidFill>
              </a:rPr>
              <a:t>Are there other joint actions leading to a different state?</a:t>
            </a:r>
          </a:p>
          <a:p>
            <a:pPr lvl="1"/>
            <a:r>
              <a:rPr lang="en-GB" dirty="0" smtClean="0">
                <a:solidFill>
                  <a:srgbClr val="FFFF00"/>
                </a:solidFill>
              </a:rPr>
              <a:t>Are there values demoted by the transition?</a:t>
            </a:r>
            <a:endParaRPr lang="en-GB" dirty="0">
              <a:solidFill>
                <a:srgbClr val="FFFF00"/>
              </a:solidFill>
            </a:endParaRPr>
          </a:p>
        </p:txBody>
      </p:sp>
      <p:pic>
        <p:nvPicPr>
          <p:cNvPr id="4" name="Picture 3" descr="stock-vector-good-and-bad-angel-and-demon-characters-in-silhouette-96052145.jpg"/>
          <p:cNvPicPr>
            <a:picLocks noChangeAspect="1"/>
          </p:cNvPicPr>
          <p:nvPr/>
        </p:nvPicPr>
        <p:blipFill>
          <a:blip r:embed="rId2" cstate="print"/>
          <a:srcRect b="11430"/>
          <a:stretch>
            <a:fillRect/>
          </a:stretch>
        </p:blipFill>
        <p:spPr>
          <a:xfrm>
            <a:off x="6498623" y="0"/>
            <a:ext cx="2645377" cy="1556792"/>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i="1" dirty="0" smtClean="0">
                <a:solidFill>
                  <a:srgbClr val="FFFF00"/>
                </a:solidFill>
              </a:rPr>
              <a:t>Implementation</a:t>
            </a:r>
            <a:endParaRPr lang="en-GB" i="1" dirty="0">
              <a:solidFill>
                <a:srgbClr val="FFFF00"/>
              </a:solidFill>
            </a:endParaRPr>
          </a:p>
        </p:txBody>
      </p:sp>
      <p:sp>
        <p:nvSpPr>
          <p:cNvPr id="3" name="Content Placeholder 2"/>
          <p:cNvSpPr>
            <a:spLocks noGrp="1"/>
          </p:cNvSpPr>
          <p:nvPr>
            <p:ph idx="1"/>
          </p:nvPr>
        </p:nvSpPr>
        <p:spPr/>
        <p:txBody>
          <a:bodyPr/>
          <a:lstStyle/>
          <a:p>
            <a:r>
              <a:rPr lang="en-GB" dirty="0" smtClean="0">
                <a:solidFill>
                  <a:srgbClr val="FFFF00"/>
                </a:solidFill>
              </a:rPr>
              <a:t>Model is stored as a </a:t>
            </a:r>
            <a:r>
              <a:rPr lang="en-GB" dirty="0" err="1" smtClean="0">
                <a:solidFill>
                  <a:srgbClr val="FFFF00"/>
                </a:solidFill>
              </a:rPr>
              <a:t>MySQL</a:t>
            </a:r>
            <a:r>
              <a:rPr lang="en-GB" dirty="0" smtClean="0">
                <a:solidFill>
                  <a:srgbClr val="FFFF00"/>
                </a:solidFill>
              </a:rPr>
              <a:t> database</a:t>
            </a:r>
          </a:p>
          <a:p>
            <a:r>
              <a:rPr lang="en-GB" dirty="0" smtClean="0">
                <a:solidFill>
                  <a:srgbClr val="FFFF00"/>
                </a:solidFill>
              </a:rPr>
              <a:t>Queries are standard SQL</a:t>
            </a:r>
          </a:p>
          <a:p>
            <a:r>
              <a:rPr lang="en-GB" dirty="0" smtClean="0">
                <a:solidFill>
                  <a:srgbClr val="FFFF00"/>
                </a:solidFill>
              </a:rPr>
              <a:t>Interface using PHP</a:t>
            </a:r>
          </a:p>
          <a:p>
            <a:r>
              <a:rPr lang="en-GB" dirty="0" smtClean="0">
                <a:solidFill>
                  <a:srgbClr val="FFFF00"/>
                </a:solidFill>
              </a:rPr>
              <a:t>Available at </a:t>
            </a:r>
          </a:p>
          <a:p>
            <a:r>
              <a:rPr lang="en-GB" dirty="0" smtClean="0">
                <a:solidFill>
                  <a:srgbClr val="FFFF00"/>
                </a:solidFill>
              </a:rPr>
              <a:t>http://cgi.csc.liv.ac.uk/~maya/ACT/index.php</a:t>
            </a:r>
            <a:endParaRPr lang="en-GB" dirty="0">
              <a:solidFill>
                <a:srgbClr val="FFFF00"/>
              </a:solidFill>
            </a:endParaRPr>
          </a:p>
        </p:txBody>
      </p:sp>
      <p:pic>
        <p:nvPicPr>
          <p:cNvPr id="4" name="Picture 3" descr="computer.jpg"/>
          <p:cNvPicPr>
            <a:picLocks noChangeAspect="1"/>
          </p:cNvPicPr>
          <p:nvPr/>
        </p:nvPicPr>
        <p:blipFill>
          <a:blip r:embed="rId2" cstate="print"/>
          <a:stretch>
            <a:fillRect/>
          </a:stretch>
        </p:blipFill>
        <p:spPr>
          <a:xfrm>
            <a:off x="7092280" y="1"/>
            <a:ext cx="2051720" cy="2191214"/>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solidFill>
                  <a:srgbClr val="FFFF00"/>
                </a:solidFill>
              </a:rPr>
              <a:t>Advantages</a:t>
            </a:r>
            <a:endParaRPr lang="en-GB"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r>
              <a:rPr lang="en-GB" dirty="0" smtClean="0">
                <a:solidFill>
                  <a:srgbClr val="FFFF00"/>
                </a:solidFill>
              </a:rPr>
              <a:t>The argumentation scheme, critical questions and the underlying model together allow us to automatically generate a </a:t>
            </a:r>
            <a:r>
              <a:rPr lang="en-GB" b="1" i="1" dirty="0" smtClean="0">
                <a:solidFill>
                  <a:srgbClr val="FFFF00"/>
                </a:solidFill>
              </a:rPr>
              <a:t>systematic</a:t>
            </a:r>
            <a:r>
              <a:rPr lang="en-GB" dirty="0" smtClean="0">
                <a:solidFill>
                  <a:srgbClr val="FFFF00"/>
                </a:solidFill>
              </a:rPr>
              <a:t> and intelligent critique of a proposal</a:t>
            </a:r>
          </a:p>
          <a:p>
            <a:pPr lvl="1"/>
            <a:r>
              <a:rPr lang="en-GB" dirty="0" smtClean="0">
                <a:solidFill>
                  <a:srgbClr val="FFFF00"/>
                </a:solidFill>
              </a:rPr>
              <a:t>Challenges assumptions and factual errors</a:t>
            </a:r>
          </a:p>
          <a:p>
            <a:pPr lvl="2"/>
            <a:r>
              <a:rPr lang="en-GB" dirty="0" smtClean="0">
                <a:solidFill>
                  <a:srgbClr val="FFFF00"/>
                </a:solidFill>
              </a:rPr>
              <a:t>Provides supporting arguments if  required</a:t>
            </a:r>
          </a:p>
          <a:p>
            <a:pPr lvl="1"/>
            <a:r>
              <a:rPr lang="en-GB" dirty="0" smtClean="0">
                <a:solidFill>
                  <a:srgbClr val="FFFF00"/>
                </a:solidFill>
              </a:rPr>
              <a:t>Offers alternative </a:t>
            </a:r>
          </a:p>
          <a:p>
            <a:pPr lvl="2"/>
            <a:r>
              <a:rPr lang="en-GB" dirty="0" smtClean="0">
                <a:solidFill>
                  <a:srgbClr val="FFFF00"/>
                </a:solidFill>
              </a:rPr>
              <a:t>Ways of achieving the goal</a:t>
            </a:r>
          </a:p>
          <a:p>
            <a:pPr lvl="2"/>
            <a:r>
              <a:rPr lang="en-GB" dirty="0" smtClean="0">
                <a:solidFill>
                  <a:srgbClr val="FFFF00"/>
                </a:solidFill>
              </a:rPr>
              <a:t>Values to pursue</a:t>
            </a:r>
          </a:p>
          <a:p>
            <a:pPr lvl="1"/>
            <a:r>
              <a:rPr lang="en-GB" dirty="0" smtClean="0">
                <a:solidFill>
                  <a:srgbClr val="FFFF00"/>
                </a:solidFill>
              </a:rPr>
              <a:t>Identifies flaws</a:t>
            </a:r>
          </a:p>
          <a:p>
            <a:pPr lvl="2"/>
            <a:r>
              <a:rPr lang="en-GB" dirty="0" smtClean="0">
                <a:solidFill>
                  <a:srgbClr val="FFFF00"/>
                </a:solidFill>
              </a:rPr>
              <a:t>Bad side effects</a:t>
            </a:r>
          </a:p>
          <a:p>
            <a:pPr lvl="2"/>
            <a:r>
              <a:rPr lang="en-GB" dirty="0" smtClean="0">
                <a:solidFill>
                  <a:srgbClr val="FFFF00"/>
                </a:solidFill>
              </a:rPr>
              <a:t>Risks</a:t>
            </a:r>
            <a:endParaRPr lang="en-GB" dirty="0">
              <a:solidFill>
                <a:srgbClr val="FFFF00"/>
              </a:solidFill>
            </a:endParaRPr>
          </a:p>
        </p:txBody>
      </p:sp>
      <p:pic>
        <p:nvPicPr>
          <p:cNvPr id="4" name="Picture 3" descr="four-color-red-green-blue-yellow-3d-tick-signs-on-white-background.jpg"/>
          <p:cNvPicPr>
            <a:picLocks noChangeAspect="1"/>
          </p:cNvPicPr>
          <p:nvPr/>
        </p:nvPicPr>
        <p:blipFill>
          <a:blip r:embed="rId2" cstate="print"/>
          <a:stretch>
            <a:fillRect/>
          </a:stretch>
        </p:blipFill>
        <p:spPr>
          <a:xfrm>
            <a:off x="7543800" y="0"/>
            <a:ext cx="1600200" cy="160020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solidFill>
                  <a:srgbClr val="FFFF00"/>
                </a:solidFill>
              </a:rPr>
              <a:t>Summary</a:t>
            </a:r>
            <a:endParaRPr lang="en-GB"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r>
              <a:rPr lang="en-GB" dirty="0" smtClean="0">
                <a:solidFill>
                  <a:srgbClr val="FFFF00"/>
                </a:solidFill>
              </a:rPr>
              <a:t>Current  tools for e-participation allow people to express their feelings, but do not support:</a:t>
            </a:r>
          </a:p>
          <a:p>
            <a:pPr lvl="1"/>
            <a:r>
              <a:rPr lang="en-GB" dirty="0" smtClean="0">
                <a:solidFill>
                  <a:srgbClr val="FFFF00"/>
                </a:solidFill>
              </a:rPr>
              <a:t>The </a:t>
            </a:r>
            <a:r>
              <a:rPr lang="en-GB" b="1" i="1" dirty="0" smtClean="0">
                <a:solidFill>
                  <a:srgbClr val="FFFF00"/>
                </a:solidFill>
              </a:rPr>
              <a:t>articulation</a:t>
            </a:r>
            <a:r>
              <a:rPr lang="en-GB" dirty="0" smtClean="0">
                <a:solidFill>
                  <a:srgbClr val="FFFF00"/>
                </a:solidFill>
              </a:rPr>
              <a:t> of their views</a:t>
            </a:r>
          </a:p>
          <a:p>
            <a:pPr lvl="1"/>
            <a:r>
              <a:rPr lang="en-GB" dirty="0" smtClean="0">
                <a:solidFill>
                  <a:srgbClr val="FFFF00"/>
                </a:solidFill>
              </a:rPr>
              <a:t>Stating </a:t>
            </a:r>
            <a:r>
              <a:rPr lang="en-GB" b="1" i="1" dirty="0" smtClean="0">
                <a:solidFill>
                  <a:srgbClr val="FFFF00"/>
                </a:solidFill>
              </a:rPr>
              <a:t>specific</a:t>
            </a:r>
            <a:r>
              <a:rPr lang="en-GB" dirty="0" smtClean="0">
                <a:solidFill>
                  <a:srgbClr val="FFFF00"/>
                </a:solidFill>
              </a:rPr>
              <a:t> points of agreement and disagreement</a:t>
            </a:r>
          </a:p>
          <a:p>
            <a:pPr lvl="1"/>
            <a:r>
              <a:rPr lang="en-GB" b="1" i="1" dirty="0" smtClean="0">
                <a:solidFill>
                  <a:srgbClr val="FFFF00"/>
                </a:solidFill>
              </a:rPr>
              <a:t>Collating</a:t>
            </a:r>
            <a:r>
              <a:rPr lang="en-GB" dirty="0" smtClean="0">
                <a:solidFill>
                  <a:srgbClr val="FFFF00"/>
                </a:solidFill>
              </a:rPr>
              <a:t> and </a:t>
            </a:r>
            <a:r>
              <a:rPr lang="en-GB" b="1" i="1" dirty="0" smtClean="0">
                <a:solidFill>
                  <a:srgbClr val="FFFF00"/>
                </a:solidFill>
              </a:rPr>
              <a:t>relating</a:t>
            </a:r>
            <a:r>
              <a:rPr lang="en-GB" dirty="0" smtClean="0">
                <a:solidFill>
                  <a:srgbClr val="FFFF00"/>
                </a:solidFill>
              </a:rPr>
              <a:t> contributions</a:t>
            </a:r>
          </a:p>
          <a:p>
            <a:pPr lvl="1"/>
            <a:r>
              <a:rPr lang="en-GB" dirty="0" smtClean="0">
                <a:solidFill>
                  <a:srgbClr val="FFFF00"/>
                </a:solidFill>
              </a:rPr>
              <a:t>Aggregating opinions to  assess public opinion</a:t>
            </a:r>
          </a:p>
          <a:p>
            <a:r>
              <a:rPr lang="en-GB" dirty="0" smtClean="0">
                <a:solidFill>
                  <a:srgbClr val="FFFF00"/>
                </a:solidFill>
              </a:rPr>
              <a:t>The tools describe use </a:t>
            </a:r>
            <a:r>
              <a:rPr lang="en-GB" b="1" i="1" dirty="0" smtClean="0">
                <a:solidFill>
                  <a:srgbClr val="FFFF00"/>
                </a:solidFill>
              </a:rPr>
              <a:t>models </a:t>
            </a:r>
            <a:r>
              <a:rPr lang="en-GB" dirty="0" smtClean="0">
                <a:solidFill>
                  <a:srgbClr val="FFFF00"/>
                </a:solidFill>
              </a:rPr>
              <a:t>of</a:t>
            </a:r>
            <a:r>
              <a:rPr lang="en-GB" b="1" i="1" dirty="0" smtClean="0">
                <a:solidFill>
                  <a:srgbClr val="FFFF00"/>
                </a:solidFill>
              </a:rPr>
              <a:t> argumentation </a:t>
            </a:r>
            <a:r>
              <a:rPr lang="en-GB" dirty="0" smtClean="0">
                <a:solidFill>
                  <a:srgbClr val="FFFF00"/>
                </a:solidFill>
              </a:rPr>
              <a:t>and the </a:t>
            </a:r>
            <a:r>
              <a:rPr lang="en-GB" b="1" i="1" dirty="0" smtClean="0">
                <a:solidFill>
                  <a:srgbClr val="FFFF00"/>
                </a:solidFill>
              </a:rPr>
              <a:t>various</a:t>
            </a:r>
            <a:r>
              <a:rPr lang="en-GB" dirty="0" smtClean="0">
                <a:solidFill>
                  <a:srgbClr val="FFFF00"/>
                </a:solidFill>
              </a:rPr>
              <a:t> types underlying </a:t>
            </a:r>
            <a:r>
              <a:rPr lang="en-GB" b="1" i="1" dirty="0" smtClean="0">
                <a:solidFill>
                  <a:srgbClr val="FFFF00"/>
                </a:solidFill>
              </a:rPr>
              <a:t>knowledge</a:t>
            </a:r>
            <a:r>
              <a:rPr lang="en-GB" dirty="0" smtClean="0">
                <a:solidFill>
                  <a:srgbClr val="FFFF00"/>
                </a:solidFill>
              </a:rPr>
              <a:t> to provide this support</a:t>
            </a:r>
          </a:p>
          <a:p>
            <a:r>
              <a:rPr lang="en-GB" dirty="0" smtClean="0">
                <a:solidFill>
                  <a:srgbClr val="FFFF00"/>
                </a:solidFill>
              </a:rPr>
              <a:t>Supply </a:t>
            </a:r>
            <a:r>
              <a:rPr lang="en-GB" b="1" i="1" dirty="0" smtClean="0">
                <a:solidFill>
                  <a:srgbClr val="FFFF00"/>
                </a:solidFill>
              </a:rPr>
              <a:t>expertise</a:t>
            </a:r>
            <a:r>
              <a:rPr lang="en-GB" dirty="0" smtClean="0">
                <a:solidFill>
                  <a:srgbClr val="FFFF00"/>
                </a:solidFill>
              </a:rPr>
              <a:t> to facilitate the tasks</a:t>
            </a:r>
          </a:p>
          <a:p>
            <a:endParaRPr lang="en-GB" dirty="0">
              <a:solidFill>
                <a:srgbClr val="FFFF00"/>
              </a:solidFill>
            </a:endParaRPr>
          </a:p>
        </p:txBody>
      </p:sp>
      <p:pic>
        <p:nvPicPr>
          <p:cNvPr id="4" name="Picture 3" descr="Ben-Nicholson-Composition-Two-Forms-Gouache-copy.jpg"/>
          <p:cNvPicPr>
            <a:picLocks noChangeAspect="1"/>
          </p:cNvPicPr>
          <p:nvPr/>
        </p:nvPicPr>
        <p:blipFill>
          <a:blip r:embed="rId2" cstate="print"/>
          <a:stretch>
            <a:fillRect/>
          </a:stretch>
        </p:blipFill>
        <p:spPr>
          <a:xfrm>
            <a:off x="7380312" y="0"/>
            <a:ext cx="1763688" cy="1668449"/>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solidFill>
                  <a:srgbClr val="FFFF00"/>
                </a:solidFill>
              </a:rPr>
              <a:t>Take Home Message:</a:t>
            </a:r>
            <a:endParaRPr lang="en-GB" dirty="0"/>
          </a:p>
        </p:txBody>
      </p:sp>
      <p:sp>
        <p:nvSpPr>
          <p:cNvPr id="3" name="Content Placeholder 2"/>
          <p:cNvSpPr>
            <a:spLocks noGrp="1"/>
          </p:cNvSpPr>
          <p:nvPr>
            <p:ph idx="1"/>
          </p:nvPr>
        </p:nvSpPr>
        <p:spPr/>
        <p:txBody>
          <a:bodyPr>
            <a:normAutofit fontScale="92500"/>
          </a:bodyPr>
          <a:lstStyle/>
          <a:p>
            <a:r>
              <a:rPr lang="en-GB" dirty="0" smtClean="0">
                <a:solidFill>
                  <a:srgbClr val="FFFF00"/>
                </a:solidFill>
              </a:rPr>
              <a:t>E-participation has developed some popular and good looking tools which have excited  interest</a:t>
            </a:r>
          </a:p>
          <a:p>
            <a:r>
              <a:rPr lang="en-GB" dirty="0" smtClean="0">
                <a:solidFill>
                  <a:srgbClr val="FFFF00"/>
                </a:solidFill>
              </a:rPr>
              <a:t>But these are predominately </a:t>
            </a:r>
            <a:r>
              <a:rPr lang="en-GB" b="1" i="1" dirty="0" smtClean="0">
                <a:solidFill>
                  <a:srgbClr val="FFFF00"/>
                </a:solidFill>
              </a:rPr>
              <a:t>web technology </a:t>
            </a:r>
            <a:r>
              <a:rPr lang="en-GB" dirty="0" smtClean="0">
                <a:solidFill>
                  <a:srgbClr val="FFFF00"/>
                </a:solidFill>
              </a:rPr>
              <a:t>which restricts their usefulness</a:t>
            </a:r>
          </a:p>
          <a:p>
            <a:r>
              <a:rPr lang="en-GB" dirty="0" smtClean="0">
                <a:solidFill>
                  <a:srgbClr val="FFFF00"/>
                </a:solidFill>
              </a:rPr>
              <a:t>We can make the more useful by using </a:t>
            </a:r>
            <a:r>
              <a:rPr lang="en-GB" b="1" i="1" dirty="0" smtClean="0">
                <a:solidFill>
                  <a:srgbClr val="FFFF00"/>
                </a:solidFill>
              </a:rPr>
              <a:t>intelligent systems</a:t>
            </a:r>
            <a:r>
              <a:rPr lang="en-GB" dirty="0" smtClean="0">
                <a:solidFill>
                  <a:srgbClr val="FFFF00"/>
                </a:solidFill>
              </a:rPr>
              <a:t> techniques</a:t>
            </a:r>
          </a:p>
          <a:p>
            <a:r>
              <a:rPr lang="en-GB" b="1" i="1" dirty="0" smtClean="0">
                <a:solidFill>
                  <a:srgbClr val="FFFF00"/>
                </a:solidFill>
              </a:rPr>
              <a:t>Argumentation schemes </a:t>
            </a:r>
            <a:r>
              <a:rPr lang="en-GB" dirty="0" smtClean="0">
                <a:solidFill>
                  <a:srgbClr val="FFFF00"/>
                </a:solidFill>
              </a:rPr>
              <a:t>and an underlying </a:t>
            </a:r>
            <a:r>
              <a:rPr lang="en-GB" b="1" i="1" dirty="0" smtClean="0">
                <a:solidFill>
                  <a:srgbClr val="FFFF00"/>
                </a:solidFill>
              </a:rPr>
              <a:t>model</a:t>
            </a:r>
            <a:r>
              <a:rPr lang="en-GB" dirty="0" smtClean="0">
                <a:solidFill>
                  <a:srgbClr val="FFFF00"/>
                </a:solidFill>
              </a:rPr>
              <a:t> of </a:t>
            </a:r>
            <a:r>
              <a:rPr lang="en-GB" b="1" i="1" dirty="0" smtClean="0">
                <a:solidFill>
                  <a:srgbClr val="FFFF00"/>
                </a:solidFill>
              </a:rPr>
              <a:t>the various types knowledge </a:t>
            </a:r>
            <a:r>
              <a:rPr lang="en-GB" dirty="0" smtClean="0">
                <a:solidFill>
                  <a:srgbClr val="FFFF00"/>
                </a:solidFill>
              </a:rPr>
              <a:t>provides a promising example </a:t>
            </a:r>
            <a:endParaRPr lang="en-GB" dirty="0">
              <a:solidFill>
                <a:srgbClr val="FFFF00"/>
              </a:solidFill>
            </a:endParaRPr>
          </a:p>
        </p:txBody>
      </p:sp>
      <p:pic>
        <p:nvPicPr>
          <p:cNvPr id="4" name="Content Placeholder 3" descr="takeAway.jpg"/>
          <p:cNvPicPr>
            <a:picLocks noChangeAspect="1"/>
          </p:cNvPicPr>
          <p:nvPr/>
        </p:nvPicPr>
        <p:blipFill>
          <a:blip r:embed="rId2" cstate="print"/>
          <a:stretch>
            <a:fillRect/>
          </a:stretch>
        </p:blipFill>
        <p:spPr>
          <a:xfrm>
            <a:off x="6876256" y="0"/>
            <a:ext cx="2267744" cy="169861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00"/>
                </a:solidFill>
              </a:rPr>
              <a:t>Currently - UK 2</a:t>
            </a:r>
            <a:endParaRPr lang="en-GB" dirty="0">
              <a:solidFill>
                <a:srgbClr val="FFFF00"/>
              </a:solidFill>
            </a:endParaRPr>
          </a:p>
        </p:txBody>
      </p:sp>
      <p:sp>
        <p:nvSpPr>
          <p:cNvPr id="3" name="Content Placeholder 2"/>
          <p:cNvSpPr>
            <a:spLocks noGrp="1"/>
          </p:cNvSpPr>
          <p:nvPr>
            <p:ph idx="1"/>
          </p:nvPr>
        </p:nvSpPr>
        <p:spPr/>
        <p:txBody>
          <a:bodyPr>
            <a:normAutofit lnSpcReduction="10000"/>
          </a:bodyPr>
          <a:lstStyle/>
          <a:p>
            <a:r>
              <a:rPr lang="en-GB" dirty="0" smtClean="0">
                <a:solidFill>
                  <a:srgbClr val="FFFF00"/>
                </a:solidFill>
              </a:rPr>
              <a:t>Public Reading Website (UK)</a:t>
            </a:r>
          </a:p>
          <a:p>
            <a:r>
              <a:rPr lang="en-GB" dirty="0" smtClean="0">
                <a:solidFill>
                  <a:srgbClr val="FFFF00"/>
                </a:solidFill>
              </a:rPr>
              <a:t>Presents draft legislation section </a:t>
            </a:r>
            <a:r>
              <a:rPr lang="en-GB" dirty="0">
                <a:solidFill>
                  <a:srgbClr val="FFFF00"/>
                </a:solidFill>
              </a:rPr>
              <a:t>b</a:t>
            </a:r>
            <a:r>
              <a:rPr lang="en-GB" dirty="0" smtClean="0">
                <a:solidFill>
                  <a:srgbClr val="FFFF00"/>
                </a:solidFill>
              </a:rPr>
              <a:t>y section for comments. Comments just form a thread</a:t>
            </a:r>
          </a:p>
          <a:p>
            <a:r>
              <a:rPr lang="en-GB" dirty="0" smtClean="0">
                <a:solidFill>
                  <a:srgbClr val="FFFF00"/>
                </a:solidFill>
              </a:rPr>
              <a:t>But this site:</a:t>
            </a:r>
          </a:p>
          <a:p>
            <a:pPr lvl="1"/>
            <a:r>
              <a:rPr lang="en-GB" dirty="0" smtClean="0">
                <a:solidFill>
                  <a:srgbClr val="FFFF00"/>
                </a:solidFill>
              </a:rPr>
              <a:t>Presents no supporting justification for the legislation</a:t>
            </a:r>
          </a:p>
          <a:p>
            <a:pPr lvl="1"/>
            <a:r>
              <a:rPr lang="en-GB" dirty="0" smtClean="0">
                <a:solidFill>
                  <a:srgbClr val="FFFF00"/>
                </a:solidFill>
              </a:rPr>
              <a:t>Does not structure replies</a:t>
            </a:r>
          </a:p>
          <a:p>
            <a:pPr lvl="1"/>
            <a:r>
              <a:rPr lang="en-GB" dirty="0" smtClean="0">
                <a:solidFill>
                  <a:srgbClr val="FFFF00"/>
                </a:solidFill>
              </a:rPr>
              <a:t>Does not relate replies</a:t>
            </a:r>
          </a:p>
          <a:p>
            <a:r>
              <a:rPr lang="en-GB" dirty="0" smtClean="0">
                <a:solidFill>
                  <a:srgbClr val="FFFF00"/>
                </a:solidFill>
              </a:rPr>
              <a:t>So what can be </a:t>
            </a:r>
            <a:r>
              <a:rPr lang="en-GB" b="1" i="1" dirty="0" smtClean="0">
                <a:solidFill>
                  <a:srgbClr val="FFFF00"/>
                </a:solidFill>
              </a:rPr>
              <a:t>done</a:t>
            </a:r>
            <a:r>
              <a:rPr lang="en-GB" dirty="0" smtClean="0">
                <a:solidFill>
                  <a:srgbClr val="FFFF00"/>
                </a:solidFill>
              </a:rPr>
              <a:t> with these responses?</a:t>
            </a:r>
          </a:p>
          <a:p>
            <a:pPr lvl="1"/>
            <a:endParaRPr lang="en-GB" dirty="0" smtClean="0">
              <a:solidFill>
                <a:schemeClr val="bg1"/>
              </a:solidFill>
            </a:endParaRPr>
          </a:p>
          <a:p>
            <a:pPr lvl="1"/>
            <a:endParaRPr lang="en-GB"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9362" y="0"/>
            <a:ext cx="1916832" cy="1916832"/>
          </a:xfrm>
          <a:prstGeom prst="rect">
            <a:avLst/>
          </a:prstGeom>
        </p:spPr>
      </p:pic>
    </p:spTree>
    <p:extLst>
      <p:ext uri="{BB962C8B-B14F-4D97-AF65-F5344CB8AC3E}">
        <p14:creationId xmlns:p14="http://schemas.microsoft.com/office/powerpoint/2010/main" val="6349255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solidFill>
                  <a:srgbClr val="FFFF00"/>
                </a:solidFill>
              </a:rPr>
              <a:t>Thanks To:</a:t>
            </a:r>
            <a:endParaRPr lang="en-GB" dirty="0">
              <a:solidFill>
                <a:srgbClr val="FFFF00"/>
              </a:solidFill>
            </a:endParaRPr>
          </a:p>
        </p:txBody>
      </p:sp>
      <p:sp>
        <p:nvSpPr>
          <p:cNvPr id="3" name="Content Placeholder 2"/>
          <p:cNvSpPr>
            <a:spLocks noGrp="1"/>
          </p:cNvSpPr>
          <p:nvPr>
            <p:ph idx="1"/>
          </p:nvPr>
        </p:nvSpPr>
        <p:spPr/>
        <p:txBody>
          <a:bodyPr>
            <a:normAutofit fontScale="92500"/>
          </a:bodyPr>
          <a:lstStyle/>
          <a:p>
            <a:r>
              <a:rPr lang="en-GB" dirty="0" smtClean="0">
                <a:solidFill>
                  <a:srgbClr val="FFFF00"/>
                </a:solidFill>
              </a:rPr>
              <a:t>This represents joint work over the last decade, first published at E-GOV (DEXA) in Prague </a:t>
            </a:r>
            <a:r>
              <a:rPr lang="en-GB" dirty="0" smtClean="0">
                <a:solidFill>
                  <a:srgbClr val="FFFF00"/>
                </a:solidFill>
              </a:rPr>
              <a:t>2003</a:t>
            </a:r>
            <a:endParaRPr lang="en-GB" dirty="0" smtClean="0">
              <a:solidFill>
                <a:srgbClr val="FFFF00"/>
              </a:solidFill>
            </a:endParaRPr>
          </a:p>
          <a:p>
            <a:pPr lvl="1"/>
            <a:r>
              <a:rPr lang="en-GB" dirty="0" smtClean="0">
                <a:solidFill>
                  <a:srgbClr val="FFFF00"/>
                </a:solidFill>
              </a:rPr>
              <a:t>Parmenides I - Katie Atkinson</a:t>
            </a:r>
          </a:p>
          <a:p>
            <a:pPr lvl="1"/>
            <a:r>
              <a:rPr lang="en-GB" dirty="0" smtClean="0">
                <a:solidFill>
                  <a:srgbClr val="FFFF00"/>
                </a:solidFill>
              </a:rPr>
              <a:t>Parmenides 2 – Katie Atkinson and Dan Cartwright</a:t>
            </a:r>
          </a:p>
          <a:p>
            <a:pPr lvl="1"/>
            <a:r>
              <a:rPr lang="en-GB" dirty="0" smtClean="0">
                <a:solidFill>
                  <a:srgbClr val="FFFF00"/>
                </a:solidFill>
              </a:rPr>
              <a:t>IMPACT Project – Katie Atkinson and Adam </a:t>
            </a:r>
            <a:r>
              <a:rPr lang="en-GB" dirty="0" err="1" smtClean="0">
                <a:solidFill>
                  <a:srgbClr val="FFFF00"/>
                </a:solidFill>
              </a:rPr>
              <a:t>Wyner</a:t>
            </a:r>
            <a:endParaRPr lang="en-GB" dirty="0" smtClean="0">
              <a:solidFill>
                <a:srgbClr val="FFFF00"/>
              </a:solidFill>
            </a:endParaRPr>
          </a:p>
          <a:p>
            <a:pPr lvl="1"/>
            <a:r>
              <a:rPr lang="en-GB" dirty="0" smtClean="0">
                <a:solidFill>
                  <a:srgbClr val="FFFF00"/>
                </a:solidFill>
              </a:rPr>
              <a:t>SCT  and Critique Tools - Katie Atkinson, Adam </a:t>
            </a:r>
            <a:r>
              <a:rPr lang="en-GB" dirty="0" err="1" smtClean="0">
                <a:solidFill>
                  <a:srgbClr val="FFFF00"/>
                </a:solidFill>
              </a:rPr>
              <a:t>Wyner</a:t>
            </a:r>
            <a:r>
              <a:rPr lang="en-GB" dirty="0" smtClean="0">
                <a:solidFill>
                  <a:srgbClr val="FFFF00"/>
                </a:solidFill>
              </a:rPr>
              <a:t> and Maya </a:t>
            </a:r>
            <a:r>
              <a:rPr lang="en-GB" dirty="0" err="1" smtClean="0">
                <a:solidFill>
                  <a:srgbClr val="FFFF00"/>
                </a:solidFill>
              </a:rPr>
              <a:t>Wardeh</a:t>
            </a:r>
            <a:endParaRPr lang="en-GB" dirty="0" smtClean="0">
              <a:solidFill>
                <a:srgbClr val="FFFF00"/>
              </a:solidFill>
            </a:endParaRPr>
          </a:p>
          <a:p>
            <a:r>
              <a:rPr lang="en-GB" dirty="0" smtClean="0">
                <a:solidFill>
                  <a:srgbClr val="FFFF00"/>
                </a:solidFill>
              </a:rPr>
              <a:t>Thanks also to all the friends and colleagues I have discussed argumentation with</a:t>
            </a:r>
            <a:endParaRPr lang="en-GB" dirty="0">
              <a:solidFill>
                <a:srgbClr val="FFFF00"/>
              </a:solidFill>
            </a:endParaRPr>
          </a:p>
        </p:txBody>
      </p:sp>
      <p:pic>
        <p:nvPicPr>
          <p:cNvPr id="4" name="Picture 3" descr="katie2.jpg"/>
          <p:cNvPicPr>
            <a:picLocks noChangeAspect="1"/>
          </p:cNvPicPr>
          <p:nvPr/>
        </p:nvPicPr>
        <p:blipFill>
          <a:blip r:embed="rId2" cstate="print"/>
          <a:stretch>
            <a:fillRect/>
          </a:stretch>
        </p:blipFill>
        <p:spPr>
          <a:xfrm>
            <a:off x="2987824" y="0"/>
            <a:ext cx="1628800" cy="1628800"/>
          </a:xfrm>
          <a:prstGeom prst="rect">
            <a:avLst/>
          </a:prstGeom>
        </p:spPr>
      </p:pic>
      <p:pic>
        <p:nvPicPr>
          <p:cNvPr id="5" name="Picture 4" descr="me.png"/>
          <p:cNvPicPr>
            <a:picLocks noChangeAspect="1"/>
          </p:cNvPicPr>
          <p:nvPr/>
        </p:nvPicPr>
        <p:blipFill>
          <a:blip r:embed="rId3" cstate="print"/>
          <a:srcRect b="22941"/>
          <a:stretch>
            <a:fillRect/>
          </a:stretch>
        </p:blipFill>
        <p:spPr>
          <a:xfrm>
            <a:off x="7524328" y="0"/>
            <a:ext cx="1619672" cy="1665383"/>
          </a:xfrm>
          <a:prstGeom prst="rect">
            <a:avLst/>
          </a:prstGeom>
        </p:spPr>
      </p:pic>
      <p:pic>
        <p:nvPicPr>
          <p:cNvPr id="6" name="Picture 5" descr="adam.jpg"/>
          <p:cNvPicPr>
            <a:picLocks noChangeAspect="1"/>
          </p:cNvPicPr>
          <p:nvPr/>
        </p:nvPicPr>
        <p:blipFill>
          <a:blip r:embed="rId4" cstate="print"/>
          <a:srcRect l="16926" r="34250"/>
          <a:stretch>
            <a:fillRect/>
          </a:stretch>
        </p:blipFill>
        <p:spPr>
          <a:xfrm>
            <a:off x="6372200" y="0"/>
            <a:ext cx="1060334" cy="1628800"/>
          </a:xfrm>
          <a:prstGeom prst="rect">
            <a:avLst/>
          </a:prstGeom>
        </p:spPr>
      </p:pic>
      <p:pic>
        <p:nvPicPr>
          <p:cNvPr id="7" name="Picture 6" descr="danCartwright.jpg"/>
          <p:cNvPicPr>
            <a:picLocks noChangeAspect="1"/>
          </p:cNvPicPr>
          <p:nvPr/>
        </p:nvPicPr>
        <p:blipFill>
          <a:blip r:embed="rId5" cstate="print"/>
          <a:stretch>
            <a:fillRect/>
          </a:stretch>
        </p:blipFill>
        <p:spPr>
          <a:xfrm>
            <a:off x="4644008" y="0"/>
            <a:ext cx="1628800" cy="162880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onyTunes.jpg"/>
          <p:cNvPicPr>
            <a:picLocks noChangeAspect="1"/>
          </p:cNvPicPr>
          <p:nvPr/>
        </p:nvPicPr>
        <p:blipFill>
          <a:blip r:embed="rId2" cstate="print"/>
          <a:stretch>
            <a:fillRect/>
          </a:stretch>
        </p:blipFill>
        <p:spPr>
          <a:xfrm>
            <a:off x="395536" y="0"/>
            <a:ext cx="8244408" cy="680094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algn="l"/>
            <a:r>
              <a:rPr lang="en-GB" dirty="0" smtClean="0">
                <a:solidFill>
                  <a:srgbClr val="FFFF00"/>
                </a:solidFill>
              </a:rPr>
              <a:t>Example Petition:</a:t>
            </a:r>
            <a:br>
              <a:rPr lang="en-GB" dirty="0" smtClean="0">
                <a:solidFill>
                  <a:srgbClr val="FFFF00"/>
                </a:solidFill>
              </a:rPr>
            </a:br>
            <a:r>
              <a:rPr lang="en-GB" dirty="0" smtClean="0">
                <a:solidFill>
                  <a:srgbClr val="FFFF00"/>
                </a:solidFill>
              </a:rPr>
              <a:t>Road Pricing </a:t>
            </a:r>
            <a:endParaRPr lang="en-GB" dirty="0">
              <a:solidFill>
                <a:srgbClr val="FFFF00"/>
              </a:solidFill>
            </a:endParaRPr>
          </a:p>
        </p:txBody>
      </p:sp>
      <p:sp>
        <p:nvSpPr>
          <p:cNvPr id="13315" name="Rectangle 3"/>
          <p:cNvSpPr>
            <a:spLocks noGrp="1" noChangeArrowheads="1"/>
          </p:cNvSpPr>
          <p:nvPr>
            <p:ph type="body" idx="1"/>
          </p:nvPr>
        </p:nvSpPr>
        <p:spPr/>
        <p:txBody>
          <a:bodyPr/>
          <a:lstStyle/>
          <a:p>
            <a:r>
              <a:rPr lang="en-US" altLang="zh-CN" sz="2800" dirty="0">
                <a:solidFill>
                  <a:srgbClr val="FFFF00"/>
                </a:solidFill>
                <a:ea typeface="宋体" charset="-122"/>
              </a:rPr>
              <a:t>The idea of tracking every vehicle at all times is sinister and wrong. Road pricing is already here with the high level of taxation on fuel. The more you travel - the more tax you pay.</a:t>
            </a:r>
            <a:br>
              <a:rPr lang="en-US" altLang="zh-CN" sz="2800" dirty="0">
                <a:solidFill>
                  <a:srgbClr val="FFFF00"/>
                </a:solidFill>
                <a:ea typeface="宋体" charset="-122"/>
              </a:rPr>
            </a:br>
            <a:r>
              <a:rPr lang="en-US" altLang="zh-CN" sz="2800" dirty="0">
                <a:solidFill>
                  <a:srgbClr val="FFFF00"/>
                </a:solidFill>
                <a:ea typeface="宋体" charset="-122"/>
              </a:rPr>
              <a:t>It will be an unfair tax on those who live apart from families and poorer people who will not be able to afford the high monthly costs.</a:t>
            </a:r>
            <a:br>
              <a:rPr lang="en-US" altLang="zh-CN" sz="2800" dirty="0">
                <a:solidFill>
                  <a:srgbClr val="FFFF00"/>
                </a:solidFill>
                <a:ea typeface="宋体" charset="-122"/>
              </a:rPr>
            </a:br>
            <a:r>
              <a:rPr lang="en-US" altLang="zh-CN" sz="2800" dirty="0">
                <a:solidFill>
                  <a:srgbClr val="FFFF00"/>
                </a:solidFill>
                <a:ea typeface="宋体" charset="-122"/>
              </a:rPr>
              <a:t>Please </a:t>
            </a:r>
            <a:r>
              <a:rPr lang="en-US" altLang="zh-CN" sz="2800" dirty="0" err="1">
                <a:solidFill>
                  <a:srgbClr val="FFFF00"/>
                </a:solidFill>
                <a:ea typeface="宋体" charset="-122"/>
              </a:rPr>
              <a:t>Mr</a:t>
            </a:r>
            <a:r>
              <a:rPr lang="en-US" altLang="zh-CN" sz="2800" dirty="0">
                <a:solidFill>
                  <a:srgbClr val="FFFF00"/>
                </a:solidFill>
                <a:ea typeface="宋体" charset="-122"/>
              </a:rPr>
              <a:t> Blair - forget about road pricing and concentrate on improving our roads to reduce congestion. </a:t>
            </a:r>
            <a:endParaRPr lang="en-GB" sz="2800" dirty="0">
              <a:solidFill>
                <a:srgbClr val="FFFF00"/>
              </a:solidFill>
            </a:endParaRPr>
          </a:p>
        </p:txBody>
      </p:sp>
      <p:pic>
        <p:nvPicPr>
          <p:cNvPr id="4" name="Picture 3" descr="trafficJam.jpg"/>
          <p:cNvPicPr>
            <a:picLocks noChangeAspect="1"/>
          </p:cNvPicPr>
          <p:nvPr/>
        </p:nvPicPr>
        <p:blipFill>
          <a:blip r:embed="rId2" cstate="print"/>
          <a:stretch>
            <a:fillRect/>
          </a:stretch>
        </p:blipFill>
        <p:spPr>
          <a:xfrm>
            <a:off x="7020272" y="188640"/>
            <a:ext cx="2123728" cy="143137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dirty="0">
                <a:solidFill>
                  <a:srgbClr val="FFFF00"/>
                </a:solidFill>
              </a:rPr>
              <a:t>Why Are People Signing?</a:t>
            </a:r>
          </a:p>
        </p:txBody>
      </p:sp>
      <p:sp>
        <p:nvSpPr>
          <p:cNvPr id="17411" name="Rectangle 3"/>
          <p:cNvSpPr>
            <a:spLocks noGrp="1" noChangeArrowheads="1"/>
          </p:cNvSpPr>
          <p:nvPr>
            <p:ph type="body" idx="1"/>
          </p:nvPr>
        </p:nvSpPr>
        <p:spPr/>
        <p:txBody>
          <a:bodyPr/>
          <a:lstStyle/>
          <a:p>
            <a:pPr>
              <a:lnSpc>
                <a:spcPct val="90000"/>
              </a:lnSpc>
            </a:pPr>
            <a:r>
              <a:rPr lang="en-GB" dirty="0">
                <a:solidFill>
                  <a:srgbClr val="FFFF00"/>
                </a:solidFill>
              </a:rPr>
              <a:t>Dr Samuel </a:t>
            </a:r>
            <a:r>
              <a:rPr lang="en-GB" dirty="0" smtClean="0">
                <a:solidFill>
                  <a:srgbClr val="FFFF00"/>
                </a:solidFill>
              </a:rPr>
              <a:t>Johnson (1709-84):</a:t>
            </a:r>
            <a:endParaRPr lang="en-GB" altLang="zh-CN" sz="2800" dirty="0">
              <a:solidFill>
                <a:srgbClr val="FFFF00"/>
              </a:solidFill>
              <a:ea typeface="宋体" charset="-122"/>
            </a:endParaRPr>
          </a:p>
          <a:p>
            <a:pPr lvl="1">
              <a:lnSpc>
                <a:spcPct val="90000"/>
              </a:lnSpc>
            </a:pPr>
            <a:r>
              <a:rPr lang="en-GB" altLang="zh-CN" sz="2400" dirty="0">
                <a:solidFill>
                  <a:srgbClr val="FFFF00"/>
                </a:solidFill>
                <a:ea typeface="宋体" charset="-122"/>
              </a:rPr>
              <a:t>The petition is then handed from town to town, and from house to house; and, wherever it comes, the inhabitants flock together, that they may see that which must be sent to the king. Names are easily collected. One man signs, because he hates the papists; another, because he has vowed destruction to the turnpikes; one, because it will vex the parson; another, because he owes his landlord nothing; one, because he is rich; another, because he is poor; one, to show that he is not afraid; and another, to show that he can write.</a:t>
            </a:r>
            <a:endParaRPr lang="en-GB" sz="2400" dirty="0">
              <a:solidFill>
                <a:srgbClr val="FFFF00"/>
              </a:solidFill>
            </a:endParaRPr>
          </a:p>
        </p:txBody>
      </p:sp>
      <p:pic>
        <p:nvPicPr>
          <p:cNvPr id="17412" name="Picture 4" descr="Samuel_Johnson_by_Joshua_Reynolds"/>
          <p:cNvPicPr>
            <a:picLocks noChangeAspect="1" noChangeArrowheads="1"/>
          </p:cNvPicPr>
          <p:nvPr/>
        </p:nvPicPr>
        <p:blipFill>
          <a:blip r:embed="rId2" cstate="print">
            <a:lum bright="24000"/>
          </a:blip>
          <a:srcRect/>
          <a:stretch>
            <a:fillRect/>
          </a:stretch>
        </p:blipFill>
        <p:spPr bwMode="auto">
          <a:xfrm>
            <a:off x="7448550" y="0"/>
            <a:ext cx="1695450" cy="206057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dirty="0">
                <a:solidFill>
                  <a:srgbClr val="FFFF00"/>
                </a:solidFill>
              </a:rPr>
              <a:t>Confuses a number of issues:</a:t>
            </a:r>
          </a:p>
        </p:txBody>
      </p:sp>
      <p:sp>
        <p:nvSpPr>
          <p:cNvPr id="14339" name="Rectangle 3"/>
          <p:cNvSpPr>
            <a:spLocks noGrp="1" noChangeArrowheads="1"/>
          </p:cNvSpPr>
          <p:nvPr>
            <p:ph type="body" idx="1"/>
          </p:nvPr>
        </p:nvSpPr>
        <p:spPr/>
        <p:txBody>
          <a:bodyPr/>
          <a:lstStyle/>
          <a:p>
            <a:r>
              <a:rPr lang="en-US" altLang="zh-CN" sz="2800" dirty="0">
                <a:solidFill>
                  <a:srgbClr val="FFFF00"/>
                </a:solidFill>
                <a:ea typeface="宋体" charset="-122"/>
              </a:rPr>
              <a:t>The idea of tracking every vehicle at all times is sinister and wrong. Road pricing is already here with the high level of taxation on fuel. The more you travel - the more tax you pay.</a:t>
            </a:r>
            <a:br>
              <a:rPr lang="en-US" altLang="zh-CN" sz="2800" dirty="0">
                <a:solidFill>
                  <a:srgbClr val="FFFF00"/>
                </a:solidFill>
                <a:ea typeface="宋体" charset="-122"/>
              </a:rPr>
            </a:br>
            <a:r>
              <a:rPr lang="en-US" altLang="zh-CN" sz="2800" dirty="0">
                <a:solidFill>
                  <a:srgbClr val="FFFF00"/>
                </a:solidFill>
                <a:ea typeface="宋体" charset="-122"/>
              </a:rPr>
              <a:t>It will be an unfair tax on those who live apart from families and poorer people who will not be able to afford the high monthly costs.</a:t>
            </a:r>
            <a:br>
              <a:rPr lang="en-US" altLang="zh-CN" sz="2800" dirty="0">
                <a:solidFill>
                  <a:srgbClr val="FFFF00"/>
                </a:solidFill>
                <a:ea typeface="宋体" charset="-122"/>
              </a:rPr>
            </a:br>
            <a:r>
              <a:rPr lang="en-US" altLang="zh-CN" sz="2800" dirty="0">
                <a:solidFill>
                  <a:srgbClr val="FFFF00"/>
                </a:solidFill>
                <a:ea typeface="宋体" charset="-122"/>
              </a:rPr>
              <a:t>Please </a:t>
            </a:r>
            <a:r>
              <a:rPr lang="en-US" altLang="zh-CN" sz="2800" dirty="0" err="1">
                <a:solidFill>
                  <a:srgbClr val="FFFF00"/>
                </a:solidFill>
                <a:ea typeface="宋体" charset="-122"/>
              </a:rPr>
              <a:t>Mr</a:t>
            </a:r>
            <a:r>
              <a:rPr lang="en-US" altLang="zh-CN" sz="2800" dirty="0">
                <a:solidFill>
                  <a:srgbClr val="FFFF00"/>
                </a:solidFill>
                <a:ea typeface="宋体" charset="-122"/>
              </a:rPr>
              <a:t> Blair - forget about road pricing and concentrate on improving our roads to reduce congestion. </a:t>
            </a:r>
            <a:endParaRPr lang="en-GB" sz="2800" dirty="0">
              <a:solidFill>
                <a:srgbClr val="FFFF00"/>
              </a:solidFill>
            </a:endParaRPr>
          </a:p>
        </p:txBody>
      </p:sp>
      <p:sp>
        <p:nvSpPr>
          <p:cNvPr id="14340" name="Text Box 4"/>
          <p:cNvSpPr txBox="1">
            <a:spLocks noChangeArrowheads="1"/>
          </p:cNvSpPr>
          <p:nvPr/>
        </p:nvSpPr>
        <p:spPr bwMode="auto">
          <a:xfrm>
            <a:off x="5508104" y="2924944"/>
            <a:ext cx="2592388" cy="1190625"/>
          </a:xfrm>
          <a:prstGeom prst="rect">
            <a:avLst/>
          </a:prstGeom>
          <a:solidFill>
            <a:srgbClr val="FFFF00"/>
          </a:solidFill>
          <a:ln w="9525">
            <a:noFill/>
            <a:miter lim="800000"/>
            <a:headEnd/>
            <a:tailEnd/>
          </a:ln>
          <a:effectLst/>
        </p:spPr>
        <p:txBody>
          <a:bodyPr>
            <a:spAutoFit/>
          </a:bodyPr>
          <a:lstStyle/>
          <a:p>
            <a:pPr>
              <a:spcBef>
                <a:spcPct val="50000"/>
              </a:spcBef>
            </a:pPr>
            <a:r>
              <a:rPr lang="en-GB" sz="3600" i="1" dirty="0">
                <a:solidFill>
                  <a:schemeClr val="bg2"/>
                </a:solidFill>
              </a:rPr>
              <a:t>Civil Liberties</a:t>
            </a:r>
          </a:p>
        </p:txBody>
      </p:sp>
      <p:sp>
        <p:nvSpPr>
          <p:cNvPr id="14341" name="Line 5"/>
          <p:cNvSpPr>
            <a:spLocks noChangeShapeType="1"/>
          </p:cNvSpPr>
          <p:nvPr/>
        </p:nvSpPr>
        <p:spPr bwMode="auto">
          <a:xfrm flipH="1" flipV="1">
            <a:off x="4211638" y="1989138"/>
            <a:ext cx="1223962" cy="1079500"/>
          </a:xfrm>
          <a:prstGeom prst="line">
            <a:avLst/>
          </a:prstGeom>
          <a:noFill/>
          <a:ln w="57150">
            <a:solidFill>
              <a:srgbClr val="FFFF00"/>
            </a:solidFill>
            <a:round/>
            <a:headEnd/>
            <a:tailEnd type="triangle" w="med" len="med"/>
          </a:ln>
          <a:effectLst/>
        </p:spPr>
        <p:txBody>
          <a:bodyPr/>
          <a:lstStyle/>
          <a:p>
            <a:endParaRPr lang="en-GB"/>
          </a:p>
        </p:txBody>
      </p:sp>
      <p:sp>
        <p:nvSpPr>
          <p:cNvPr id="14342" name="Text Box 6"/>
          <p:cNvSpPr txBox="1">
            <a:spLocks noChangeArrowheads="1"/>
          </p:cNvSpPr>
          <p:nvPr/>
        </p:nvSpPr>
        <p:spPr bwMode="auto">
          <a:xfrm>
            <a:off x="539750" y="4221163"/>
            <a:ext cx="2592388" cy="1739900"/>
          </a:xfrm>
          <a:prstGeom prst="rect">
            <a:avLst/>
          </a:prstGeom>
          <a:solidFill>
            <a:srgbClr val="FFFF00"/>
          </a:solidFill>
          <a:ln w="9525">
            <a:noFill/>
            <a:miter lim="800000"/>
            <a:headEnd/>
            <a:tailEnd/>
          </a:ln>
          <a:effectLst/>
        </p:spPr>
        <p:txBody>
          <a:bodyPr>
            <a:spAutoFit/>
          </a:bodyPr>
          <a:lstStyle/>
          <a:p>
            <a:pPr>
              <a:spcBef>
                <a:spcPct val="50000"/>
              </a:spcBef>
            </a:pPr>
            <a:r>
              <a:rPr lang="en-GB" sz="3600" i="1" dirty="0">
                <a:solidFill>
                  <a:schemeClr val="bg2"/>
                </a:solidFill>
              </a:rPr>
              <a:t>Fuel Tax Does the Same</a:t>
            </a:r>
          </a:p>
        </p:txBody>
      </p:sp>
      <p:sp>
        <p:nvSpPr>
          <p:cNvPr id="14343" name="Line 7"/>
          <p:cNvSpPr>
            <a:spLocks noChangeShapeType="1"/>
          </p:cNvSpPr>
          <p:nvPr/>
        </p:nvSpPr>
        <p:spPr bwMode="auto">
          <a:xfrm flipV="1">
            <a:off x="1979613" y="2852738"/>
            <a:ext cx="1152525" cy="1368425"/>
          </a:xfrm>
          <a:prstGeom prst="line">
            <a:avLst/>
          </a:prstGeom>
          <a:noFill/>
          <a:ln w="57150">
            <a:solidFill>
              <a:srgbClr val="FFFF00"/>
            </a:solidFill>
            <a:round/>
            <a:headEnd/>
            <a:tailEnd type="triangle" w="med" len="med"/>
          </a:ln>
          <a:effectLst/>
        </p:spPr>
        <p:txBody>
          <a:bodyPr/>
          <a:lstStyle/>
          <a:p>
            <a:endParaRPr lang="en-GB"/>
          </a:p>
        </p:txBody>
      </p:sp>
      <p:sp>
        <p:nvSpPr>
          <p:cNvPr id="14344" name="Text Box 8"/>
          <p:cNvSpPr txBox="1">
            <a:spLocks noChangeArrowheads="1"/>
          </p:cNvSpPr>
          <p:nvPr/>
        </p:nvSpPr>
        <p:spPr bwMode="auto">
          <a:xfrm>
            <a:off x="6084888" y="5157788"/>
            <a:ext cx="2592387" cy="641350"/>
          </a:xfrm>
          <a:prstGeom prst="rect">
            <a:avLst/>
          </a:prstGeom>
          <a:solidFill>
            <a:srgbClr val="FFFF00"/>
          </a:solidFill>
          <a:ln w="9525">
            <a:noFill/>
            <a:miter lim="800000"/>
            <a:headEnd/>
            <a:tailEnd/>
          </a:ln>
          <a:effectLst/>
        </p:spPr>
        <p:txBody>
          <a:bodyPr>
            <a:spAutoFit/>
          </a:bodyPr>
          <a:lstStyle/>
          <a:p>
            <a:pPr>
              <a:spcBef>
                <a:spcPct val="50000"/>
              </a:spcBef>
            </a:pPr>
            <a:r>
              <a:rPr lang="en-GB" sz="3600" i="1" dirty="0">
                <a:solidFill>
                  <a:schemeClr val="bg2"/>
                </a:solidFill>
              </a:rPr>
              <a:t>Unfair</a:t>
            </a:r>
          </a:p>
        </p:txBody>
      </p:sp>
      <p:sp>
        <p:nvSpPr>
          <p:cNvPr id="14345" name="Line 9"/>
          <p:cNvSpPr>
            <a:spLocks noChangeShapeType="1"/>
          </p:cNvSpPr>
          <p:nvPr/>
        </p:nvSpPr>
        <p:spPr bwMode="auto">
          <a:xfrm flipH="1" flipV="1">
            <a:off x="4716463" y="3716338"/>
            <a:ext cx="1295400" cy="1512887"/>
          </a:xfrm>
          <a:prstGeom prst="line">
            <a:avLst/>
          </a:prstGeom>
          <a:noFill/>
          <a:ln w="57150">
            <a:solidFill>
              <a:srgbClr val="FFFF00"/>
            </a:solidFill>
            <a:round/>
            <a:headEnd/>
            <a:tailEnd type="triangle" w="med" len="med"/>
          </a:ln>
          <a:effectLst/>
        </p:spPr>
        <p:txBody>
          <a:bodyPr/>
          <a:lstStyle/>
          <a:p>
            <a:endParaRPr lang="en-GB"/>
          </a:p>
        </p:txBody>
      </p:sp>
      <p:sp>
        <p:nvSpPr>
          <p:cNvPr id="14346" name="Text Box 10"/>
          <p:cNvSpPr txBox="1">
            <a:spLocks noChangeArrowheads="1"/>
          </p:cNvSpPr>
          <p:nvPr/>
        </p:nvSpPr>
        <p:spPr bwMode="auto">
          <a:xfrm>
            <a:off x="900113" y="1412875"/>
            <a:ext cx="3671887" cy="1190625"/>
          </a:xfrm>
          <a:prstGeom prst="rect">
            <a:avLst/>
          </a:prstGeom>
          <a:solidFill>
            <a:srgbClr val="FFFF00"/>
          </a:solidFill>
          <a:ln w="9525">
            <a:noFill/>
            <a:miter lim="800000"/>
            <a:headEnd/>
            <a:tailEnd/>
          </a:ln>
          <a:effectLst/>
        </p:spPr>
        <p:txBody>
          <a:bodyPr>
            <a:spAutoFit/>
          </a:bodyPr>
          <a:lstStyle/>
          <a:p>
            <a:pPr>
              <a:spcBef>
                <a:spcPct val="50000"/>
              </a:spcBef>
            </a:pPr>
            <a:r>
              <a:rPr lang="en-GB" sz="3600" i="1" dirty="0">
                <a:solidFill>
                  <a:schemeClr val="bg2"/>
                </a:solidFill>
              </a:rPr>
              <a:t>More Roads Will Ease Congestion</a:t>
            </a:r>
          </a:p>
        </p:txBody>
      </p:sp>
      <p:sp>
        <p:nvSpPr>
          <p:cNvPr id="14347" name="Line 11"/>
          <p:cNvSpPr>
            <a:spLocks noChangeShapeType="1"/>
          </p:cNvSpPr>
          <p:nvPr/>
        </p:nvSpPr>
        <p:spPr bwMode="auto">
          <a:xfrm>
            <a:off x="3348038" y="2565400"/>
            <a:ext cx="1152525" cy="2447925"/>
          </a:xfrm>
          <a:prstGeom prst="line">
            <a:avLst/>
          </a:prstGeom>
          <a:noFill/>
          <a:ln w="57150">
            <a:solidFill>
              <a:srgbClr val="FFFF00"/>
            </a:solidFill>
            <a:round/>
            <a:headEnd/>
            <a:tailEnd type="triangle" w="med" len="med"/>
          </a:ln>
          <a:effectLst/>
        </p:spPr>
        <p:txBody>
          <a:bodyPr/>
          <a:lstStyle/>
          <a:p>
            <a:endParaRPr lang="en-GB"/>
          </a:p>
        </p:txBody>
      </p:sp>
      <p:sp>
        <p:nvSpPr>
          <p:cNvPr id="14348" name="Text Box 12"/>
          <p:cNvSpPr txBox="1">
            <a:spLocks noChangeArrowheads="1"/>
          </p:cNvSpPr>
          <p:nvPr/>
        </p:nvSpPr>
        <p:spPr bwMode="auto">
          <a:xfrm>
            <a:off x="3635375" y="5667375"/>
            <a:ext cx="3673475" cy="1190625"/>
          </a:xfrm>
          <a:prstGeom prst="rect">
            <a:avLst/>
          </a:prstGeom>
          <a:solidFill>
            <a:srgbClr val="FFFF00"/>
          </a:solidFill>
          <a:ln w="9525">
            <a:noFill/>
            <a:miter lim="800000"/>
            <a:headEnd/>
            <a:tailEnd/>
          </a:ln>
          <a:effectLst/>
        </p:spPr>
        <p:txBody>
          <a:bodyPr>
            <a:spAutoFit/>
          </a:bodyPr>
          <a:lstStyle/>
          <a:p>
            <a:pPr>
              <a:spcBef>
                <a:spcPct val="50000"/>
              </a:spcBef>
            </a:pPr>
            <a:r>
              <a:rPr lang="en-GB" sz="3600" i="1" dirty="0">
                <a:solidFill>
                  <a:schemeClr val="bg2"/>
                </a:solidFill>
              </a:rPr>
              <a:t>All of These? Any of These?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subTnLst>
                                    <p:set>
                                      <p:cBhvr override="childStyle">
                                        <p:cTn dur="1" fill="hold" display="0" masterRel="nextClick" afterEffect="1"/>
                                        <p:tgtEl>
                                          <p:spTgt spid="14340"/>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4341"/>
                                        </p:tgtEl>
                                        <p:attrNameLst>
                                          <p:attrName>style.visibility</p:attrName>
                                        </p:attrNameLst>
                                      </p:cBhvr>
                                      <p:to>
                                        <p:strVal val="visible"/>
                                      </p:to>
                                    </p:set>
                                  </p:childTnLst>
                                  <p:subTnLst>
                                    <p:set>
                                      <p:cBhvr override="childStyle">
                                        <p:cTn dur="1" fill="hold" display="0" masterRel="nextClick" afterEffect="1"/>
                                        <p:tgtEl>
                                          <p:spTgt spid="14341"/>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342"/>
                                        </p:tgtEl>
                                        <p:attrNameLst>
                                          <p:attrName>style.visibility</p:attrName>
                                        </p:attrNameLst>
                                      </p:cBhvr>
                                      <p:to>
                                        <p:strVal val="visible"/>
                                      </p:to>
                                    </p:set>
                                  </p:childTnLst>
                                  <p:subTnLst>
                                    <p:set>
                                      <p:cBhvr override="childStyle">
                                        <p:cTn dur="1" fill="hold" display="0" masterRel="nextClick" afterEffect="1"/>
                                        <p:tgtEl>
                                          <p:spTgt spid="14342"/>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14343"/>
                                        </p:tgtEl>
                                        <p:attrNameLst>
                                          <p:attrName>style.visibility</p:attrName>
                                        </p:attrNameLst>
                                      </p:cBhvr>
                                      <p:to>
                                        <p:strVal val="visible"/>
                                      </p:to>
                                    </p:set>
                                  </p:childTnLst>
                                  <p:subTnLst>
                                    <p:set>
                                      <p:cBhvr override="childStyle">
                                        <p:cTn dur="1" fill="hold" display="0" masterRel="nextClick" afterEffect="1"/>
                                        <p:tgtEl>
                                          <p:spTgt spid="1434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44"/>
                                        </p:tgtEl>
                                        <p:attrNameLst>
                                          <p:attrName>style.visibility</p:attrName>
                                        </p:attrNameLst>
                                      </p:cBhvr>
                                      <p:to>
                                        <p:strVal val="visible"/>
                                      </p:to>
                                    </p:set>
                                  </p:childTnLst>
                                  <p:subTnLst>
                                    <p:set>
                                      <p:cBhvr override="childStyle">
                                        <p:cTn dur="1" fill="hold" display="0" masterRel="nextClick" afterEffect="1"/>
                                        <p:tgtEl>
                                          <p:spTgt spid="14344"/>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14345"/>
                                        </p:tgtEl>
                                        <p:attrNameLst>
                                          <p:attrName>style.visibility</p:attrName>
                                        </p:attrNameLst>
                                      </p:cBhvr>
                                      <p:to>
                                        <p:strVal val="visible"/>
                                      </p:to>
                                    </p:set>
                                  </p:childTnLst>
                                  <p:subTnLst>
                                    <p:set>
                                      <p:cBhvr override="childStyle">
                                        <p:cTn dur="1" fill="hold" display="0" masterRel="nextClick" afterEffect="1"/>
                                        <p:tgtEl>
                                          <p:spTgt spid="14345"/>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346"/>
                                        </p:tgtEl>
                                        <p:attrNameLst>
                                          <p:attrName>style.visibility</p:attrName>
                                        </p:attrNameLst>
                                      </p:cBhvr>
                                      <p:to>
                                        <p:strVal val="visible"/>
                                      </p:to>
                                    </p:set>
                                  </p:childTnLst>
                                  <p:subTnLst>
                                    <p:set>
                                      <p:cBhvr override="childStyle">
                                        <p:cTn dur="1" fill="hold" display="0" masterRel="nextClick" afterEffect="1"/>
                                        <p:tgtEl>
                                          <p:spTgt spid="14346"/>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14347"/>
                                        </p:tgtEl>
                                        <p:attrNameLst>
                                          <p:attrName>style.visibility</p:attrName>
                                        </p:attrNameLst>
                                      </p:cBhvr>
                                      <p:to>
                                        <p:strVal val="visible"/>
                                      </p:to>
                                    </p:set>
                                  </p:childTnLst>
                                  <p:subTnLst>
                                    <p:set>
                                      <p:cBhvr override="childStyle">
                                        <p:cTn dur="1" fill="hold" display="0" masterRel="nextClick" afterEffect="1"/>
                                        <p:tgtEl>
                                          <p:spTgt spid="14347"/>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1" grpId="0" animBg="1"/>
      <p:bldP spid="14342" grpId="0" animBg="1"/>
      <p:bldP spid="14343" grpId="0" animBg="1"/>
      <p:bldP spid="14344" grpId="0" animBg="1"/>
      <p:bldP spid="14345" grpId="0" animBg="1"/>
      <p:bldP spid="14346" grpId="0" animBg="1"/>
      <p:bldP spid="14347" grpId="0" animBg="1"/>
      <p:bldP spid="143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dirty="0">
                <a:solidFill>
                  <a:srgbClr val="FFFF00"/>
                </a:solidFill>
              </a:rPr>
              <a:t>A Stock Reply</a:t>
            </a:r>
          </a:p>
        </p:txBody>
      </p:sp>
      <p:sp>
        <p:nvSpPr>
          <p:cNvPr id="18435" name="Rectangle 3"/>
          <p:cNvSpPr>
            <a:spLocks noGrp="1" noChangeArrowheads="1"/>
          </p:cNvSpPr>
          <p:nvPr>
            <p:ph type="body" idx="1"/>
          </p:nvPr>
        </p:nvSpPr>
        <p:spPr/>
        <p:txBody>
          <a:bodyPr/>
          <a:lstStyle/>
          <a:p>
            <a:r>
              <a:rPr lang="en-GB" dirty="0">
                <a:solidFill>
                  <a:srgbClr val="FFFF00"/>
                </a:solidFill>
              </a:rPr>
              <a:t>Will address </a:t>
            </a:r>
            <a:r>
              <a:rPr lang="en-GB" b="1" i="1" dirty="0">
                <a:solidFill>
                  <a:srgbClr val="FFFF00"/>
                </a:solidFill>
              </a:rPr>
              <a:t>all</a:t>
            </a:r>
            <a:r>
              <a:rPr lang="en-GB" dirty="0">
                <a:solidFill>
                  <a:srgbClr val="FFFF00"/>
                </a:solidFill>
              </a:rPr>
              <a:t> these issues</a:t>
            </a:r>
          </a:p>
          <a:p>
            <a:r>
              <a:rPr lang="en-GB" dirty="0">
                <a:solidFill>
                  <a:srgbClr val="FFFF00"/>
                </a:solidFill>
              </a:rPr>
              <a:t>Much will be irrelevant</a:t>
            </a:r>
          </a:p>
          <a:p>
            <a:r>
              <a:rPr lang="en-GB" dirty="0">
                <a:solidFill>
                  <a:srgbClr val="FFFF00"/>
                </a:solidFill>
              </a:rPr>
              <a:t>Tends to be bland</a:t>
            </a:r>
          </a:p>
          <a:p>
            <a:r>
              <a:rPr lang="en-GB" dirty="0">
                <a:solidFill>
                  <a:srgbClr val="FFFF00"/>
                </a:solidFill>
              </a:rPr>
              <a:t>Is impersonal</a:t>
            </a:r>
          </a:p>
          <a:p>
            <a:r>
              <a:rPr lang="en-GB" dirty="0">
                <a:solidFill>
                  <a:srgbClr val="FFFF00"/>
                </a:solidFill>
              </a:rPr>
              <a:t>Cannot address issues not raised in petition</a:t>
            </a:r>
          </a:p>
          <a:p>
            <a:r>
              <a:rPr lang="en-GB" dirty="0">
                <a:solidFill>
                  <a:srgbClr val="FFFF00"/>
                </a:solidFill>
              </a:rPr>
              <a:t>Phrasing of petition often faulty</a:t>
            </a:r>
          </a:p>
          <a:p>
            <a:pPr>
              <a:buFontTx/>
              <a:buNone/>
            </a:pPr>
            <a:endParaRPr lang="en-GB" dirty="0">
              <a:solidFill>
                <a:srgbClr val="FFFF00"/>
              </a:solidFill>
            </a:endParaRPr>
          </a:p>
        </p:txBody>
      </p:sp>
      <p:sp>
        <p:nvSpPr>
          <p:cNvPr id="18436" name="Text Box 4"/>
          <p:cNvSpPr txBox="1">
            <a:spLocks noChangeArrowheads="1"/>
          </p:cNvSpPr>
          <p:nvPr/>
        </p:nvSpPr>
        <p:spPr bwMode="auto">
          <a:xfrm>
            <a:off x="755650" y="2636838"/>
            <a:ext cx="7580313" cy="3046988"/>
          </a:xfrm>
          <a:prstGeom prst="rect">
            <a:avLst/>
          </a:prstGeom>
          <a:solidFill>
            <a:srgbClr val="FFFF00"/>
          </a:solidFill>
          <a:ln w="9525">
            <a:noFill/>
            <a:miter lim="800000"/>
            <a:headEnd/>
            <a:tailEnd/>
          </a:ln>
          <a:effectLst/>
        </p:spPr>
        <p:txBody>
          <a:bodyPr>
            <a:spAutoFit/>
          </a:bodyPr>
          <a:lstStyle/>
          <a:p>
            <a:r>
              <a:rPr lang="en-GB" sz="3200" i="1" dirty="0">
                <a:solidFill>
                  <a:schemeClr val="bg1"/>
                </a:solidFill>
                <a:latin typeface="Comic Sans MS" pitchFamily="66" charset="0"/>
              </a:rPr>
              <a:t>Not really </a:t>
            </a:r>
            <a:r>
              <a:rPr lang="en-GB" sz="3200" b="1" i="1" dirty="0">
                <a:solidFill>
                  <a:schemeClr val="bg1"/>
                </a:solidFill>
                <a:latin typeface="Comic Sans MS" pitchFamily="66" charset="0"/>
              </a:rPr>
              <a:t>structured</a:t>
            </a:r>
            <a:r>
              <a:rPr lang="en-GB" sz="3200" i="1" dirty="0">
                <a:solidFill>
                  <a:schemeClr val="bg1"/>
                </a:solidFill>
                <a:latin typeface="Comic Sans MS" pitchFamily="66" charset="0"/>
              </a:rPr>
              <a:t> engagement </a:t>
            </a:r>
          </a:p>
          <a:p>
            <a:r>
              <a:rPr lang="en-GB" sz="3200" i="1" dirty="0">
                <a:solidFill>
                  <a:schemeClr val="bg1"/>
                </a:solidFill>
                <a:latin typeface="Comic Sans MS" pitchFamily="66" charset="0"/>
              </a:rPr>
              <a:t>– no real </a:t>
            </a:r>
            <a:r>
              <a:rPr lang="en-GB" sz="3200" b="1" i="1" dirty="0">
                <a:solidFill>
                  <a:schemeClr val="bg1"/>
                </a:solidFill>
                <a:latin typeface="Comic Sans MS" pitchFamily="66" charset="0"/>
              </a:rPr>
              <a:t>communication</a:t>
            </a:r>
          </a:p>
          <a:p>
            <a:r>
              <a:rPr lang="en-GB" sz="3200" i="1" dirty="0">
                <a:solidFill>
                  <a:schemeClr val="bg1"/>
                </a:solidFill>
                <a:latin typeface="Comic Sans MS" pitchFamily="66" charset="0"/>
              </a:rPr>
              <a:t>Exchange of </a:t>
            </a:r>
            <a:r>
              <a:rPr lang="en-GB" sz="3200" b="1" i="1" dirty="0">
                <a:solidFill>
                  <a:schemeClr val="bg1"/>
                </a:solidFill>
                <a:latin typeface="Comic Sans MS" pitchFamily="66" charset="0"/>
              </a:rPr>
              <a:t>arguments</a:t>
            </a:r>
            <a:r>
              <a:rPr lang="en-GB" sz="3200" i="1" dirty="0">
                <a:solidFill>
                  <a:schemeClr val="bg1"/>
                </a:solidFill>
                <a:latin typeface="Comic Sans MS" pitchFamily="66" charset="0"/>
              </a:rPr>
              <a:t> </a:t>
            </a:r>
          </a:p>
          <a:p>
            <a:r>
              <a:rPr lang="en-GB" sz="3200" i="1" dirty="0">
                <a:solidFill>
                  <a:schemeClr val="bg1"/>
                </a:solidFill>
                <a:latin typeface="Comic Sans MS" pitchFamily="66" charset="0"/>
              </a:rPr>
              <a:t>– not </a:t>
            </a:r>
            <a:r>
              <a:rPr lang="en-GB" sz="3200" b="1" i="1" dirty="0">
                <a:solidFill>
                  <a:schemeClr val="bg1"/>
                </a:solidFill>
                <a:latin typeface="Comic Sans MS" pitchFamily="66" charset="0"/>
              </a:rPr>
              <a:t>opinions</a:t>
            </a:r>
            <a:r>
              <a:rPr lang="en-GB" sz="3200" i="1" dirty="0">
                <a:solidFill>
                  <a:schemeClr val="bg1"/>
                </a:solidFill>
                <a:latin typeface="Comic Sans MS" pitchFamily="66" charset="0"/>
              </a:rPr>
              <a:t> -is what is needed</a:t>
            </a:r>
          </a:p>
          <a:p>
            <a:r>
              <a:rPr lang="en-GB" sz="3200" i="1" dirty="0">
                <a:solidFill>
                  <a:schemeClr val="bg1"/>
                </a:solidFill>
                <a:latin typeface="Comic Sans MS" pitchFamily="66" charset="0"/>
              </a:rPr>
              <a:t>Explanation of policy to inform public opinion</a:t>
            </a:r>
          </a:p>
        </p:txBody>
      </p:sp>
      <p:pic>
        <p:nvPicPr>
          <p:cNvPr id="18437" name="Picture 5" descr="blair"/>
          <p:cNvPicPr>
            <a:picLocks noChangeAspect="1" noChangeArrowheads="1"/>
          </p:cNvPicPr>
          <p:nvPr/>
        </p:nvPicPr>
        <p:blipFill>
          <a:blip r:embed="rId2" cstate="print"/>
          <a:srcRect/>
          <a:stretch>
            <a:fillRect/>
          </a:stretch>
        </p:blipFill>
        <p:spPr bwMode="auto">
          <a:xfrm>
            <a:off x="7386638" y="0"/>
            <a:ext cx="1757362" cy="22764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681</TotalTime>
  <Words>2318</Words>
  <Application>Microsoft Office PowerPoint</Application>
  <PresentationFormat>On-screen Show (4:3)</PresentationFormat>
  <Paragraphs>316</Paragraphs>
  <Slides>51</Slides>
  <Notes>6</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Structuring E-Participation in Policy Making Through Argumentation</vt:lpstr>
      <vt:lpstr>Participative Democracy</vt:lpstr>
      <vt:lpstr>E-Participation</vt:lpstr>
      <vt:lpstr>Currently UK - 1</vt:lpstr>
      <vt:lpstr>Currently - UK 2</vt:lpstr>
      <vt:lpstr>Example Petition: Road Pricing </vt:lpstr>
      <vt:lpstr>Why Are People Signing?</vt:lpstr>
      <vt:lpstr>Confuses a number of issues:</vt:lpstr>
      <vt:lpstr>A Stock Reply</vt:lpstr>
      <vt:lpstr>Problems with Current Tools</vt:lpstr>
      <vt:lpstr>Problems with Current Tools</vt:lpstr>
      <vt:lpstr>Problems with Current Tools</vt:lpstr>
      <vt:lpstr>Can we do better than this?</vt:lpstr>
      <vt:lpstr>Policy Discussion is  Difficult</vt:lpstr>
      <vt:lpstr>Argumentation Schemes</vt:lpstr>
      <vt:lpstr>Scheme for Practical  Reasoning</vt:lpstr>
      <vt:lpstr>Several Types of  Knowledge Required</vt:lpstr>
      <vt:lpstr>Ways of Criticising</vt:lpstr>
      <vt:lpstr>Example Attacks</vt:lpstr>
      <vt:lpstr>Second Layer of Justification</vt:lpstr>
      <vt:lpstr>Web Tool for Justification</vt:lpstr>
      <vt:lpstr>Intro page to the SCT</vt:lpstr>
      <vt:lpstr>SCT circumstances page with defaults</vt:lpstr>
      <vt:lpstr>SCT circumstances page with digressions</vt:lpstr>
      <vt:lpstr>SCT values page with digressions</vt:lpstr>
      <vt:lpstr>Excerpt from SCT summary  page</vt:lpstr>
      <vt:lpstr>Advantages</vt:lpstr>
      <vt:lpstr>Underlying model</vt:lpstr>
      <vt:lpstr>Example – Speed Camera Debate</vt:lpstr>
      <vt:lpstr>PowerPoint Presentation</vt:lpstr>
      <vt:lpstr>Joint Actions</vt:lpstr>
      <vt:lpstr>Generating Arguments</vt:lpstr>
      <vt:lpstr>Agreeing on the Current State</vt:lpstr>
      <vt:lpstr>Critique Tool – Current State</vt:lpstr>
      <vt:lpstr>Is the Action Possible?</vt:lpstr>
      <vt:lpstr>Critique Tool – Action</vt:lpstr>
      <vt:lpstr>Are the Consequences Agreed?</vt:lpstr>
      <vt:lpstr>Critique Tool – Consequences</vt:lpstr>
      <vt:lpstr>Is the Value Promoted?</vt:lpstr>
      <vt:lpstr>Are There Negative Side Affects?</vt:lpstr>
      <vt:lpstr>Are there Other Ways to Promote the Value?</vt:lpstr>
      <vt:lpstr>Could Other Values be Promoted?</vt:lpstr>
      <vt:lpstr>Will the Other Agents Do What they are Supposed To Do?</vt:lpstr>
      <vt:lpstr>Critique Tool – Auxiliary Effects</vt:lpstr>
      <vt:lpstr>Formulating the Critique</vt:lpstr>
      <vt:lpstr>Implementation</vt:lpstr>
      <vt:lpstr>Advantages</vt:lpstr>
      <vt:lpstr>Summary</vt:lpstr>
      <vt:lpstr>Take Home Message:</vt:lpstr>
      <vt:lpstr>Thanks To:</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Bench-Capon</dc:creator>
  <cp:lastModifiedBy>CSC</cp:lastModifiedBy>
  <cp:revision>66</cp:revision>
  <dcterms:created xsi:type="dcterms:W3CDTF">2013-08-16T10:31:05Z</dcterms:created>
  <dcterms:modified xsi:type="dcterms:W3CDTF">2013-09-02T13:32:29Z</dcterms:modified>
</cp:coreProperties>
</file>