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30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1" r:id="rId31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1A564-41CD-41BF-846A-A7299CB50677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B6C1A8-265B-462B-9A41-6CD30A5580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ACB4-48BB-451C-90C6-8026ABA63E8E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B2A0-6E5A-41CD-B77E-D3B7C7670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0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5C32-1CD7-4A76-8502-152200C2DD67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49F8-0EFF-4CF7-89E4-4F5EF5989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2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0E28-0068-47DA-BE88-4AD66F348224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AE1E-191A-41B0-A1E9-5EC337E8B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2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D73A-F2A7-4900-A1F7-D9F6C6D5DCFF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F243-5AD9-4C7B-A730-098ED787AE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7D88-0506-4B7D-813D-123C84FFC98B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1111-81AF-4D7C-B2B2-DBE17E5B0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3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3DA3-79E6-4593-920E-0D522D20030B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19F7-899D-4F09-B075-704EF6D00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3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144D-4BC8-43DA-8825-535988B29771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BF55-2617-463D-9648-981E7F719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9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4485-A06F-45DC-A2A4-26DC912D5617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EBB0-034B-4656-9B36-BB5B88B12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52FB-320B-4B26-8D29-8AB4B60E4F29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17F2-9D7F-44E3-8BCF-43ABD4A253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1F05-CC92-48D7-86DB-E6B41E861A5F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1B14-A0BB-4D23-B983-236A932D9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FD5-A0D5-407F-B479-D1BFCA7012EA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9959-BF11-47E0-AED3-B5C1067D0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8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78907-12E4-4D99-8E21-6D17DD031033}" type="datetimeFigureOut">
              <a:rPr lang="en-GB"/>
              <a:pPr>
                <a:defRPr/>
              </a:pPr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27B69-0998-44B1-9EC1-4C7E6DE1EA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>The Long and Winding Road</a:t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40 Years of Argumentation</a:t>
            </a: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195513" y="3860800"/>
            <a:ext cx="6400800" cy="2351088"/>
          </a:xfrm>
        </p:spPr>
        <p:txBody>
          <a:bodyPr/>
          <a:lstStyle/>
          <a:p>
            <a:pPr eaLnBrk="1" hangingPunct="1"/>
            <a:r>
              <a:rPr lang="en-GB" b="1" i="1" smtClean="0">
                <a:solidFill>
                  <a:schemeClr val="bg1"/>
                </a:solidFill>
              </a:rPr>
              <a:t>Trevor Bench-Capon 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University of Liverpool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Comma 2012, Vienna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208338"/>
            <a:ext cx="30876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Closed World Assumption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Logic Programming interprets failure as negation</a:t>
            </a:r>
            <a:endParaRPr lang="en-GB" smtClean="0"/>
          </a:p>
          <a:p>
            <a:pPr eaLnBrk="1" hangingPunct="1"/>
            <a:r>
              <a:rPr lang="en-GB" b="1" i="1" smtClean="0">
                <a:solidFill>
                  <a:schemeClr val="bg1"/>
                </a:solidFill>
              </a:rPr>
              <a:t>Completion of the Database </a:t>
            </a:r>
            <a:r>
              <a:rPr lang="en-GB" smtClean="0">
                <a:solidFill>
                  <a:schemeClr val="bg1"/>
                </a:solidFill>
              </a:rPr>
              <a:t>makes it logically sound (if difficult to achieve except for definitions)</a:t>
            </a:r>
          </a:p>
          <a:p>
            <a:pPr eaLnBrk="1" hangingPunct="1"/>
            <a:r>
              <a:rPr lang="en-GB" b="1" i="1" smtClean="0">
                <a:solidFill>
                  <a:schemeClr val="bg1"/>
                </a:solidFill>
              </a:rPr>
              <a:t>Argument from Ignorance </a:t>
            </a:r>
            <a:r>
              <a:rPr lang="en-GB" smtClean="0">
                <a:solidFill>
                  <a:schemeClr val="bg1"/>
                </a:solidFill>
              </a:rPr>
              <a:t>makes it acceptable (subject to felicity conditions (critical questions))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6775" y="3357563"/>
            <a:ext cx="5822950" cy="1230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latin typeface="Tahoma" pitchFamily="34" charset="0"/>
              </a:rPr>
              <a:t>Knowledge Based Systems are just </a:t>
            </a:r>
          </a:p>
          <a:p>
            <a:pPr eaLnBrk="1" hangingPunct="1"/>
            <a:r>
              <a:rPr lang="en-GB" sz="2800" dirty="0">
                <a:latin typeface="Tahoma" pitchFamily="34" charset="0"/>
              </a:rPr>
              <a:t>Argument from Expert </a:t>
            </a:r>
            <a:r>
              <a:rPr lang="en-GB" sz="2800" dirty="0" smtClean="0">
                <a:latin typeface="Tahoma" pitchFamily="34" charset="0"/>
              </a:rPr>
              <a:t>Opinion?</a:t>
            </a:r>
            <a:endParaRPr lang="en-GB" sz="2800" dirty="0">
              <a:latin typeface="Tahoma" pitchFamily="34" charset="0"/>
            </a:endParaRPr>
          </a:p>
          <a:p>
            <a:pPr eaLnBrk="1" hangingPunct="1"/>
            <a:endParaRPr lang="en-GB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Application to Law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The logic program can been seen as following standard legal procedure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Represent statutes, case law and (perhaps conflicting) opinion;</a:t>
            </a:r>
          </a:p>
          <a:p>
            <a:pPr eaLnBrk="1" hangingPunct="1"/>
            <a:r>
              <a:rPr lang="en-GB" sz="2400" b="1" i="1" smtClean="0">
                <a:solidFill>
                  <a:schemeClr val="bg1"/>
                </a:solidFill>
              </a:rPr>
              <a:t>Generate</a:t>
            </a:r>
            <a:r>
              <a:rPr lang="en-GB" sz="2400" smtClean="0">
                <a:solidFill>
                  <a:schemeClr val="bg1"/>
                </a:solidFill>
              </a:rPr>
              <a:t> arguments for both sides of a case and </a:t>
            </a:r>
            <a:r>
              <a:rPr lang="en-GB" sz="2400" b="1" i="1" smtClean="0">
                <a:solidFill>
                  <a:schemeClr val="bg1"/>
                </a:solidFill>
              </a:rPr>
              <a:t>Choose</a:t>
            </a:r>
            <a:r>
              <a:rPr lang="en-GB" sz="2400" smtClean="0">
                <a:solidFill>
                  <a:schemeClr val="bg1"/>
                </a:solidFill>
              </a:rPr>
              <a:t> between them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Bench-Capon and Sergot (1985). We need</a:t>
            </a:r>
          </a:p>
          <a:p>
            <a:pPr lvl="1" eaLnBrk="1" hangingPunct="1"/>
            <a:r>
              <a:rPr lang="en-GB" sz="2000" smtClean="0">
                <a:solidFill>
                  <a:schemeClr val="bg1"/>
                </a:solidFill>
              </a:rPr>
              <a:t>“a representation in computer intelligible terms of what it is that makes an argument persuasive”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I’ve been more or less searching for this ever since</a:t>
            </a:r>
          </a:p>
        </p:txBody>
      </p:sp>
      <p:pic>
        <p:nvPicPr>
          <p:cNvPr id="11268" name="Picture 3" descr="justic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smtClean="0">
                <a:solidFill>
                  <a:schemeClr val="bg1"/>
                </a:solidFill>
              </a:rPr>
              <a:t>1987-2012: Liverpool - Explanation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If users are to choose between arguments they need them to be presented effectively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Enthymemes, assumptions, shared background, ignoring rare exceptions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Toulmin’s argumentation scheme gave a structure: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for navigation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basis for dialogue</a:t>
            </a:r>
          </a:p>
        </p:txBody>
      </p:sp>
      <p:pic>
        <p:nvPicPr>
          <p:cNvPr id="12292" name="Picture 3" descr="stephen-toulmin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72025"/>
            <a:ext cx="14001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Toulmin’s Scheme</a:t>
            </a:r>
          </a:p>
        </p:txBody>
      </p:sp>
      <p:pic>
        <p:nvPicPr>
          <p:cNvPr id="13315" name="Picture 3" descr="toulmin_argum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844675"/>
            <a:ext cx="73818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5157788"/>
            <a:ext cx="64087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Tahoma" pitchFamily="34" charset="0"/>
              </a:rPr>
              <a:t>But does the rebuttal attack  the qualifier, 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the conclusion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the warrant or the backing?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2513" y="5310188"/>
            <a:ext cx="80914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Tahoma" pitchFamily="34" charset="0"/>
              </a:rPr>
              <a:t>Different kinds of attack: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compare critical questions of informal logic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and undercutters versus rebuttals in abstract argument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Roles for premises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John is old if</a:t>
            </a:r>
          </a:p>
          <a:p>
            <a:pPr lvl="1" eaLnBrk="1" hangingPunct="1"/>
            <a:r>
              <a:rPr lang="en-GB" dirty="0" smtClean="0">
                <a:solidFill>
                  <a:schemeClr val="bg1"/>
                </a:solidFill>
              </a:rPr>
              <a:t>man(X)</a:t>
            </a:r>
          </a:p>
          <a:p>
            <a:pPr lvl="1" eaLnBrk="1" hangingPunct="1"/>
            <a:r>
              <a:rPr lang="en-GB" dirty="0" smtClean="0">
                <a:solidFill>
                  <a:schemeClr val="bg1"/>
                </a:solidFill>
              </a:rPr>
              <a:t>age(X,A)</a:t>
            </a:r>
          </a:p>
          <a:p>
            <a:pPr lvl="1" eaLnBrk="1" hangingPunct="1"/>
            <a:r>
              <a:rPr lang="en-GB" dirty="0" smtClean="0">
                <a:solidFill>
                  <a:schemeClr val="bg1"/>
                </a:solidFill>
              </a:rPr>
              <a:t>A &gt; 75,</a:t>
            </a:r>
          </a:p>
          <a:p>
            <a:pPr lvl="1" eaLnBrk="1" hangingPunct="1"/>
            <a:r>
              <a:rPr lang="en-GB" dirty="0" smtClean="0">
                <a:solidFill>
                  <a:schemeClr val="bg1"/>
                </a:solidFill>
              </a:rPr>
              <a:t>not has drunk the elixir of youth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4652963"/>
            <a:ext cx="552208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Needs the </a:t>
            </a:r>
            <a:r>
              <a:rPr lang="en-GB" sz="2400" dirty="0" err="1">
                <a:solidFill>
                  <a:srgbClr val="002060"/>
                </a:solidFill>
                <a:latin typeface="Tahoma" pitchFamily="34" charset="0"/>
              </a:rPr>
              <a:t>sortal</a:t>
            </a:r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 – usually </a:t>
            </a:r>
            <a:r>
              <a:rPr lang="en-GB" sz="2400" dirty="0" smtClean="0">
                <a:solidFill>
                  <a:srgbClr val="002060"/>
                </a:solidFill>
                <a:latin typeface="Tahoma" pitchFamily="34" charset="0"/>
              </a:rPr>
              <a:t>presupposed</a:t>
            </a:r>
            <a:endParaRPr lang="en-GB" sz="2400" dirty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dogs get old more quickly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buildings get old more slowly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648" y="4768022"/>
            <a:ext cx="32956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Not really a statement 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Can’t be false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Just there to bind 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4753900"/>
            <a:ext cx="5764213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Not really an inequality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Trivial once A is bound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Really contains the </a:t>
            </a:r>
            <a:r>
              <a:rPr lang="en-GB" sz="2400" b="1" i="1" dirty="0">
                <a:solidFill>
                  <a:srgbClr val="002060"/>
                </a:solidFill>
                <a:latin typeface="Tahoma" pitchFamily="34" charset="0"/>
              </a:rPr>
              <a:t>knowledge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Men are (normally) old when they are 75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71862" y="4938843"/>
            <a:ext cx="37242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Exception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Not worth mentioning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Unless the question arises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0717" y="4408725"/>
            <a:ext cx="7777162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In current systems, (e.g. </a:t>
            </a:r>
            <a:r>
              <a:rPr lang="en-GB" sz="2400" dirty="0" err="1">
                <a:solidFill>
                  <a:srgbClr val="002060"/>
                </a:solidFill>
                <a:latin typeface="Tahoma" pitchFamily="34" charset="0"/>
              </a:rPr>
              <a:t>Carneades</a:t>
            </a:r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eaLnBrk="1" hangingPunct="1"/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common to distinguish</a:t>
            </a:r>
          </a:p>
          <a:p>
            <a:pPr eaLnBrk="1" hangingPunct="1"/>
            <a:r>
              <a:rPr lang="en-GB" sz="2400" b="1" dirty="0">
                <a:solidFill>
                  <a:srgbClr val="002060"/>
                </a:solidFill>
                <a:latin typeface="Tahoma" pitchFamily="34" charset="0"/>
              </a:rPr>
              <a:t>Assumptions</a:t>
            </a:r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: (John is a man)</a:t>
            </a:r>
          </a:p>
          <a:p>
            <a:pPr eaLnBrk="1" hangingPunct="1"/>
            <a:r>
              <a:rPr lang="en-GB" sz="2400" b="1" dirty="0">
                <a:solidFill>
                  <a:srgbClr val="002060"/>
                </a:solidFill>
                <a:latin typeface="Tahoma" pitchFamily="34" charset="0"/>
              </a:rPr>
              <a:t>Ordinary Premises</a:t>
            </a:r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: (John is aged over 75)</a:t>
            </a:r>
          </a:p>
          <a:p>
            <a:pPr eaLnBrk="1" hangingPunct="1"/>
            <a:r>
              <a:rPr lang="en-GB" sz="2400" b="1" dirty="0">
                <a:solidFill>
                  <a:srgbClr val="002060"/>
                </a:solidFill>
                <a:latin typeface="Tahoma" pitchFamily="34" charset="0"/>
              </a:rPr>
              <a:t>Exceptions</a:t>
            </a:r>
            <a:r>
              <a:rPr lang="en-GB" sz="2400" dirty="0">
                <a:solidFill>
                  <a:srgbClr val="002060"/>
                </a:solidFill>
                <a:latin typeface="Tahoma" pitchFamily="34" charset="0"/>
              </a:rPr>
              <a:t>: (John had drunk the elixir of youth)</a:t>
            </a:r>
          </a:p>
        </p:txBody>
      </p:sp>
      <p:pic>
        <p:nvPicPr>
          <p:cNvPr id="14345" name="Picture 8" descr="cran1-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8913"/>
            <a:ext cx="3810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1995 – Dung - Context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Dung published his work on Argumentation Frameworks in 1993 (IJCAI) and 1995 (AIJ). </a:t>
            </a:r>
            <a:r>
              <a:rPr lang="en-GB" sz="2800" dirty="0" smtClean="0">
                <a:solidFill>
                  <a:schemeClr val="bg1"/>
                </a:solidFill>
              </a:rPr>
              <a:t>The most </a:t>
            </a:r>
            <a:r>
              <a:rPr lang="en-GB" sz="2800" dirty="0" smtClean="0">
                <a:solidFill>
                  <a:schemeClr val="bg1"/>
                </a:solidFill>
              </a:rPr>
              <a:t>significant idea for this community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Most important point (for me) is that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Arguments are evaluated in the context </a:t>
            </a:r>
            <a:r>
              <a:rPr lang="en-GB" sz="2400" dirty="0" smtClean="0">
                <a:solidFill>
                  <a:schemeClr val="bg1"/>
                </a:solidFill>
              </a:rPr>
              <a:t>of </a:t>
            </a:r>
            <a:r>
              <a:rPr lang="en-GB" sz="2400" dirty="0" smtClean="0">
                <a:solidFill>
                  <a:schemeClr val="bg1"/>
                </a:solidFill>
              </a:rPr>
              <a:t>other, related, arguments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Arguments cannot be considered in isolation. They are accepted relative to the context created by other arguments</a:t>
            </a:r>
          </a:p>
          <a:p>
            <a:pPr lvl="2" eaLnBrk="1" hangingPunct="1"/>
            <a:r>
              <a:rPr lang="en-GB" sz="2000" dirty="0" smtClean="0">
                <a:solidFill>
                  <a:schemeClr val="bg1"/>
                </a:solidFill>
              </a:rPr>
              <a:t>Both attackers and defenders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Sets of arguments stand (or fall) together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5364" name="Picture 3" descr="dung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>
            <a:fillRect/>
          </a:stretch>
        </p:blipFill>
        <p:spPr bwMode="auto">
          <a:xfrm>
            <a:off x="7308850" y="0"/>
            <a:ext cx="1835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bg1"/>
                </a:solidFill>
              </a:rPr>
              <a:t>2000 onwards:  </a:t>
            </a:r>
            <a:r>
              <a:rPr lang="en-GB" dirty="0" smtClean="0">
                <a:solidFill>
                  <a:schemeClr val="bg1"/>
                </a:solidFill>
              </a:rPr>
              <a:t>Audiences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Preferred  semantics can give us multiple preferred extensions – </a:t>
            </a:r>
            <a:r>
              <a:rPr lang="en-GB" b="1" i="1" dirty="0" smtClean="0">
                <a:solidFill>
                  <a:schemeClr val="bg1"/>
                </a:solidFill>
              </a:rPr>
              <a:t>credulous  </a:t>
            </a:r>
            <a:r>
              <a:rPr lang="en-GB" dirty="0" smtClean="0">
                <a:solidFill>
                  <a:schemeClr val="bg1"/>
                </a:solidFill>
              </a:rPr>
              <a:t>(as well as </a:t>
            </a:r>
            <a:r>
              <a:rPr lang="en-GB" b="1" i="1" dirty="0" smtClean="0">
                <a:solidFill>
                  <a:schemeClr val="bg1"/>
                </a:solidFill>
              </a:rPr>
              <a:t>sceptical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b="1" i="1" dirty="0" smtClean="0">
                <a:solidFill>
                  <a:schemeClr val="bg1"/>
                </a:solidFill>
              </a:rPr>
              <a:t>acceptance</a:t>
            </a: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But how do we choose between them?  The choice is not arbitrary: think of politicians and judges</a:t>
            </a: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Perelman: The acceptability of the argument depends upon its </a:t>
            </a:r>
            <a:r>
              <a:rPr lang="en-GB" b="1" i="1" dirty="0" smtClean="0">
                <a:solidFill>
                  <a:schemeClr val="bg1"/>
                </a:solidFill>
              </a:rPr>
              <a:t>audience</a:t>
            </a:r>
          </a:p>
        </p:txBody>
      </p:sp>
      <p:pic>
        <p:nvPicPr>
          <p:cNvPr id="16388" name="Picture 3" descr="Chaim_Perel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4"/>
          <a:stretch>
            <a:fillRect/>
          </a:stretch>
        </p:blipFill>
        <p:spPr bwMode="auto">
          <a:xfrm>
            <a:off x="7524750" y="0"/>
            <a:ext cx="14684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Attack and Defeat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Dung gave us credulous and sceptical acceptance</a:t>
            </a:r>
          </a:p>
          <a:p>
            <a:pPr lvl="1" eaLnBrk="1" hangingPunct="1"/>
            <a:r>
              <a:rPr lang="en-GB" dirty="0" smtClean="0">
                <a:solidFill>
                  <a:schemeClr val="bg1"/>
                </a:solidFill>
              </a:rPr>
              <a:t>every attack succeeds, so there is no room for personal expression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In politics, in law, in morals, in life, we need to recognise that we are not compelled by arguments: we </a:t>
            </a:r>
            <a:r>
              <a:rPr lang="en-GB" sz="2800" b="1" i="1" dirty="0" smtClean="0">
                <a:solidFill>
                  <a:schemeClr val="bg1"/>
                </a:solidFill>
              </a:rPr>
              <a:t>choose</a:t>
            </a:r>
            <a:r>
              <a:rPr lang="en-GB" sz="2800" dirty="0" smtClean="0">
                <a:solidFill>
                  <a:schemeClr val="bg1"/>
                </a:solidFill>
              </a:rPr>
              <a:t> to accept them</a:t>
            </a:r>
          </a:p>
          <a:p>
            <a:pPr lvl="1" eaLnBrk="1" hangingPunct="1"/>
            <a:r>
              <a:rPr lang="en-GB" dirty="0" smtClean="0">
                <a:solidFill>
                  <a:schemeClr val="bg1"/>
                </a:solidFill>
              </a:rPr>
              <a:t>An attack may </a:t>
            </a:r>
            <a:r>
              <a:rPr lang="en-GB" b="1" i="1" dirty="0" smtClean="0">
                <a:solidFill>
                  <a:schemeClr val="bg1"/>
                </a:solidFill>
              </a:rPr>
              <a:t>fail</a:t>
            </a:r>
            <a:r>
              <a:rPr lang="en-GB" dirty="0" smtClean="0">
                <a:solidFill>
                  <a:schemeClr val="bg1"/>
                </a:solidFill>
              </a:rPr>
              <a:t>: we need to distinguish </a:t>
            </a:r>
            <a:r>
              <a:rPr lang="en-GB" b="1" i="1" dirty="0" smtClean="0">
                <a:solidFill>
                  <a:schemeClr val="bg1"/>
                </a:solidFill>
              </a:rPr>
              <a:t>attack</a:t>
            </a:r>
            <a:r>
              <a:rPr lang="en-GB" dirty="0" smtClean="0">
                <a:solidFill>
                  <a:schemeClr val="bg1"/>
                </a:solidFill>
              </a:rPr>
              <a:t> from </a:t>
            </a:r>
            <a:r>
              <a:rPr lang="en-GB" b="1" i="1" dirty="0" smtClean="0">
                <a:solidFill>
                  <a:schemeClr val="bg1"/>
                </a:solidFill>
              </a:rPr>
              <a:t>defeat</a:t>
            </a:r>
          </a:p>
          <a:p>
            <a:pPr lvl="1" eaLnBrk="1" hangingPunct="1"/>
            <a:r>
              <a:rPr lang="en-GB" b="1" i="1" dirty="0" smtClean="0">
                <a:solidFill>
                  <a:schemeClr val="bg1"/>
                </a:solidFill>
              </a:rPr>
              <a:t>subjective </a:t>
            </a:r>
            <a:r>
              <a:rPr lang="en-GB" dirty="0" smtClean="0">
                <a:solidFill>
                  <a:schemeClr val="bg1"/>
                </a:solidFill>
              </a:rPr>
              <a:t>and</a:t>
            </a:r>
            <a:r>
              <a:rPr lang="en-GB" b="1" i="1" dirty="0" smtClean="0">
                <a:solidFill>
                  <a:schemeClr val="bg1"/>
                </a:solidFill>
              </a:rPr>
              <a:t> objective </a:t>
            </a:r>
            <a:r>
              <a:rPr lang="en-GB" dirty="0" smtClean="0">
                <a:solidFill>
                  <a:schemeClr val="bg1"/>
                </a:solidFill>
              </a:rPr>
              <a:t>acceptance</a:t>
            </a:r>
          </a:p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7412" name="Picture 3" descr="briefing_31412_shield_arr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0"/>
            <a:ext cx="21891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Unsuccessful attack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Preferences:</a:t>
            </a:r>
            <a:endParaRPr lang="en-GB" sz="2800" b="1" i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sz="2400" b="1" i="1" dirty="0" err="1" smtClean="0">
                <a:solidFill>
                  <a:schemeClr val="bg1"/>
                </a:solidFill>
              </a:rPr>
              <a:t>Cayrol</a:t>
            </a:r>
            <a:r>
              <a:rPr lang="en-GB" sz="2400" b="1" i="1" dirty="0" smtClean="0">
                <a:solidFill>
                  <a:schemeClr val="bg1"/>
                </a:solidFill>
              </a:rPr>
              <a:t> and </a:t>
            </a:r>
            <a:r>
              <a:rPr lang="en-GB" sz="2400" b="1" i="1" dirty="0" err="1" smtClean="0">
                <a:solidFill>
                  <a:schemeClr val="bg1"/>
                </a:solidFill>
              </a:rPr>
              <a:t>Amgoud</a:t>
            </a:r>
            <a:r>
              <a:rPr lang="en-GB" sz="2400" dirty="0" smtClean="0">
                <a:solidFill>
                  <a:schemeClr val="bg1"/>
                </a:solidFill>
              </a:rPr>
              <a:t>. A preference order on arguments. Framework has a single audience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Values:</a:t>
            </a:r>
            <a:endParaRPr lang="en-GB" sz="2800" i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Arguments are related to a (smallish) set of values. Audiences order the values (and hence the arguments). Framework has several audiences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Extended Argumentation:</a:t>
            </a:r>
            <a:endParaRPr lang="en-GB" sz="2800" b="1" i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sz="2400" b="1" i="1" dirty="0" err="1" smtClean="0">
                <a:solidFill>
                  <a:schemeClr val="bg1"/>
                </a:solidFill>
              </a:rPr>
              <a:t>Modgil</a:t>
            </a:r>
            <a:r>
              <a:rPr lang="en-GB" sz="2400" dirty="0" smtClean="0">
                <a:solidFill>
                  <a:schemeClr val="bg1"/>
                </a:solidFill>
              </a:rPr>
              <a:t>. Arguments attack attacks as well as arguments. Preferences are arguments defeating certain attacks. Audiences are themselves arguments.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4663" y="1700213"/>
            <a:ext cx="30781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i="1">
                <a:latin typeface="Tahoma" pitchFamily="34" charset="0"/>
              </a:rPr>
              <a:t>States preferences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7900" y="2924175"/>
            <a:ext cx="32527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i="1">
                <a:latin typeface="Tahoma" pitchFamily="34" charset="0"/>
              </a:rPr>
              <a:t>Relates preferences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6100" y="4652963"/>
            <a:ext cx="409416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i="1">
                <a:latin typeface="Tahoma" pitchFamily="34" charset="0"/>
              </a:rPr>
              <a:t>Explicit reasons for </a:t>
            </a:r>
          </a:p>
          <a:p>
            <a:pPr eaLnBrk="1" hangingPunct="1"/>
            <a:r>
              <a:rPr lang="en-GB" sz="2400" b="1" i="1">
                <a:latin typeface="Tahoma" pitchFamily="34" charset="0"/>
              </a:rPr>
              <a:t>(and against)preferences</a:t>
            </a:r>
            <a:endParaRPr lang="en-GB" sz="2400">
              <a:latin typeface="Tahoma" pitchFamily="34" charset="0"/>
            </a:endParaRPr>
          </a:p>
        </p:txBody>
      </p:sp>
      <p:pic>
        <p:nvPicPr>
          <p:cNvPr id="18439" name="Picture 6" descr="ManBangingHeadAgainstBrick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14868"/>
          <a:stretch>
            <a:fillRect/>
          </a:stretch>
        </p:blipFill>
        <p:spPr bwMode="auto">
          <a:xfrm>
            <a:off x="7593013" y="0"/>
            <a:ext cx="15509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Relation to law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Laws are made for a purpose – to promote certain social values.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“</a:t>
            </a:r>
            <a:r>
              <a:rPr lang="en-GB" i="1" smtClean="0">
                <a:solidFill>
                  <a:schemeClr val="bg1"/>
                </a:solidFill>
              </a:rPr>
              <a:t>Stare decisis </a:t>
            </a:r>
            <a:r>
              <a:rPr lang="en-GB" smtClean="0">
                <a:solidFill>
                  <a:schemeClr val="bg1"/>
                </a:solidFill>
              </a:rPr>
              <a:t>must give way to changing values” – Thurgood Marshall (Supreme Court Justice)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Can explain variation between different times and different jurisdictions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Can provide the basis for reasoning about which argument to accept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19460" name="Picture 3" descr="marshall-close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796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2997200"/>
            <a:ext cx="65770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Tahoma" pitchFamily="34" charset="0"/>
              </a:rPr>
              <a:t>Revenge is no longer an acceptable value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Marshall arguing against capital punishment: 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Furman v Georgia (1972)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4652963"/>
            <a:ext cx="721201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latin typeface="Tahoma" pitchFamily="34" charset="0"/>
              </a:rPr>
              <a:t>Revenge restored as a proper American value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Gregg v Georgia (1976)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Overview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A review of my 40 years of engagement with argumentation: influences, lessons learned, and suggestions.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42430"/>
            <a:ext cx="2304256" cy="2946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89040"/>
            <a:ext cx="3217237" cy="2946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92" y="3789039"/>
            <a:ext cx="1967339" cy="29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Argumentation Schemes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Logic programming showed us the need for argumentation schemes (expert opinion, ignorance)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Toulmin showed us the need to distinguish  different roles for premises (assumptions, presumptions, exceptions)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Argumentation schemes provide a way of exploring these issues</a:t>
            </a:r>
          </a:p>
        </p:txBody>
      </p:sp>
      <p:pic>
        <p:nvPicPr>
          <p:cNvPr id="20484" name="Picture 3" descr="DougJur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5763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Practical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Scheme I have used most: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In the current circumstances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We should do this 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Which will have these consequences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And so realise this goal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Which will promote this value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Encapsulates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current beliefs, knowledge of possible plans, a causal theory, behavioural assumptions about others, theory of values, preferences, side effects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A lot of reasoning hidden in this scheme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508" name="Picture 3" descr="leiden07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0"/>
            <a:ext cx="332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Basis for many argumentation systems is a standard rule base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Argumentation schemes as </a:t>
            </a:r>
            <a:r>
              <a:rPr lang="en-GB" sz="2800" dirty="0" err="1" smtClean="0">
                <a:solidFill>
                  <a:schemeClr val="bg1"/>
                </a:solidFill>
              </a:rPr>
              <a:t>defeasible</a:t>
            </a:r>
            <a:r>
              <a:rPr lang="en-GB" sz="2800" dirty="0" smtClean="0">
                <a:solidFill>
                  <a:schemeClr val="bg1"/>
                </a:solidFill>
              </a:rPr>
              <a:t> rules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Same old problems of knowledge based systems since the 1980s: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lack robustness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hard to maintain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hard to reuse, extend  and share knowledge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The answer to these problems was model based reasoning, reasoning from first principles, qualitative reasoning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2532" name="Picture 3" descr="reiter4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0906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Models for Practical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Alternating Action based Transition Systems make an effective basis for models to support practical reasoning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States can represent current beliefs and possible consequences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Transitions represent joint actions of the relevant agents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Label transitions with the values they promote and demote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See my demo later today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556" name="Picture 3" descr="stat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5008563"/>
            <a:ext cx="24225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Modelling Real Arguments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It is all too easy to got lost in a formalism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Plenty of interest there, but it can be misleading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Some problems are artefacts of the representation 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Often the answer is to represent the problem correctly, not to seek a technical </a:t>
            </a:r>
            <a:r>
              <a:rPr lang="en-GB" sz="2400" dirty="0" smtClean="0">
                <a:solidFill>
                  <a:schemeClr val="bg1"/>
                </a:solidFill>
              </a:rPr>
              <a:t>fix</a:t>
            </a:r>
          </a:p>
          <a:p>
            <a:pPr lvl="1" eaLnBrk="1" hangingPunct="1"/>
            <a:r>
              <a:rPr lang="en-GB" sz="2000" dirty="0" smtClean="0">
                <a:solidFill>
                  <a:schemeClr val="bg1"/>
                </a:solidFill>
              </a:rPr>
              <a:t>Make the problems concrete before looking for a solution</a:t>
            </a:r>
            <a:endParaRPr lang="en-GB" sz="20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GB" sz="2000" dirty="0" smtClean="0">
                <a:solidFill>
                  <a:schemeClr val="bg1"/>
                </a:solidFill>
              </a:rPr>
              <a:t>Flies back in the fly bottles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Real arguments can provide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 sanity check;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inspiration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more interest</a:t>
            </a:r>
          </a:p>
          <a:p>
            <a:pPr lvl="1" eaLnBrk="1" hangingPunct="1">
              <a:buFont typeface="Arial" charset="0"/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lvl="1" eaLnBrk="1" hangingPunct="1"/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24580" name="Picture 3" descr="argu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84688"/>
            <a:ext cx="3563937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Real Arguments Are Out There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Since 1984 I have worked in AI and Law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No shortage of arguments in the Legal Domain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Supreme Court Arguments</a:t>
            </a:r>
          </a:p>
          <a:p>
            <a:pPr lvl="2" eaLnBrk="1" hangingPunct="1"/>
            <a:r>
              <a:rPr lang="en-GB" sz="2000" dirty="0" smtClean="0">
                <a:solidFill>
                  <a:schemeClr val="bg1"/>
                </a:solidFill>
              </a:rPr>
              <a:t>The wild animals cases</a:t>
            </a:r>
          </a:p>
          <a:p>
            <a:pPr lvl="2" eaLnBrk="1" hangingPunct="1"/>
            <a:r>
              <a:rPr lang="en-GB" sz="2000" dirty="0" smtClean="0">
                <a:solidFill>
                  <a:schemeClr val="bg1"/>
                </a:solidFill>
              </a:rPr>
              <a:t>Fourth Amendment Cases</a:t>
            </a:r>
          </a:p>
          <a:p>
            <a:pPr lvl="2" eaLnBrk="1" hangingPunct="1"/>
            <a:r>
              <a:rPr lang="en-GB" sz="2000" dirty="0" smtClean="0">
                <a:solidFill>
                  <a:schemeClr val="bg1"/>
                </a:solidFill>
              </a:rPr>
              <a:t>Capital Punishment cases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Lots of interest in argument mapping for understanding and analysis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Need to model them </a:t>
            </a:r>
            <a:r>
              <a:rPr lang="en-GB" sz="2800" b="1" i="1" dirty="0" smtClean="0">
                <a:solidFill>
                  <a:schemeClr val="bg1"/>
                </a:solidFill>
              </a:rPr>
              <a:t>computationally</a:t>
            </a:r>
            <a:r>
              <a:rPr lang="en-GB" sz="2800" dirty="0" smtClean="0">
                <a:solidFill>
                  <a:schemeClr val="bg1"/>
                </a:solidFill>
              </a:rPr>
              <a:t> too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25604" name="Picture 3" descr="180px-Seal_of_the_United_States_Supreme_Cour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0827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Why Argumentation?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Logic provides an idealisation of reasoning, a straight, well maintained highway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But most interesting problems (outside mathematics) do not fit this very well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Logic is a motorway, neat, tidy and effective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Argumentation is a country lane, slow and frustrating but interesting</a:t>
            </a:r>
          </a:p>
        </p:txBody>
      </p:sp>
      <p:pic>
        <p:nvPicPr>
          <p:cNvPr id="26628" name="Picture 3" descr="Motor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4399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0"/>
            <a:ext cx="3835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Interesting problems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One of more of the following features: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Have reasons for believing both sides 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Are decided relative to a context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Are decided relative to the audience (and it is normal for different people to decide differently)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Conclusions are </a:t>
            </a:r>
            <a:r>
              <a:rPr lang="en-GB" sz="2400" b="1" i="1" dirty="0" smtClean="0">
                <a:solidFill>
                  <a:schemeClr val="bg1"/>
                </a:solidFill>
              </a:rPr>
              <a:t>chosen</a:t>
            </a:r>
            <a:r>
              <a:rPr lang="en-GB" sz="2400" dirty="0" smtClean="0">
                <a:solidFill>
                  <a:schemeClr val="bg1"/>
                </a:solidFill>
              </a:rPr>
              <a:t> not simply </a:t>
            </a:r>
            <a:r>
              <a:rPr lang="en-GB" sz="2400" b="1" i="1" dirty="0" smtClean="0">
                <a:solidFill>
                  <a:schemeClr val="bg1"/>
                </a:solidFill>
              </a:rPr>
              <a:t>recognised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Are about values, aspirations and interests, not about facts</a:t>
            </a:r>
          </a:p>
          <a:p>
            <a:pPr lvl="2" eaLnBrk="1" hangingPunct="1"/>
            <a:r>
              <a:rPr lang="en-GB" sz="2000" i="1" dirty="0" smtClean="0">
                <a:solidFill>
                  <a:schemeClr val="bg1"/>
                </a:solidFill>
              </a:rPr>
              <a:t>Is it true</a:t>
            </a:r>
            <a:r>
              <a:rPr lang="en-GB" sz="2000" dirty="0" smtClean="0">
                <a:solidFill>
                  <a:schemeClr val="bg1"/>
                </a:solidFill>
              </a:rPr>
              <a:t>? Is often the least interesting question that can be asked. Is it </a:t>
            </a:r>
            <a:r>
              <a:rPr lang="en-GB" sz="2000" i="1" dirty="0" smtClean="0">
                <a:solidFill>
                  <a:schemeClr val="bg1"/>
                </a:solidFill>
              </a:rPr>
              <a:t>interesting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i="1" dirty="0" smtClean="0">
                <a:solidFill>
                  <a:schemeClr val="bg1"/>
                </a:solidFill>
              </a:rPr>
              <a:t>helpful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i="1" dirty="0" smtClean="0">
                <a:solidFill>
                  <a:schemeClr val="bg1"/>
                </a:solidFill>
              </a:rPr>
              <a:t>beautiful</a:t>
            </a:r>
            <a:r>
              <a:rPr lang="en-GB" sz="2000" dirty="0" smtClean="0">
                <a:solidFill>
                  <a:schemeClr val="bg1"/>
                </a:solidFill>
              </a:rPr>
              <a:t> are often much more important.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27652" name="Picture 3" descr="bliv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imptriang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661025"/>
            <a:ext cx="13255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Computational Argumentation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Of </a:t>
            </a:r>
            <a:r>
              <a:rPr lang="en-GB" sz="2800" dirty="0" smtClean="0">
                <a:solidFill>
                  <a:schemeClr val="bg1"/>
                </a:solidFill>
              </a:rPr>
              <a:t>course, computational argumentation, has its own mathematics. For abstract argumentation, we need formal methods and proofs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Plenty of that here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But don’t lose sight of why we do argumentation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Don’t lose all sight of real arguments, those made by real people in real situations</a:t>
            </a:r>
          </a:p>
          <a:p>
            <a:pPr lvl="1" eaLnBrk="1" hangingPunct="1"/>
            <a:r>
              <a:rPr lang="en-GB" sz="2400" dirty="0" smtClean="0">
                <a:solidFill>
                  <a:schemeClr val="bg1"/>
                </a:solidFill>
              </a:rPr>
              <a:t>Don’t abstract all the interest away from them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213" y="5301208"/>
            <a:ext cx="893706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1" eaLnBrk="1" hangingPunct="1"/>
            <a:r>
              <a:rPr lang="en-GB" sz="3200" dirty="0" smtClean="0"/>
              <a:t>Like people, it is the peculiarities and specific </a:t>
            </a:r>
          </a:p>
          <a:p>
            <a:pPr lvl="1" eaLnBrk="1" hangingPunct="1"/>
            <a:r>
              <a:rPr lang="en-GB" sz="3200" dirty="0" smtClean="0"/>
              <a:t>features that make arguments worth studying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To all former and current friends and colleagues, that I have argued with over the years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29700" name="Picture 4" descr="a9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katieMarek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3"/>
          <a:stretch>
            <a:fillRect/>
          </a:stretch>
        </p:blipFill>
        <p:spPr bwMode="auto">
          <a:xfrm>
            <a:off x="4427538" y="4076700"/>
            <a:ext cx="15128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sanjayhen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256381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p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r="22430"/>
          <a:stretch>
            <a:fillRect/>
          </a:stretch>
        </p:blipFill>
        <p:spPr bwMode="auto">
          <a:xfrm>
            <a:off x="468313" y="4076700"/>
            <a:ext cx="13430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1972-78: Philosophy</a:t>
            </a:r>
            <a:endParaRPr lang="en-GB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Maths is about proof, but Philosophy is about argument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Proofs are constructed, understood, admired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Arguments are developed, engaged with, worried about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Proofs are audience independent, context free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Arguments have a time, a place and an audience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i="1" dirty="0" smtClean="0">
                <a:solidFill>
                  <a:schemeClr val="bg1"/>
                </a:solidFill>
              </a:rPr>
              <a:t>Epistemology</a:t>
            </a:r>
            <a:r>
              <a:rPr lang="en-GB" sz="2000" dirty="0" smtClean="0">
                <a:solidFill>
                  <a:schemeClr val="bg1"/>
                </a:solidFill>
              </a:rPr>
              <a:t>: Argument  from </a:t>
            </a:r>
            <a:r>
              <a:rPr lang="en-GB" sz="2000" b="1" dirty="0" smtClean="0">
                <a:solidFill>
                  <a:schemeClr val="bg1"/>
                </a:solidFill>
              </a:rPr>
              <a:t>Illusion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Transcendental</a:t>
            </a:r>
            <a:r>
              <a:rPr lang="en-GB" sz="2000" dirty="0" smtClean="0">
                <a:solidFill>
                  <a:schemeClr val="bg1"/>
                </a:solidFill>
              </a:rPr>
              <a:t> Argument, </a:t>
            </a:r>
            <a:r>
              <a:rPr lang="en-GB" sz="2000" b="1" dirty="0" smtClean="0">
                <a:solidFill>
                  <a:schemeClr val="bg1"/>
                </a:solidFill>
              </a:rPr>
              <a:t>Private Language</a:t>
            </a:r>
            <a:r>
              <a:rPr lang="en-GB" sz="2000" dirty="0" smtClean="0">
                <a:solidFill>
                  <a:schemeClr val="bg1"/>
                </a:solidFill>
              </a:rPr>
              <a:t>  Argument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i="1" dirty="0" smtClean="0">
                <a:solidFill>
                  <a:schemeClr val="bg1"/>
                </a:solidFill>
              </a:rPr>
              <a:t>Philosophy of Religion</a:t>
            </a:r>
            <a:r>
              <a:rPr lang="en-GB" sz="2000" dirty="0" smtClean="0">
                <a:solidFill>
                  <a:schemeClr val="bg1"/>
                </a:solidFill>
              </a:rPr>
              <a:t>:  </a:t>
            </a:r>
            <a:r>
              <a:rPr lang="en-GB" sz="2000" b="1" dirty="0" smtClean="0">
                <a:solidFill>
                  <a:schemeClr val="bg1"/>
                </a:solidFill>
              </a:rPr>
              <a:t>Ontological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Teleological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Cosmological</a:t>
            </a:r>
            <a:r>
              <a:rPr lang="en-GB" sz="2000" dirty="0" smtClean="0">
                <a:solidFill>
                  <a:schemeClr val="bg1"/>
                </a:solidFill>
              </a:rPr>
              <a:t> Arguments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/>
          <a:stretch/>
        </p:blipFill>
        <p:spPr bwMode="auto">
          <a:xfrm>
            <a:off x="107504" y="-1323528"/>
            <a:ext cx="13230862" cy="969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Argument From Illusion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Consider a Stick in a Jar of Water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What I see is bent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But the stick is straight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So I don’t see what is there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So I never experience the real world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So I can never know anything about the real world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The real world might not exist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I might be the only person in the universe</a:t>
            </a:r>
          </a:p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I might not even exist myself, just my perceptions</a:t>
            </a:r>
          </a:p>
          <a:p>
            <a:pPr marL="0" indent="0" eaLnBrk="1" hangingPunct="1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3" descr="brok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88913"/>
            <a:ext cx="27368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1299" y="5805264"/>
            <a:ext cx="72843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GB" sz="2800" b="1" i="1" dirty="0" smtClean="0"/>
              <a:t>Not convincing, but what’s wrong with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Arguments Don’t Go Away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Arguments  don’t have a canonical form: each generation reinvents, re-expresses them, and falls under their spell again: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The Argument from  Illusion Appears again and again: different illusions, but the same doubts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5124" name="Picture 3" descr="sextus-empiric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18075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escar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14779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david-hu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41888"/>
            <a:ext cx="13350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Russell_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16557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ay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94188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Two views of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Bertrand Russell said: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The </a:t>
            </a:r>
            <a:r>
              <a:rPr lang="en-GB" i="1" smtClean="0">
                <a:solidFill>
                  <a:schemeClr val="bg1"/>
                </a:solidFill>
              </a:rPr>
              <a:t>point</a:t>
            </a:r>
            <a:r>
              <a:rPr lang="en-GB" smtClean="0">
                <a:solidFill>
                  <a:schemeClr val="bg1"/>
                </a:solidFill>
              </a:rPr>
              <a:t> of philosophy is to start with something so simple as not to seem worth stating, and to end with something so paradoxical that no one will believe it.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Wittgenstein said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 The </a:t>
            </a:r>
            <a:r>
              <a:rPr lang="en-GB" i="1" smtClean="0">
                <a:solidFill>
                  <a:schemeClr val="bg1"/>
                </a:solidFill>
              </a:rPr>
              <a:t>aim </a:t>
            </a:r>
            <a:r>
              <a:rPr lang="en-GB" smtClean="0">
                <a:solidFill>
                  <a:schemeClr val="bg1"/>
                </a:solidFill>
              </a:rPr>
              <a:t>of philosophy is to show the fly the way out of the fly bottle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Arguments can </a:t>
            </a:r>
            <a:r>
              <a:rPr lang="en-GB" b="1" i="1" smtClean="0">
                <a:solidFill>
                  <a:schemeClr val="bg1"/>
                </a:solidFill>
              </a:rPr>
              <a:t>amuse</a:t>
            </a:r>
            <a:r>
              <a:rPr lang="en-GB" smtClean="0">
                <a:solidFill>
                  <a:schemeClr val="bg1"/>
                </a:solidFill>
              </a:rPr>
              <a:t>, or can </a:t>
            </a:r>
            <a:r>
              <a:rPr lang="en-GB" b="1" i="1" smtClean="0">
                <a:solidFill>
                  <a:schemeClr val="bg1"/>
                </a:solidFill>
              </a:rPr>
              <a:t>entrap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72338" y="2565400"/>
            <a:ext cx="187166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Tahoma" pitchFamily="34" charset="0"/>
              </a:rPr>
              <a:t>philosophy 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as game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125" y="465296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Tahoma" pitchFamily="34" charset="0"/>
              </a:rPr>
              <a:t>philosophy </a:t>
            </a:r>
          </a:p>
          <a:p>
            <a:pPr eaLnBrk="1" hangingPunct="1"/>
            <a:r>
              <a:rPr lang="en-GB" sz="2400">
                <a:latin typeface="Tahoma" pitchFamily="34" charset="0"/>
              </a:rPr>
              <a:t>as obsession</a:t>
            </a:r>
          </a:p>
        </p:txBody>
      </p:sp>
      <p:pic>
        <p:nvPicPr>
          <p:cNvPr id="6150" name="Picture 5" descr="flybot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1978-84: Civil Service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Role of a UK Civil Servant (pre-Thatcher)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Given a policy question: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Find arguments for every option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Allow politicians to choose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Accept their choice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Justify their choice to parliament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Justify their choice to the public</a:t>
            </a:r>
          </a:p>
        </p:txBody>
      </p:sp>
      <p:pic>
        <p:nvPicPr>
          <p:cNvPr id="7172" name="Picture 3" descr="yesminis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55963"/>
            <a:ext cx="2436812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solidFill>
                  <a:schemeClr val="bg1"/>
                </a:solidFill>
              </a:rPr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There are no good arguments: there are arguments that </a:t>
            </a:r>
            <a:r>
              <a:rPr lang="en-GB" sz="2800" b="1" i="1" dirty="0" smtClean="0">
                <a:solidFill>
                  <a:schemeClr val="bg1"/>
                </a:solidFill>
              </a:rPr>
              <a:t>people</a:t>
            </a:r>
            <a:r>
              <a:rPr lang="en-GB" sz="2800" dirty="0" smtClean="0">
                <a:solidFill>
                  <a:schemeClr val="bg1"/>
                </a:solidFill>
              </a:rPr>
              <a:t> accept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Politicians will choose between arguments according to their aims, interests and aspirations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greater equality is a </a:t>
            </a:r>
            <a:r>
              <a:rPr lang="en-GB" b="1" i="1" dirty="0">
                <a:solidFill>
                  <a:schemeClr val="bg1"/>
                </a:solidFill>
              </a:rPr>
              <a:t>pro</a:t>
            </a:r>
            <a:r>
              <a:rPr lang="en-GB" dirty="0">
                <a:solidFill>
                  <a:schemeClr val="bg1"/>
                </a:solidFill>
              </a:rPr>
              <a:t> reason for </a:t>
            </a:r>
            <a:r>
              <a:rPr lang="en-GB" dirty="0" smtClean="0">
                <a:solidFill>
                  <a:schemeClr val="bg1"/>
                </a:solidFill>
              </a:rPr>
              <a:t>some</a:t>
            </a:r>
            <a:r>
              <a:rPr lang="en-GB" dirty="0" smtClean="0">
                <a:solidFill>
                  <a:schemeClr val="bg1"/>
                </a:solidFill>
              </a:rPr>
              <a:t>, and a </a:t>
            </a:r>
            <a:r>
              <a:rPr lang="en-GB" b="1" i="1" dirty="0" smtClean="0">
                <a:solidFill>
                  <a:schemeClr val="bg1"/>
                </a:solidFill>
              </a:rPr>
              <a:t>con</a:t>
            </a:r>
            <a:r>
              <a:rPr lang="en-GB" dirty="0" smtClean="0">
                <a:solidFill>
                  <a:schemeClr val="bg1"/>
                </a:solidFill>
              </a:rPr>
              <a:t> reason for </a:t>
            </a:r>
            <a:r>
              <a:rPr lang="en-GB" dirty="0" smtClean="0">
                <a:solidFill>
                  <a:schemeClr val="bg1"/>
                </a:solidFill>
              </a:rPr>
              <a:t>others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The same policy needs different arguments for different people. We should cut taxes to: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Let people keep what they earn</a:t>
            </a:r>
            <a:r>
              <a:rPr lang="en-GB" b="1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i="1" dirty="0" smtClean="0">
                <a:solidFill>
                  <a:schemeClr val="bg1"/>
                </a:solidFill>
              </a:rPr>
              <a:t>employers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To increase prosperity, in which all will share (</a:t>
            </a:r>
            <a:r>
              <a:rPr lang="en-GB" i="1" dirty="0" smtClean="0">
                <a:solidFill>
                  <a:schemeClr val="bg1"/>
                </a:solidFill>
              </a:rPr>
              <a:t>workers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6" name="Picture 3" descr="janus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bg1"/>
                </a:solidFill>
              </a:rPr>
              <a:t>1984-87: Imperial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Logic programming was developed by mathematicians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solidFill>
                  <a:schemeClr val="bg1"/>
                </a:solidFill>
              </a:rPr>
              <a:t>Program is a theory, a collection of axioms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solidFill>
                  <a:schemeClr val="bg1"/>
                </a:solidFill>
              </a:rPr>
              <a:t>Computation is deductive proof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Alternatively: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solidFill>
                  <a:schemeClr val="bg1"/>
                </a:solidFill>
              </a:rPr>
              <a:t>Program is a collection of beliefs, conjectures and prejudices (possibly incompatible)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solidFill>
                  <a:schemeClr val="bg1"/>
                </a:solidFill>
              </a:rPr>
              <a:t>Computation produces a set of arguments, perhaps </a:t>
            </a:r>
            <a:r>
              <a:rPr lang="en-GB" dirty="0" smtClean="0">
                <a:solidFill>
                  <a:schemeClr val="bg1"/>
                </a:solidFill>
              </a:rPr>
              <a:t>both for and against, </a:t>
            </a:r>
            <a:r>
              <a:rPr lang="en-GB" dirty="0" smtClean="0">
                <a:solidFill>
                  <a:schemeClr val="bg1"/>
                </a:solidFill>
              </a:rPr>
              <a:t>which can be taken or left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13" y="23686"/>
            <a:ext cx="1635883" cy="2181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C0C0C"/>
      </a:dk1>
      <a:lt1>
        <a:srgbClr val="FFFF00"/>
      </a:lt1>
      <a:dk2>
        <a:srgbClr val="FFFF00"/>
      </a:dk2>
      <a:lt2>
        <a:srgbClr val="92D050"/>
      </a:lt2>
      <a:accent1>
        <a:srgbClr val="92D050"/>
      </a:accent1>
      <a:accent2>
        <a:srgbClr val="FFC000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b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1727</Words>
  <Application>Microsoft Office PowerPoint</Application>
  <PresentationFormat>On-screen Show (4:3)</PresentationFormat>
  <Paragraphs>220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The Long and Winding Road 40 Years of Argumentation</vt:lpstr>
      <vt:lpstr>Overview</vt:lpstr>
      <vt:lpstr>1972-78: Philosophy</vt:lpstr>
      <vt:lpstr>Argument From Illusion</vt:lpstr>
      <vt:lpstr>Arguments Don’t Go Away</vt:lpstr>
      <vt:lpstr>Two views of Philosophy</vt:lpstr>
      <vt:lpstr>1978-84: Civil Service</vt:lpstr>
      <vt:lpstr>Lessons</vt:lpstr>
      <vt:lpstr>1984-87: Imperial College</vt:lpstr>
      <vt:lpstr>Closed World Assumption</vt:lpstr>
      <vt:lpstr>Application to Law</vt:lpstr>
      <vt:lpstr>1987-2012: Liverpool - Explanation</vt:lpstr>
      <vt:lpstr>Toulmin’s Scheme</vt:lpstr>
      <vt:lpstr>Roles for premises</vt:lpstr>
      <vt:lpstr>1995 – Dung - Context</vt:lpstr>
      <vt:lpstr>2000 onwards:  Audiences</vt:lpstr>
      <vt:lpstr>Attack and Defeat</vt:lpstr>
      <vt:lpstr>Unsuccessful attack</vt:lpstr>
      <vt:lpstr>Relation to law</vt:lpstr>
      <vt:lpstr>Argumentation Schemes</vt:lpstr>
      <vt:lpstr>Practical Reasoning</vt:lpstr>
      <vt:lpstr>Models</vt:lpstr>
      <vt:lpstr>Models for Practical Reasoning</vt:lpstr>
      <vt:lpstr>Modelling Real Arguments</vt:lpstr>
      <vt:lpstr>Real Arguments Are Out There</vt:lpstr>
      <vt:lpstr>Why Argumentation?</vt:lpstr>
      <vt:lpstr>Interesting problems</vt:lpstr>
      <vt:lpstr>Computational Argumentation</vt:lpstr>
      <vt:lpstr>Thanks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Structured Consultation Tool</dc:title>
  <dc:creator>CSC</dc:creator>
  <cp:lastModifiedBy>CSC</cp:lastModifiedBy>
  <cp:revision>119</cp:revision>
  <cp:lastPrinted>2012-09-07T14:14:38Z</cp:lastPrinted>
  <dcterms:created xsi:type="dcterms:W3CDTF">2011-08-24T13:44:51Z</dcterms:created>
  <dcterms:modified xsi:type="dcterms:W3CDTF">2012-09-07T14:14:45Z</dcterms:modified>
</cp:coreProperties>
</file>