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696F-310A-4A6E-A90E-995C8973C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F7515-7C20-4D0B-A21B-90494C9D8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C269-9C4B-4A91-950C-F95AC839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83B48-CF40-4285-A70A-9991ECA3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49100-6C19-48A9-B9B4-9A442565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04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3D99-8F43-45FE-861F-7A10191E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CCD1F-8FEB-442A-A51E-32DF8FA86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F003A-4E77-4F45-9F0E-9A80CC1D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BB921-7311-4C37-857A-BE4FBB5B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78C7-6D0B-4E5C-AFF2-FED65810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9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2FE91B-9D19-4E77-9C44-490D85C88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6F1C4-ED57-4C36-809E-993ADAD43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EC78A-B83A-4080-8AC1-79A34A58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BDEC5-554B-4E8D-AF94-61C2F9EF4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353B1-FFA1-4BB9-B14F-0C6FCF9B1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0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FF2E-21ED-4356-80F9-5D6A3627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D0801-D54C-40CC-97F0-B47974CA6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6ECF0-81AD-4FC2-B3D0-CE3AD7A3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4E8E8-D237-443C-993D-9115B20F3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371C1-0311-4B44-AC20-A1F15AC9C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680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B44FF-5B54-4090-ABD6-68B7900D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70752-480C-4580-9303-7210DEF2D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DE35F-49F0-4553-8A0B-AA691D483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904EA-B6A6-4E89-8F32-4E746BDC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D25EA-C8A6-48F4-8EEE-256931748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5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A713B-39F3-497A-909E-EA72A2BE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31D96-2470-4DC1-B9FC-068D8DA5C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D2D37-78C7-42C4-960E-9F9EAF6D3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79B5D-074B-4B93-A07D-DE7D3BF1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11A4A-8AEF-44E5-9D72-85889A9B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493E5-25B2-4E92-82E7-095AA4F4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3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B63-C297-4734-8DD3-9E467DC5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051C3-9E66-45B9-A534-A5473C806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8707-7924-4898-83F3-ED525CE6C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8E6A2-3668-4497-86D0-E91EB7FA7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11B26F-A47B-441D-8BF5-61CE21797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558B2-B5B7-4607-A2E9-5533D29B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0C978A-416A-4D9A-ADC5-A4A99648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A28D3-E34C-473E-BE9A-649ADA53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77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CC51-F4A8-49C9-BA0E-C3EE7198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878D8-EF65-4156-B084-0A5D34FD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60F1C-8F8E-4ABB-AFF3-576F1E3C0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1F762-27D0-4A3B-89F8-E8BB024B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89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4D6CD-09F3-4E99-A7AF-54F7FC48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3E696-3934-4D9C-8A11-CA85765C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809A7-A0B1-4E42-A023-50B8B404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1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5E96-DB29-4879-86FB-B16D0D3AC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1342D-AD12-453A-AE48-1DC44E8EA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3B4D9-183A-4B40-B5B9-9962CEBB7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AFBFB-DF30-4081-8540-F8A778CE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979EE-A1AC-400E-9A40-8FFD9801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B8B87-4B3F-497C-BD2E-E4838059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77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FC09B-D515-4C6E-80F9-DBE5A8F9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D5BA24-5D2B-4865-B93F-DA8878A58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D77D46-9776-48A9-90A2-4BD94CB55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0401C-2A74-4964-B7B2-A2601FC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43EEF-AF53-430D-91AE-79758C6BC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F643F-5AB2-4AB9-95A1-6A8FFEFE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84AEFE-49DE-4FB5-9596-458666D4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F07CF-CB31-4A09-927E-BAF565590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FE374-53A5-4289-9C8B-A53B2ADB4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BE72-90B7-46E2-A437-0BA1F24E43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9B46E-C073-485B-8FD3-F0F08CE69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8B1AD-9A0D-4A99-81AC-CE82BA3F6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7837-871C-46F5-8C8A-D24B97188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6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56F0-CAC4-4234-9FCD-E2AA000CB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474663"/>
            <a:ext cx="9144000" cy="2387600"/>
          </a:xfrm>
        </p:spPr>
        <p:txBody>
          <a:bodyPr/>
          <a:lstStyle/>
          <a:p>
            <a:r>
              <a:rPr lang="en-GB" dirty="0"/>
              <a:t>Audiences and Argument Strength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6B9DFD-8457-4AE0-98A5-0DF74EEEA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Trevor Bench-Capon</a:t>
            </a:r>
          </a:p>
          <a:p>
            <a:r>
              <a:rPr lang="en-GB" sz="3200" dirty="0"/>
              <a:t>University of Liverpool</a:t>
            </a:r>
          </a:p>
        </p:txBody>
      </p:sp>
    </p:spTree>
    <p:extLst>
      <p:ext uri="{BB962C8B-B14F-4D97-AF65-F5344CB8AC3E}">
        <p14:creationId xmlns:p14="http://schemas.microsoft.com/office/powerpoint/2010/main" val="19778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11D1-7FD8-49B3-9155-D82AE395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CD7D0-137B-4475-ABE0-700E5820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Classical economics assume all agents try to maximise wealth</a:t>
            </a:r>
          </a:p>
          <a:p>
            <a:pPr lvl="1"/>
            <a:r>
              <a:rPr lang="en-GB" dirty="0"/>
              <a:t>The “rational” consumer</a:t>
            </a:r>
          </a:p>
          <a:p>
            <a:r>
              <a:rPr lang="en-GB" dirty="0"/>
              <a:t>But empirical studies show that this is not the case</a:t>
            </a:r>
          </a:p>
          <a:p>
            <a:pPr lvl="1"/>
            <a:r>
              <a:rPr lang="en-GB" dirty="0"/>
              <a:t>Prisoners Dilemma</a:t>
            </a:r>
          </a:p>
          <a:p>
            <a:pPr lvl="2"/>
            <a:r>
              <a:rPr lang="en-GB" dirty="0"/>
              <a:t>People do cooperate</a:t>
            </a:r>
          </a:p>
          <a:p>
            <a:pPr lvl="1"/>
            <a:r>
              <a:rPr lang="en-GB" dirty="0"/>
              <a:t>The Dictator Game</a:t>
            </a:r>
          </a:p>
          <a:p>
            <a:pPr lvl="2"/>
            <a:r>
              <a:rPr lang="en-GB" dirty="0"/>
              <a:t>People do give something to their partners</a:t>
            </a:r>
          </a:p>
          <a:p>
            <a:pPr lvl="1"/>
            <a:r>
              <a:rPr lang="en-GB" dirty="0"/>
              <a:t>The Ultimatum Game</a:t>
            </a:r>
          </a:p>
          <a:p>
            <a:pPr lvl="2"/>
            <a:r>
              <a:rPr lang="en-GB" dirty="0"/>
              <a:t>People reject small offers</a:t>
            </a:r>
          </a:p>
          <a:p>
            <a:r>
              <a:rPr lang="en-GB" dirty="0"/>
              <a:t>Can account for this by using values other than wealth</a:t>
            </a:r>
          </a:p>
          <a:p>
            <a:r>
              <a:rPr lang="en-GB" dirty="0"/>
              <a:t>Different behaviours of different social groups can be explained by prevailing value preferences of these groups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66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C52DD-2CC2-42EA-B1CA-CAF7D799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Based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2D30-0442-468F-9CE8-3E94F6F8A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Value Based Reasoning</a:t>
            </a:r>
          </a:p>
          <a:p>
            <a:pPr lvl="1"/>
            <a:r>
              <a:rPr lang="en-GB" dirty="0"/>
              <a:t>Explains what is </a:t>
            </a:r>
            <a:r>
              <a:rPr lang="en-GB" b="1" i="1" dirty="0"/>
              <a:t>rational</a:t>
            </a:r>
            <a:r>
              <a:rPr lang="en-GB" dirty="0"/>
              <a:t> for an </a:t>
            </a:r>
            <a:r>
              <a:rPr lang="en-GB" b="1" i="1" dirty="0"/>
              <a:t>audience</a:t>
            </a:r>
            <a:r>
              <a:rPr lang="en-GB" dirty="0"/>
              <a:t> with a particular set of </a:t>
            </a:r>
            <a:r>
              <a:rPr lang="en-GB" b="1" i="1" dirty="0"/>
              <a:t>value preferences</a:t>
            </a:r>
          </a:p>
          <a:p>
            <a:r>
              <a:rPr lang="en-GB" dirty="0"/>
              <a:t>But just as classical economics failed to predict behaviour, people may not do what is rational in this sense</a:t>
            </a:r>
          </a:p>
          <a:p>
            <a:r>
              <a:rPr lang="en-GB" dirty="0"/>
              <a:t>There are </a:t>
            </a:r>
            <a:r>
              <a:rPr lang="en-GB" b="1" i="1" dirty="0"/>
              <a:t>other</a:t>
            </a:r>
            <a:r>
              <a:rPr lang="en-GB" dirty="0"/>
              <a:t> audience characteristics that need to be considered</a:t>
            </a:r>
          </a:p>
          <a:p>
            <a:r>
              <a:rPr lang="en-GB" dirty="0"/>
              <a:t>What are these other characteristics?</a:t>
            </a:r>
          </a:p>
        </p:txBody>
      </p:sp>
    </p:spTree>
    <p:extLst>
      <p:ext uri="{BB962C8B-B14F-4D97-AF65-F5344CB8AC3E}">
        <p14:creationId xmlns:p14="http://schemas.microsoft.com/office/powerpoint/2010/main" val="333330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108EA-2CF2-4EF7-971D-0414E828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6562B-D220-4150-8EF4-114EA87BC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Often people without reference to their values</a:t>
            </a:r>
          </a:p>
          <a:p>
            <a:r>
              <a:rPr lang="en-GB" dirty="0"/>
              <a:t>The Moral Philosopher </a:t>
            </a:r>
            <a:r>
              <a:rPr lang="en-GB" dirty="0" err="1"/>
              <a:t>R.M.Hare</a:t>
            </a:r>
            <a:r>
              <a:rPr lang="en-GB" dirty="0"/>
              <a:t> argued that we sometimes think deeply about what to do, but usually we act on principles that we have formed in advance of any particular situation.</a:t>
            </a:r>
          </a:p>
          <a:p>
            <a:r>
              <a:rPr lang="en-GB" dirty="0"/>
              <a:t>Trusted people:</a:t>
            </a:r>
          </a:p>
          <a:p>
            <a:pPr lvl="1"/>
            <a:r>
              <a:rPr lang="en-GB" dirty="0"/>
              <a:t>“My mother told me never to …”</a:t>
            </a:r>
          </a:p>
          <a:p>
            <a:pPr lvl="1"/>
            <a:r>
              <a:rPr lang="en-GB" dirty="0"/>
              <a:t>“My guru says”</a:t>
            </a:r>
          </a:p>
          <a:p>
            <a:r>
              <a:rPr lang="en-GB" dirty="0"/>
              <a:t>Legal and moral precepts:</a:t>
            </a:r>
          </a:p>
          <a:p>
            <a:pPr lvl="1"/>
            <a:r>
              <a:rPr lang="en-GB" dirty="0"/>
              <a:t>“It is against the law”</a:t>
            </a:r>
          </a:p>
          <a:p>
            <a:pPr lvl="1"/>
            <a:r>
              <a:rPr lang="en-GB" dirty="0"/>
              <a:t>“I cannot break the ten commandments”</a:t>
            </a:r>
          </a:p>
          <a:p>
            <a:r>
              <a:rPr lang="en-GB" dirty="0"/>
              <a:t>Specific advice:</a:t>
            </a:r>
          </a:p>
          <a:p>
            <a:pPr lvl="1"/>
            <a:r>
              <a:rPr lang="en-GB" dirty="0"/>
              <a:t>“My investment adviser tells me”</a:t>
            </a:r>
          </a:p>
          <a:p>
            <a:pPr lvl="1"/>
            <a:r>
              <a:rPr lang="en-GB" dirty="0"/>
              <a:t>“The guidebook says we should go there”</a:t>
            </a:r>
          </a:p>
          <a:p>
            <a:endParaRPr lang="en-GB" dirty="0"/>
          </a:p>
        </p:txBody>
      </p:sp>
      <p:pic>
        <p:nvPicPr>
          <p:cNvPr id="3074" name="Picture 2" descr="Awards and Research Opportunities – Philosophy">
            <a:extLst>
              <a:ext uri="{FF2B5EF4-FFF2-40B4-BE49-F238E27FC236}">
                <a16:creationId xmlns:a16="http://schemas.microsoft.com/office/drawing/2014/main" id="{919AB803-29B1-4EB2-9811-E004F20C1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689" y="30564"/>
            <a:ext cx="1864311" cy="213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6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ADEBA-EBA8-47D5-963C-E6D7FC07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do we Follow Authority?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8203B-C0CE-4979-8164-08294C00F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It makes decisions easier and quicker</a:t>
            </a:r>
          </a:p>
          <a:p>
            <a:pPr lvl="1"/>
            <a:r>
              <a:rPr lang="en-GB" dirty="0"/>
              <a:t>Do we have the time to think things through?</a:t>
            </a:r>
          </a:p>
          <a:p>
            <a:pPr lvl="1"/>
            <a:r>
              <a:rPr lang="en-GB" dirty="0"/>
              <a:t>It the decision important enough?</a:t>
            </a:r>
          </a:p>
          <a:p>
            <a:r>
              <a:rPr lang="en-GB" dirty="0"/>
              <a:t>If we do differ from authority we may</a:t>
            </a:r>
          </a:p>
          <a:p>
            <a:pPr lvl="1"/>
            <a:r>
              <a:rPr lang="en-GB" dirty="0"/>
              <a:t>Reject the authority</a:t>
            </a:r>
          </a:p>
          <a:p>
            <a:pPr lvl="1"/>
            <a:r>
              <a:rPr lang="en-GB" dirty="0"/>
              <a:t>Change our value ordering</a:t>
            </a:r>
          </a:p>
          <a:p>
            <a:pPr lvl="1"/>
            <a:r>
              <a:rPr lang="en-GB" dirty="0"/>
              <a:t>A </a:t>
            </a:r>
            <a:r>
              <a:rPr lang="en-GB" b="1" i="1" dirty="0"/>
              <a:t>choice</a:t>
            </a:r>
            <a:r>
              <a:rPr lang="en-GB" dirty="0"/>
              <a:t> must be made</a:t>
            </a:r>
          </a:p>
          <a:p>
            <a:r>
              <a:rPr lang="en-GB" dirty="0"/>
              <a:t>Agents do not always make the same choice</a:t>
            </a:r>
          </a:p>
          <a:p>
            <a:pPr lvl="1"/>
            <a:r>
              <a:rPr lang="en-GB" dirty="0"/>
              <a:t>May sometimes follow authority and sometimes follow ones own values</a:t>
            </a:r>
          </a:p>
          <a:p>
            <a:pPr lvl="1"/>
            <a:r>
              <a:rPr lang="en-GB" dirty="0"/>
              <a:t>Depends on the context</a:t>
            </a:r>
          </a:p>
          <a:p>
            <a:r>
              <a:rPr lang="en-GB" dirty="0"/>
              <a:t>Different agents will respect different authorities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91FA6-F07E-40D0-B336-C5F054465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4D85-E3CF-4D40-8FB8-30A6D0B4F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There are different attitudes to risk</a:t>
            </a:r>
          </a:p>
          <a:p>
            <a:r>
              <a:rPr lang="en-GB" dirty="0"/>
              <a:t>Most people are (to some degree) </a:t>
            </a:r>
            <a:r>
              <a:rPr lang="en-GB" b="1" i="1" dirty="0"/>
              <a:t>risk adverse</a:t>
            </a:r>
          </a:p>
          <a:p>
            <a:r>
              <a:rPr lang="en-GB" dirty="0"/>
              <a:t>Will not risk a substantial stake, even for a large expected return</a:t>
            </a:r>
          </a:p>
          <a:p>
            <a:pPr lvl="1"/>
            <a:r>
              <a:rPr lang="en-GB" dirty="0"/>
              <a:t>Don’t bet the farm on a full house</a:t>
            </a:r>
          </a:p>
          <a:p>
            <a:r>
              <a:rPr lang="en-GB" dirty="0"/>
              <a:t>The greater the possible the loss, the less attractive the action – whatever the possible benefits</a:t>
            </a:r>
          </a:p>
          <a:p>
            <a:r>
              <a:rPr lang="en-GB" dirty="0"/>
              <a:t>Different agents will differ as to their degree of risk aversion, some are naturally cautious and others are reckless</a:t>
            </a:r>
          </a:p>
          <a:p>
            <a:r>
              <a:rPr lang="en-GB" dirty="0"/>
              <a:t>Attitudes to risk may change according to e.g. age or mood.</a:t>
            </a:r>
          </a:p>
          <a:p>
            <a:pPr lvl="1"/>
            <a:r>
              <a:rPr lang="en-GB" dirty="0"/>
              <a:t>“Tell, me. Do you feel Lucky?”</a:t>
            </a:r>
          </a:p>
        </p:txBody>
      </p:sp>
      <p:pic>
        <p:nvPicPr>
          <p:cNvPr id="1026" name="Picture 2" descr="Dirty Harry (Film) - TV Tropes">
            <a:extLst>
              <a:ext uri="{FF2B5EF4-FFF2-40B4-BE49-F238E27FC236}">
                <a16:creationId xmlns:a16="http://schemas.microsoft.com/office/drawing/2014/main" id="{D1F22625-F37F-4BBA-972F-10E130933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682" y="44450"/>
            <a:ext cx="2349900" cy="266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,060 Full House Poker Stock Photos, Pictures &amp;amp; Royalty-Free Images - iStock">
            <a:extLst>
              <a:ext uri="{FF2B5EF4-FFF2-40B4-BE49-F238E27FC236}">
                <a16:creationId xmlns:a16="http://schemas.microsoft.com/office/drawing/2014/main" id="{F4BABFBD-1DCE-4B1E-8B1F-DC8792F7A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878" y="262631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70C8-88BC-4059-80C7-1F0D90EC9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Loss Aversion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C01BC-4084-49F3-9C55-6E9A75D94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It also seems that people are </a:t>
            </a:r>
            <a:r>
              <a:rPr lang="en-GB" b="1" i="1" dirty="0"/>
              <a:t>loss averse</a:t>
            </a:r>
          </a:p>
          <a:p>
            <a:pPr lvl="1"/>
            <a:r>
              <a:rPr lang="en-GB" i="1" dirty="0"/>
              <a:t>Informally</a:t>
            </a:r>
            <a:r>
              <a:rPr lang="en-GB" dirty="0"/>
              <a:t>:  A bird in the hand is worth two in the bush</a:t>
            </a:r>
          </a:p>
          <a:p>
            <a:pPr lvl="1"/>
            <a:r>
              <a:rPr lang="en-GB" b="0" i="1" dirty="0">
                <a:effectLst/>
                <a:latin typeface="Arial" panose="020B0604020202020204" pitchFamily="34" charset="0"/>
              </a:rPr>
              <a:t>Rigorously</a:t>
            </a:r>
            <a:r>
              <a:rPr lang="en-GB" b="0" i="0" dirty="0">
                <a:effectLst/>
                <a:latin typeface="Arial" panose="020B0604020202020204" pitchFamily="34" charset="0"/>
              </a:rPr>
              <a:t>: Kahneman, D. &amp; Tversky, A. (1992). "Advances in prospect theory: Cumulative representation of uncertainty". </a:t>
            </a:r>
            <a:r>
              <a:rPr lang="en-GB" b="0" i="1" dirty="0">
                <a:effectLst/>
                <a:latin typeface="Arial" panose="020B0604020202020204" pitchFamily="34" charset="0"/>
              </a:rPr>
              <a:t>Journal of Risk and Uncertainty</a:t>
            </a:r>
          </a:p>
          <a:p>
            <a:r>
              <a:rPr lang="en-GB" dirty="0">
                <a:latin typeface="Arial" panose="020B0604020202020204" pitchFamily="34" charset="0"/>
              </a:rPr>
              <a:t>In behavioural economics</a:t>
            </a:r>
          </a:p>
          <a:p>
            <a:pPr lvl="1"/>
            <a:r>
              <a:rPr lang="en-GB" b="0" dirty="0">
                <a:effectLst/>
                <a:latin typeface="Arial" panose="020B0604020202020204" pitchFamily="34" charset="0"/>
              </a:rPr>
              <a:t>You have $10</a:t>
            </a:r>
            <a:r>
              <a:rPr lang="en-GB" dirty="0">
                <a:latin typeface="Arial" panose="020B0604020202020204" pitchFamily="34" charset="0"/>
              </a:rPr>
              <a:t>: how much do you want to give your partner?</a:t>
            </a:r>
          </a:p>
          <a:p>
            <a:pPr lvl="1"/>
            <a:r>
              <a:rPr lang="en-GB" b="0" dirty="0">
                <a:effectLst/>
                <a:latin typeface="Arial" panose="020B0604020202020204" pitchFamily="34" charset="0"/>
              </a:rPr>
              <a:t>Here is $10: how do you want to divide it between you and your partner?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People are more generous in the latter case</a:t>
            </a:r>
          </a:p>
          <a:p>
            <a:r>
              <a:rPr lang="en-GB" dirty="0">
                <a:latin typeface="Arial" panose="020B0604020202020204" pitchFamily="34" charset="0"/>
              </a:rPr>
              <a:t>Different people will be more or less loss averse</a:t>
            </a:r>
          </a:p>
          <a:p>
            <a:r>
              <a:rPr lang="en-GB" dirty="0">
                <a:latin typeface="Arial" panose="020B0604020202020204" pitchFamily="34" charset="0"/>
              </a:rPr>
              <a:t>People will be more or less loss averse at different times</a:t>
            </a:r>
          </a:p>
          <a:p>
            <a:endParaRPr lang="en-GB" b="0" dirty="0">
              <a:effectLst/>
              <a:latin typeface="Arial" panose="020B0604020202020204" pitchFamily="34" charset="0"/>
            </a:endParaRPr>
          </a:p>
          <a:p>
            <a:endParaRPr lang="en-GB" b="1" i="1" dirty="0"/>
          </a:p>
        </p:txBody>
      </p:sp>
      <p:pic>
        <p:nvPicPr>
          <p:cNvPr id="2050" name="Picture 2" descr="Thinking, Fast and Slow: Daniel Kahneman: Amazon.co.uk: Daniel Kahneman:  9780141033570: Books">
            <a:extLst>
              <a:ext uri="{FF2B5EF4-FFF2-40B4-BE49-F238E27FC236}">
                <a16:creationId xmlns:a16="http://schemas.microsoft.com/office/drawing/2014/main" id="{EA41B230-870C-4F0F-8114-7DDC056A8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117" y="0"/>
            <a:ext cx="1747839" cy="268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88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498C-F9F2-45E4-9159-8CAD941C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Explaining Behaviour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53083-DCE0-4B62-A696-E62E2E41C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 person chooses to do cannot be explained in terms of their values alone</a:t>
            </a:r>
          </a:p>
          <a:p>
            <a:pPr lvl="1"/>
            <a:r>
              <a:rPr lang="en-GB" dirty="0"/>
              <a:t>They may be following an authority</a:t>
            </a:r>
          </a:p>
          <a:p>
            <a:pPr lvl="1"/>
            <a:r>
              <a:rPr lang="en-GB" dirty="0"/>
              <a:t>They may regard the risk as too great</a:t>
            </a:r>
          </a:p>
          <a:p>
            <a:pPr lvl="1"/>
            <a:r>
              <a:rPr lang="en-GB" dirty="0"/>
              <a:t>They may be unwilling to sustain the loss for the expected gain</a:t>
            </a:r>
          </a:p>
          <a:p>
            <a:r>
              <a:rPr lang="en-GB" dirty="0"/>
              <a:t>To fully describe an audience we need to be able to take </a:t>
            </a:r>
            <a:r>
              <a:rPr lang="en-GB" b="1" i="1" dirty="0"/>
              <a:t>all these things</a:t>
            </a:r>
            <a:r>
              <a:rPr lang="en-GB" dirty="0"/>
              <a:t> into account, not just values</a:t>
            </a:r>
          </a:p>
          <a:p>
            <a:pPr lvl="1"/>
            <a:r>
              <a:rPr lang="en-GB" dirty="0"/>
              <a:t>And perhaps others too</a:t>
            </a:r>
          </a:p>
          <a:p>
            <a:r>
              <a:rPr lang="en-GB" dirty="0"/>
              <a:t>Different aspects will be prioritised in different contexts, so reducing to a single ranking is not fruitful</a:t>
            </a:r>
          </a:p>
        </p:txBody>
      </p:sp>
    </p:spTree>
    <p:extLst>
      <p:ext uri="{BB962C8B-B14F-4D97-AF65-F5344CB8AC3E}">
        <p14:creationId xmlns:p14="http://schemas.microsoft.com/office/powerpoint/2010/main" val="196013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C776-837E-41DF-BD21-00392F72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Influence on Dialogues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7524-264D-42D5-B576-56812C2FA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b="1" i="1" dirty="0"/>
              <a:t>persuasion</a:t>
            </a:r>
            <a:r>
              <a:rPr lang="en-GB" dirty="0"/>
              <a:t>, </a:t>
            </a:r>
          </a:p>
          <a:p>
            <a:r>
              <a:rPr lang="en-GB" dirty="0" err="1"/>
              <a:t>persuavive</a:t>
            </a:r>
            <a:r>
              <a:rPr lang="en-GB" dirty="0"/>
              <a:t> arguments must respect not only the audience’s values, but also their authorities and degrees of risk and loss aversion</a:t>
            </a:r>
          </a:p>
          <a:p>
            <a:r>
              <a:rPr lang="en-GB" dirty="0"/>
              <a:t>In </a:t>
            </a:r>
            <a:r>
              <a:rPr lang="en-GB" b="1" i="1" dirty="0"/>
              <a:t>deliberation</a:t>
            </a:r>
          </a:p>
          <a:p>
            <a:r>
              <a:rPr lang="en-GB" dirty="0"/>
              <a:t>Consensus must be achieved not only on values, but on authorities to respect (or ignore), and acceptable degrees of risk and loss, </a:t>
            </a:r>
          </a:p>
          <a:p>
            <a:pPr lvl="1"/>
            <a:r>
              <a:rPr lang="en-GB" dirty="0"/>
              <a:t>and the priorities between these aspects</a:t>
            </a:r>
          </a:p>
        </p:txBody>
      </p:sp>
    </p:spTree>
    <p:extLst>
      <p:ext uri="{BB962C8B-B14F-4D97-AF65-F5344CB8AC3E}">
        <p14:creationId xmlns:p14="http://schemas.microsoft.com/office/powerpoint/2010/main" val="177727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D38D-EA94-4512-AFA1-6FC5A5DF8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Computational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1533A-C4DA-41FC-87BA-6E13CD358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Could combine frameworks with different audience characteristics</a:t>
            </a:r>
          </a:p>
          <a:p>
            <a:r>
              <a:rPr lang="en-GB" dirty="0"/>
              <a:t>For example, a framework with an audience determined by preferences over values with a framework with an audience determined by preferences over sources</a:t>
            </a:r>
          </a:p>
          <a:p>
            <a:pPr lvl="1"/>
            <a:r>
              <a:rPr lang="en-GB" dirty="0"/>
              <a:t>Has been tried in the legal domain, where assessment of witnesses and other evidence is crucial</a:t>
            </a:r>
          </a:p>
          <a:p>
            <a:r>
              <a:rPr lang="en-GB" dirty="0"/>
              <a:t>Perhaps more flexible is the use of meta argumentation (</a:t>
            </a:r>
            <a:r>
              <a:rPr lang="en-GB" dirty="0" err="1"/>
              <a:t>Mogdil</a:t>
            </a:r>
            <a:r>
              <a:rPr lang="en-GB" dirty="0"/>
              <a:t> and Bench-Capon 2011))</a:t>
            </a:r>
          </a:p>
          <a:p>
            <a:r>
              <a:rPr lang="en-GB" dirty="0"/>
              <a:t>Here we can rewrite a value based framework as an abstract argumentation framework with meta level arguments</a:t>
            </a:r>
          </a:p>
        </p:txBody>
      </p:sp>
    </p:spTree>
    <p:extLst>
      <p:ext uri="{BB962C8B-B14F-4D97-AF65-F5344CB8AC3E}">
        <p14:creationId xmlns:p14="http://schemas.microsoft.com/office/powerpoint/2010/main" val="115240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7C1E-4B91-4ABE-AE42-4CF00388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/>
              <a:t>Meta Level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CE3FADE-B44E-461E-A485-AFAA1DBD7423}"/>
              </a:ext>
            </a:extLst>
          </p:cNvPr>
          <p:cNvSpPr/>
          <p:nvPr/>
        </p:nvSpPr>
        <p:spPr>
          <a:xfrm>
            <a:off x="1331650" y="3728621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 is accepted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29E12E8-FA65-45D9-A2DB-AEB23EE486EE}"/>
              </a:ext>
            </a:extLst>
          </p:cNvPr>
          <p:cNvSpPr/>
          <p:nvPr/>
        </p:nvSpPr>
        <p:spPr>
          <a:xfrm>
            <a:off x="3881021" y="2636668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 is rejected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B488B4-7503-4D5B-86D7-603E00E72D77}"/>
              </a:ext>
            </a:extLst>
          </p:cNvPr>
          <p:cNvSpPr/>
          <p:nvPr/>
        </p:nvSpPr>
        <p:spPr>
          <a:xfrm>
            <a:off x="6599068" y="2636668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 defeats 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4B4AFF-FA9A-444F-94F0-A94FDD20F4E8}"/>
              </a:ext>
            </a:extLst>
          </p:cNvPr>
          <p:cNvSpPr/>
          <p:nvPr/>
        </p:nvSpPr>
        <p:spPr>
          <a:xfrm>
            <a:off x="9441402" y="3596936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 is accepted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B30D0E9-7229-45DD-9AD6-453342C292C4}"/>
              </a:ext>
            </a:extLst>
          </p:cNvPr>
          <p:cNvSpPr/>
          <p:nvPr/>
        </p:nvSpPr>
        <p:spPr>
          <a:xfrm>
            <a:off x="3799097" y="5196735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 defeats 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073B96-6349-489E-81BA-1947E8A28485}"/>
              </a:ext>
            </a:extLst>
          </p:cNvPr>
          <p:cNvSpPr/>
          <p:nvPr/>
        </p:nvSpPr>
        <p:spPr>
          <a:xfrm>
            <a:off x="6914225" y="5197876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 is rejected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096FFF-6F99-46CB-98FF-94F30C9E339A}"/>
              </a:ext>
            </a:extLst>
          </p:cNvPr>
          <p:cNvSpPr/>
          <p:nvPr/>
        </p:nvSpPr>
        <p:spPr>
          <a:xfrm>
            <a:off x="4841288" y="365125"/>
            <a:ext cx="1955437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A: Do X to promote V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1B84239-D5FB-4DF8-B3E5-AD644C461487}"/>
              </a:ext>
            </a:extLst>
          </p:cNvPr>
          <p:cNvSpPr/>
          <p:nvPr/>
        </p:nvSpPr>
        <p:spPr>
          <a:xfrm>
            <a:off x="8997518" y="365125"/>
            <a:ext cx="1562470" cy="1296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B: Do Y to promote W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91845-E70B-452D-8A6D-D23B6D871EA7}"/>
              </a:ext>
            </a:extLst>
          </p:cNvPr>
          <p:cNvCxnSpPr/>
          <p:nvPr/>
        </p:nvCxnSpPr>
        <p:spPr>
          <a:xfrm>
            <a:off x="6683604" y="669303"/>
            <a:ext cx="2403835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C3A162-A5A1-4B0C-855C-D61A35C69D1F}"/>
              </a:ext>
            </a:extLst>
          </p:cNvPr>
          <p:cNvCxnSpPr>
            <a:cxnSpLocks/>
            <a:endCxn id="9" idx="5"/>
          </p:cNvCxnSpPr>
          <p:nvPr/>
        </p:nvCxnSpPr>
        <p:spPr>
          <a:xfrm flipH="1" flipV="1">
            <a:off x="6510358" y="1471450"/>
            <a:ext cx="2847712" cy="6236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A23CF8-B36E-4C7D-AF57-865C579E2535}"/>
              </a:ext>
            </a:extLst>
          </p:cNvPr>
          <p:cNvCxnSpPr>
            <a:cxnSpLocks/>
          </p:cNvCxnSpPr>
          <p:nvPr/>
        </p:nvCxnSpPr>
        <p:spPr>
          <a:xfrm flipH="1">
            <a:off x="8309113" y="4426455"/>
            <a:ext cx="1276281" cy="111958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029D355-D427-4D2C-AA41-4C1FE4C8BF6B}"/>
              </a:ext>
            </a:extLst>
          </p:cNvPr>
          <p:cNvCxnSpPr>
            <a:cxnSpLocks/>
          </p:cNvCxnSpPr>
          <p:nvPr/>
        </p:nvCxnSpPr>
        <p:spPr>
          <a:xfrm flipH="1">
            <a:off x="5277776" y="5628907"/>
            <a:ext cx="1658364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803A560-C589-4504-B7AB-72B0B058A7CB}"/>
              </a:ext>
            </a:extLst>
          </p:cNvPr>
          <p:cNvCxnSpPr>
            <a:cxnSpLocks/>
            <a:endCxn id="3" idx="5"/>
          </p:cNvCxnSpPr>
          <p:nvPr/>
        </p:nvCxnSpPr>
        <p:spPr>
          <a:xfrm flipH="1" flipV="1">
            <a:off x="2665302" y="4834946"/>
            <a:ext cx="1274368" cy="62831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D4C4595-336A-42D0-8E0C-B5E904E4E3B4}"/>
              </a:ext>
            </a:extLst>
          </p:cNvPr>
          <p:cNvCxnSpPr>
            <a:cxnSpLocks/>
          </p:cNvCxnSpPr>
          <p:nvPr/>
        </p:nvCxnSpPr>
        <p:spPr>
          <a:xfrm flipV="1">
            <a:off x="2601157" y="3213265"/>
            <a:ext cx="1279864" cy="58854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2C4FC16-DCFE-4F99-BA7A-4515FB5C92B1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5443491" y="3265728"/>
            <a:ext cx="1155577" cy="1901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F727B8-885C-4FB5-B0D0-ABE1755162DD}"/>
              </a:ext>
            </a:extLst>
          </p:cNvPr>
          <p:cNvCxnSpPr>
            <a:cxnSpLocks/>
          </p:cNvCxnSpPr>
          <p:nvPr/>
        </p:nvCxnSpPr>
        <p:spPr>
          <a:xfrm>
            <a:off x="8161538" y="3139833"/>
            <a:ext cx="1617215" cy="58878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9D6C7E05-4A38-46B2-B96A-342F24D6C87E}"/>
              </a:ext>
            </a:extLst>
          </p:cNvPr>
          <p:cNvSpPr/>
          <p:nvPr/>
        </p:nvSpPr>
        <p:spPr>
          <a:xfrm>
            <a:off x="4435371" y="3913798"/>
            <a:ext cx="1274368" cy="11195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 &gt; W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C7F0478-7E9A-42F6-BC99-A87A9D5E875C}"/>
              </a:ext>
            </a:extLst>
          </p:cNvPr>
          <p:cNvSpPr/>
          <p:nvPr/>
        </p:nvSpPr>
        <p:spPr>
          <a:xfrm>
            <a:off x="6430391" y="3932808"/>
            <a:ext cx="1396167" cy="10625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 &gt; V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C608F44-7B1B-4E45-B291-1BE1D6471A01}"/>
              </a:ext>
            </a:extLst>
          </p:cNvPr>
          <p:cNvCxnSpPr>
            <a:cxnSpLocks/>
          </p:cNvCxnSpPr>
          <p:nvPr/>
        </p:nvCxnSpPr>
        <p:spPr>
          <a:xfrm>
            <a:off x="5492277" y="4034857"/>
            <a:ext cx="1155577" cy="1901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4092A2B-A019-4F79-8863-AE3CAEDFAA4C}"/>
              </a:ext>
            </a:extLst>
          </p:cNvPr>
          <p:cNvCxnSpPr>
            <a:cxnSpLocks/>
            <a:endCxn id="27" idx="5"/>
          </p:cNvCxnSpPr>
          <p:nvPr/>
        </p:nvCxnSpPr>
        <p:spPr>
          <a:xfrm flipH="1" flipV="1">
            <a:off x="5523112" y="4869416"/>
            <a:ext cx="1252782" cy="93364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FE24DD0-F196-45D9-B315-C6D46D057C45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4422225" y="4473586"/>
            <a:ext cx="13146" cy="675515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30B471A-3603-43DC-8B49-BD7A39CFD6B8}"/>
              </a:ext>
            </a:extLst>
          </p:cNvPr>
          <p:cNvCxnSpPr>
            <a:cxnSpLocks/>
            <a:endCxn id="5" idx="5"/>
          </p:cNvCxnSpPr>
          <p:nvPr/>
        </p:nvCxnSpPr>
        <p:spPr>
          <a:xfrm flipV="1">
            <a:off x="7895389" y="3742993"/>
            <a:ext cx="37331" cy="732706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B35D5FB-CDBA-4E90-9603-E2A3EAAA5A51}"/>
              </a:ext>
            </a:extLst>
          </p:cNvPr>
          <p:cNvSpPr/>
          <p:nvPr/>
        </p:nvSpPr>
        <p:spPr>
          <a:xfrm>
            <a:off x="462170" y="155826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Values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B7B76AA-F7B3-4FC8-9588-5B531974BC48}"/>
              </a:ext>
            </a:extLst>
          </p:cNvPr>
          <p:cNvSpPr/>
          <p:nvPr/>
        </p:nvSpPr>
        <p:spPr>
          <a:xfrm>
            <a:off x="1478995" y="1553534"/>
            <a:ext cx="1177596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Authority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97A5C9C-D7DC-4870-B971-6211B97B2361}"/>
              </a:ext>
            </a:extLst>
          </p:cNvPr>
          <p:cNvSpPr/>
          <p:nvPr/>
        </p:nvSpPr>
        <p:spPr>
          <a:xfrm>
            <a:off x="462170" y="5196735"/>
            <a:ext cx="1562470" cy="129614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 is illegal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525BB5-D86F-4024-B02F-38A1D83C1BC5}"/>
              </a:ext>
            </a:extLst>
          </p:cNvPr>
          <p:cNvCxnSpPr>
            <a:cxnSpLocks/>
            <a:endCxn id="7" idx="2"/>
          </p:cNvCxnSpPr>
          <p:nvPr/>
        </p:nvCxnSpPr>
        <p:spPr>
          <a:xfrm>
            <a:off x="1996102" y="5808230"/>
            <a:ext cx="1802995" cy="36575"/>
          </a:xfrm>
          <a:prstGeom prst="straightConnector1">
            <a:avLst/>
          </a:prstGeom>
          <a:ln w="603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90D1C9EB-B2DF-44EA-AB1B-AEC515832527}"/>
              </a:ext>
            </a:extLst>
          </p:cNvPr>
          <p:cNvSpPr/>
          <p:nvPr/>
        </p:nvSpPr>
        <p:spPr>
          <a:xfrm>
            <a:off x="2708588" y="1547505"/>
            <a:ext cx="1177596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Loss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8FB059B-99FD-4C8A-A074-84876A173BA6}"/>
              </a:ext>
            </a:extLst>
          </p:cNvPr>
          <p:cNvSpPr/>
          <p:nvPr/>
        </p:nvSpPr>
        <p:spPr>
          <a:xfrm>
            <a:off x="10218372" y="1903907"/>
            <a:ext cx="1562470" cy="12961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X involves</a:t>
            </a:r>
          </a:p>
          <a:p>
            <a:pPr algn="ctr"/>
            <a:r>
              <a:rPr lang="en-GB" dirty="0"/>
              <a:t>loss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C002611-0A83-46A0-97D1-637C0FF89816}"/>
              </a:ext>
            </a:extLst>
          </p:cNvPr>
          <p:cNvCxnSpPr>
            <a:cxnSpLocks/>
          </p:cNvCxnSpPr>
          <p:nvPr/>
        </p:nvCxnSpPr>
        <p:spPr>
          <a:xfrm flipH="1">
            <a:off x="8116074" y="2819753"/>
            <a:ext cx="2213458" cy="225173"/>
          </a:xfrm>
          <a:prstGeom prst="straightConnector1">
            <a:avLst/>
          </a:prstGeom>
          <a:ln w="603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7A43B96A-314E-410C-83B2-12B2FF221E96}"/>
              </a:ext>
            </a:extLst>
          </p:cNvPr>
          <p:cNvSpPr/>
          <p:nvPr/>
        </p:nvSpPr>
        <p:spPr>
          <a:xfrm>
            <a:off x="10329532" y="4989900"/>
            <a:ext cx="1562470" cy="12961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loss is worth it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5F644FE-4171-42D9-ACDE-2D6D3192F438}"/>
              </a:ext>
            </a:extLst>
          </p:cNvPr>
          <p:cNvCxnSpPr>
            <a:cxnSpLocks/>
          </p:cNvCxnSpPr>
          <p:nvPr/>
        </p:nvCxnSpPr>
        <p:spPr>
          <a:xfrm flipH="1" flipV="1">
            <a:off x="11438231" y="3055615"/>
            <a:ext cx="48919" cy="1977760"/>
          </a:xfrm>
          <a:prstGeom prst="straightConnector1">
            <a:avLst/>
          </a:prstGeom>
          <a:ln w="603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D8DCE2E7-DDC0-4EC4-9312-0C54E041A2BA}"/>
              </a:ext>
            </a:extLst>
          </p:cNvPr>
          <p:cNvSpPr/>
          <p:nvPr/>
        </p:nvSpPr>
        <p:spPr>
          <a:xfrm>
            <a:off x="106531" y="2911155"/>
            <a:ext cx="1773974" cy="11195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Our values</a:t>
            </a:r>
          </a:p>
          <a:p>
            <a:pPr algn="ctr"/>
            <a:r>
              <a:rPr lang="en-GB" dirty="0"/>
              <a:t>must be promoted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84A4876-6C37-437E-8F85-EB6F360006BE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910437" y="4026342"/>
            <a:ext cx="332968" cy="1170393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AE904AD-3297-462C-A1BB-CD5A7CC982CC}"/>
              </a:ext>
            </a:extLst>
          </p:cNvPr>
          <p:cNvCxnSpPr>
            <a:cxnSpLocks/>
          </p:cNvCxnSpPr>
          <p:nvPr/>
        </p:nvCxnSpPr>
        <p:spPr>
          <a:xfrm flipH="1" flipV="1">
            <a:off x="600075" y="3892249"/>
            <a:ext cx="251476" cy="1395566"/>
          </a:xfrm>
          <a:prstGeom prst="straightConnector1">
            <a:avLst/>
          </a:prstGeom>
          <a:ln w="603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44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7" grpId="0" animBg="1"/>
      <p:bldP spid="28" grpId="0" animBg="1"/>
      <p:bldP spid="11" grpId="0" animBg="1"/>
      <p:bldP spid="31" grpId="0" animBg="1"/>
      <p:bldP spid="33" grpId="0" animBg="1"/>
      <p:bldP spid="36" grpId="0" animBg="1"/>
      <p:bldP spid="37" grpId="0" animBg="1"/>
      <p:bldP spid="40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DF46-4B2D-473C-810F-1626E6F1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Attack and Defeat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6E01F-564E-4AFE-A0C3-D6D0CA6C1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In Dung’s original abstract argumentation framework </a:t>
            </a:r>
            <a:r>
              <a:rPr lang="en-GB" b="1" i="1" dirty="0"/>
              <a:t>all</a:t>
            </a:r>
            <a:r>
              <a:rPr lang="en-GB" dirty="0"/>
              <a:t> attacks </a:t>
            </a:r>
            <a:r>
              <a:rPr lang="en-GB" b="1" i="1" dirty="0"/>
              <a:t>succeed</a:t>
            </a:r>
            <a:r>
              <a:rPr lang="en-GB" dirty="0"/>
              <a:t> and </a:t>
            </a:r>
            <a:r>
              <a:rPr lang="en-GB" b="1" i="1" dirty="0"/>
              <a:t>defeat</a:t>
            </a:r>
            <a:r>
              <a:rPr lang="en-GB" dirty="0"/>
              <a:t> the arguments they attack.</a:t>
            </a:r>
          </a:p>
          <a:p>
            <a:pPr lvl="1"/>
            <a:r>
              <a:rPr lang="en-GB" dirty="0"/>
              <a:t>No notion of different argument strengths</a:t>
            </a:r>
          </a:p>
          <a:p>
            <a:r>
              <a:rPr lang="en-GB" dirty="0"/>
              <a:t>In extensions to Dung’s framework to accommodate preferences, attacks can fail</a:t>
            </a:r>
          </a:p>
          <a:p>
            <a:pPr lvl="1"/>
            <a:r>
              <a:rPr lang="en-GB" dirty="0"/>
              <a:t>Preference Based Argumentation (</a:t>
            </a:r>
            <a:r>
              <a:rPr lang="en-GB" dirty="0" err="1"/>
              <a:t>Cayrol</a:t>
            </a:r>
            <a:r>
              <a:rPr lang="en-GB" dirty="0"/>
              <a:t> and </a:t>
            </a:r>
            <a:r>
              <a:rPr lang="en-GB" dirty="0" err="1"/>
              <a:t>Amgoud</a:t>
            </a:r>
            <a:r>
              <a:rPr lang="en-GB" dirty="0"/>
              <a:t> (1996))</a:t>
            </a:r>
          </a:p>
          <a:p>
            <a:pPr lvl="1"/>
            <a:r>
              <a:rPr lang="en-GB" dirty="0"/>
              <a:t>Value Based Argumentation (Bench-Capon (2002))</a:t>
            </a:r>
          </a:p>
          <a:p>
            <a:r>
              <a:rPr lang="en-GB" dirty="0"/>
              <a:t>A </a:t>
            </a:r>
            <a:r>
              <a:rPr lang="en-GB" b="1" i="1" dirty="0"/>
              <a:t>stronger</a:t>
            </a:r>
            <a:r>
              <a:rPr lang="en-GB" dirty="0"/>
              <a:t> argument can </a:t>
            </a:r>
            <a:r>
              <a:rPr lang="en-GB" b="1" i="1" dirty="0"/>
              <a:t>resist</a:t>
            </a:r>
            <a:r>
              <a:rPr lang="en-GB" dirty="0"/>
              <a:t> the attack of a </a:t>
            </a:r>
            <a:r>
              <a:rPr lang="en-GB" b="1" i="1" dirty="0"/>
              <a:t>weaker</a:t>
            </a:r>
            <a:r>
              <a:rPr lang="en-GB" dirty="0"/>
              <a:t> argument</a:t>
            </a:r>
          </a:p>
          <a:p>
            <a:pPr lvl="1"/>
            <a:r>
              <a:rPr lang="en-GB" dirty="0"/>
              <a:t>Other notions of strength are possible (e.g. extension based), but I shall use this one</a:t>
            </a:r>
          </a:p>
        </p:txBody>
      </p:sp>
    </p:spTree>
    <p:extLst>
      <p:ext uri="{BB962C8B-B14F-4D97-AF65-F5344CB8AC3E}">
        <p14:creationId xmlns:p14="http://schemas.microsoft.com/office/powerpoint/2010/main" val="178000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61E3-B86C-40AC-B42C-E65ED1AC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Empirical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AD00E-E3EF-4802-B31F-28EAC8CF4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Need to look at real examples of the use of these aspects</a:t>
            </a:r>
          </a:p>
          <a:p>
            <a:r>
              <a:rPr lang="en-GB" dirty="0"/>
              <a:t>Law is a fruitful source of such arguments</a:t>
            </a:r>
          </a:p>
          <a:p>
            <a:r>
              <a:rPr lang="en-GB" dirty="0"/>
              <a:t>US Supreme Court</a:t>
            </a:r>
          </a:p>
          <a:p>
            <a:pPr lvl="1"/>
            <a:r>
              <a:rPr lang="en-GB" dirty="0"/>
              <a:t>Arguments for and against are presented in an Oral Hearing</a:t>
            </a:r>
          </a:p>
          <a:p>
            <a:pPr lvl="1"/>
            <a:r>
              <a:rPr lang="en-GB" dirty="0"/>
              <a:t>Justices write opinions explaining which arguments they </a:t>
            </a:r>
            <a:r>
              <a:rPr lang="en-GB" b="1" i="1" dirty="0"/>
              <a:t>accept</a:t>
            </a:r>
            <a:r>
              <a:rPr lang="en-GB" dirty="0"/>
              <a:t> and </a:t>
            </a:r>
            <a:r>
              <a:rPr lang="en-GB" b="1" i="1" dirty="0"/>
              <a:t>why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 </a:t>
            </a:r>
            <a:r>
              <a:rPr lang="en-GB" b="1" i="1" dirty="0"/>
              <a:t>explicit </a:t>
            </a:r>
            <a:r>
              <a:rPr lang="en-GB" dirty="0"/>
              <a:t>discussion of which arguments are stronger </a:t>
            </a:r>
            <a:r>
              <a:rPr lang="en-GB" b="1" i="1" dirty="0"/>
              <a:t>for the justice</a:t>
            </a:r>
          </a:p>
          <a:p>
            <a:pPr lvl="1"/>
            <a:r>
              <a:rPr lang="en-GB" dirty="0"/>
              <a:t>Justices often disagree, so we get conflicting opinions</a:t>
            </a:r>
          </a:p>
          <a:p>
            <a:pPr lvl="2"/>
            <a:r>
              <a:rPr lang="en-GB" dirty="0"/>
              <a:t>Dissenting opinions – different outcome</a:t>
            </a:r>
          </a:p>
          <a:p>
            <a:pPr lvl="2"/>
            <a:r>
              <a:rPr lang="en-GB" dirty="0"/>
              <a:t>Concurring opinions – different reasons for the same outcome</a:t>
            </a:r>
          </a:p>
          <a:p>
            <a:pPr lvl="1"/>
            <a:r>
              <a:rPr lang="en-GB" dirty="0"/>
              <a:t>Furman v Georgia has opinions from all 9 justices</a:t>
            </a:r>
          </a:p>
        </p:txBody>
      </p:sp>
    </p:spTree>
    <p:extLst>
      <p:ext uri="{BB962C8B-B14F-4D97-AF65-F5344CB8AC3E}">
        <p14:creationId xmlns:p14="http://schemas.microsoft.com/office/powerpoint/2010/main" val="18358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C117623C-ABB1-4F3E-86BA-D206516A1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105422"/>
            <a:ext cx="6647155" cy="664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02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A893A-3F2C-41B4-B5D6-F6483654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0F410-A8D1-4EE6-8A91-58408F74D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/>
              <a:t>Preferences are essential for practical reasoning (reasoning about what should be done)</a:t>
            </a:r>
          </a:p>
          <a:p>
            <a:r>
              <a:rPr lang="en-GB" sz="3200" dirty="0"/>
              <a:t>No objective answer, it depends on what the agent </a:t>
            </a:r>
            <a:r>
              <a:rPr lang="en-GB" sz="3200" b="1" i="1" dirty="0"/>
              <a:t>wants</a:t>
            </a:r>
          </a:p>
          <a:p>
            <a:r>
              <a:rPr lang="en-GB" sz="3200" dirty="0"/>
              <a:t>Direction of Fit  (Searle)</a:t>
            </a:r>
          </a:p>
          <a:p>
            <a:pPr lvl="1"/>
            <a:r>
              <a:rPr lang="en-GB" sz="2800" dirty="0"/>
              <a:t>In </a:t>
            </a:r>
            <a:r>
              <a:rPr lang="en-GB" sz="2800" b="1" i="1" dirty="0"/>
              <a:t>Theoretical</a:t>
            </a:r>
            <a:r>
              <a:rPr lang="en-GB" sz="2800" dirty="0"/>
              <a:t> Reasoning we try to fit our beliefs to the world</a:t>
            </a:r>
          </a:p>
          <a:p>
            <a:pPr lvl="1"/>
            <a:r>
              <a:rPr lang="en-GB" sz="2800" dirty="0"/>
              <a:t>In </a:t>
            </a:r>
            <a:r>
              <a:rPr lang="en-GB" sz="2800" b="1" i="1" dirty="0"/>
              <a:t>Practical</a:t>
            </a:r>
            <a:r>
              <a:rPr lang="en-GB" sz="2800" dirty="0"/>
              <a:t> Reasoning we try to fit the world to our desires</a:t>
            </a:r>
          </a:p>
          <a:p>
            <a:r>
              <a:rPr lang="en-GB" sz="3200" dirty="0"/>
              <a:t>Agents differ in what they want, and so </a:t>
            </a:r>
            <a:r>
              <a:rPr lang="en-GB" sz="3200" b="1" i="1" dirty="0"/>
              <a:t>disagreement</a:t>
            </a:r>
            <a:r>
              <a:rPr lang="en-GB" sz="3200" dirty="0"/>
              <a:t> is </a:t>
            </a:r>
            <a:r>
              <a:rPr lang="en-GB" sz="3200" b="1" i="1" dirty="0"/>
              <a:t>rational</a:t>
            </a:r>
          </a:p>
          <a:p>
            <a:r>
              <a:rPr lang="en-GB" sz="3200" dirty="0"/>
              <a:t>In this talk my focus is on </a:t>
            </a:r>
            <a:r>
              <a:rPr lang="en-GB" sz="3200" b="1" i="1" dirty="0"/>
              <a:t>practical reasoning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02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50F0-9CC1-4C92-8B50-999DBD08E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 Searle</a:t>
            </a:r>
            <a:br>
              <a:rPr lang="en-GB" dirty="0"/>
            </a:br>
            <a:r>
              <a:rPr lang="en-GB" i="1" dirty="0"/>
              <a:t>Rationality in Action </a:t>
            </a:r>
            <a:r>
              <a:rPr lang="en-GB" dirty="0"/>
              <a:t>(2001)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7A48B-E57B-425E-9C42-E4CBB2278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Assume universally valid and accepted standards of rationality, assume perfectly rational agents operating with perfect information, and you will find that rational disagreement will still occur; because, for example, the rational agents are likely to have different and inconsistent </a:t>
            </a:r>
            <a:r>
              <a:rPr lang="en-GB" sz="3200" b="1" i="1" dirty="0"/>
              <a:t>values</a:t>
            </a:r>
            <a:r>
              <a:rPr lang="en-GB" sz="3200" dirty="0"/>
              <a:t> and interests, each of which may be rationally acceptable</a:t>
            </a:r>
            <a:r>
              <a:rPr lang="en-GB" dirty="0"/>
              <a:t>.</a:t>
            </a:r>
          </a:p>
        </p:txBody>
      </p:sp>
      <p:pic>
        <p:nvPicPr>
          <p:cNvPr id="1028" name="Picture 4" descr="John Searle – CRASSH">
            <a:extLst>
              <a:ext uri="{FF2B5EF4-FFF2-40B4-BE49-F238E27FC236}">
                <a16:creationId xmlns:a16="http://schemas.microsoft.com/office/drawing/2014/main" id="{7F597047-4101-4CD4-90CB-4355865EE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088" y="0"/>
            <a:ext cx="2283912" cy="2776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2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896C0-D001-45F7-AACF-676D381C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Chaim Perelman</a:t>
            </a:r>
            <a:br>
              <a:rPr lang="en-GB" dirty="0"/>
            </a:br>
            <a:r>
              <a:rPr lang="en-GB" i="1" dirty="0"/>
              <a:t>The New Rhetoric </a:t>
            </a:r>
            <a:r>
              <a:rPr lang="en-GB" dirty="0"/>
              <a:t> (1969)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57336-0D3E-4F09-B248-35456CAD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sz="3200" dirty="0"/>
              <a:t>Perelman was a </a:t>
            </a:r>
            <a:r>
              <a:rPr lang="en-GB" sz="3200" dirty="0" err="1"/>
              <a:t>jurisprude</a:t>
            </a:r>
            <a:r>
              <a:rPr lang="en-GB" sz="3200" dirty="0"/>
              <a:t>: he characterised legal debate as:</a:t>
            </a:r>
          </a:p>
          <a:p>
            <a:r>
              <a:rPr lang="en-GB" sz="3200" dirty="0"/>
              <a:t>“Each [party] refers in its argumentation to different </a:t>
            </a:r>
            <a:r>
              <a:rPr lang="en-GB" sz="3200" b="1" i="1" dirty="0"/>
              <a:t>values</a:t>
            </a:r>
            <a:r>
              <a:rPr lang="en-GB" sz="3200" dirty="0"/>
              <a:t>...the judge will allow himself to be guided, in his reasoning, by the spirit of the system i.e., by the </a:t>
            </a:r>
            <a:r>
              <a:rPr lang="en-GB" sz="3200" b="1" i="1" dirty="0"/>
              <a:t>values</a:t>
            </a:r>
            <a:r>
              <a:rPr lang="en-GB" sz="3200" dirty="0"/>
              <a:t> which the legislative authority seeks to protect and advance.”</a:t>
            </a:r>
          </a:p>
          <a:p>
            <a:r>
              <a:rPr lang="en-GB" sz="3200" dirty="0"/>
              <a:t>Notion of an </a:t>
            </a:r>
            <a:r>
              <a:rPr lang="en-GB" sz="3200" b="1" i="1" dirty="0"/>
              <a:t>audience</a:t>
            </a:r>
            <a:r>
              <a:rPr lang="en-GB" sz="3200" dirty="0"/>
              <a:t> – the people to whom the argument is addressed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170D610-1A8C-4CB7-AFE5-B62DD1AEC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4316" y="-1"/>
            <a:ext cx="192974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6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200CB-3ED8-4464-8F1F-43C19EFA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Characterising Audiences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34E6E-526B-41F1-BB93-93CDB95F3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i="1" dirty="0"/>
              <a:t>Preference Based Argumentation </a:t>
            </a:r>
            <a:r>
              <a:rPr lang="en-GB" dirty="0"/>
              <a:t>there is a </a:t>
            </a:r>
            <a:r>
              <a:rPr lang="en-GB" b="1" i="1" dirty="0"/>
              <a:t>single</a:t>
            </a:r>
            <a:r>
              <a:rPr lang="en-GB" dirty="0"/>
              <a:t> ranking</a:t>
            </a:r>
          </a:p>
          <a:p>
            <a:pPr lvl="1"/>
            <a:r>
              <a:rPr lang="en-GB" dirty="0"/>
              <a:t>No rationale for preferences</a:t>
            </a:r>
          </a:p>
          <a:p>
            <a:pPr lvl="1"/>
            <a:r>
              <a:rPr lang="en-GB" dirty="0"/>
              <a:t>Only one audience</a:t>
            </a:r>
          </a:p>
          <a:p>
            <a:r>
              <a:rPr lang="en-GB" dirty="0"/>
              <a:t>In </a:t>
            </a:r>
            <a:r>
              <a:rPr lang="en-GB" i="1" dirty="0"/>
              <a:t>Value Based Reasoning</a:t>
            </a:r>
            <a:r>
              <a:rPr lang="en-GB" dirty="0"/>
              <a:t>, strengths are derived from the (social) values the arguments promote</a:t>
            </a:r>
          </a:p>
          <a:p>
            <a:pPr lvl="1"/>
            <a:r>
              <a:rPr lang="en-GB" dirty="0"/>
              <a:t>Values can be ordered differently by different audiences</a:t>
            </a:r>
          </a:p>
          <a:p>
            <a:pPr lvl="1"/>
            <a:r>
              <a:rPr lang="en-GB" dirty="0"/>
              <a:t>Audience is </a:t>
            </a:r>
            <a:r>
              <a:rPr lang="en-GB" b="1" i="1" dirty="0"/>
              <a:t>characterised</a:t>
            </a:r>
            <a:r>
              <a:rPr lang="en-GB" dirty="0"/>
              <a:t> by its </a:t>
            </a:r>
            <a:r>
              <a:rPr lang="en-GB" b="1" i="1" dirty="0"/>
              <a:t>value preferences</a:t>
            </a:r>
          </a:p>
          <a:p>
            <a:pPr lvl="1"/>
            <a:r>
              <a:rPr lang="en-GB" dirty="0"/>
              <a:t>Notions of </a:t>
            </a:r>
          </a:p>
          <a:p>
            <a:pPr lvl="2"/>
            <a:r>
              <a:rPr lang="en-GB" b="1" i="1" dirty="0"/>
              <a:t>Objective</a:t>
            </a:r>
            <a:r>
              <a:rPr lang="en-GB" dirty="0"/>
              <a:t> acceptance (accepted by </a:t>
            </a:r>
            <a:r>
              <a:rPr lang="en-GB" b="1" i="1" dirty="0"/>
              <a:t>all</a:t>
            </a:r>
            <a:r>
              <a:rPr lang="en-GB" dirty="0"/>
              <a:t> audiences) and</a:t>
            </a:r>
          </a:p>
          <a:p>
            <a:pPr lvl="2"/>
            <a:r>
              <a:rPr lang="en-GB" b="1" i="1" dirty="0"/>
              <a:t>Subjective</a:t>
            </a:r>
            <a:r>
              <a:rPr lang="en-GB" dirty="0"/>
              <a:t> acceptance (accepted by </a:t>
            </a:r>
            <a:r>
              <a:rPr lang="en-GB" b="1" i="1" dirty="0"/>
              <a:t>at least one </a:t>
            </a:r>
            <a:r>
              <a:rPr lang="en-GB" dirty="0"/>
              <a:t>audience)</a:t>
            </a:r>
          </a:p>
        </p:txBody>
      </p:sp>
    </p:spTree>
    <p:extLst>
      <p:ext uri="{BB962C8B-B14F-4D97-AF65-F5344CB8AC3E}">
        <p14:creationId xmlns:p14="http://schemas.microsoft.com/office/powerpoint/2010/main" val="123729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B0BC0F7-D5D3-4530-894F-923D05AAB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Taxation Debate</a:t>
            </a:r>
          </a:p>
        </p:txBody>
      </p:sp>
      <p:grpSp>
        <p:nvGrpSpPr>
          <p:cNvPr id="6147" name="Group 3">
            <a:extLst>
              <a:ext uri="{FF2B5EF4-FFF2-40B4-BE49-F238E27FC236}">
                <a16:creationId xmlns:a16="http://schemas.microsoft.com/office/drawing/2014/main" id="{520115A3-BA14-41CB-8F18-1F710E3855A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505200"/>
            <a:ext cx="6705600" cy="1524000"/>
            <a:chOff x="912" y="2256"/>
            <a:chExt cx="4224" cy="912"/>
          </a:xfrm>
        </p:grpSpPr>
        <p:sp>
          <p:nvSpPr>
            <p:cNvPr id="6148" name="Oval 4">
              <a:extLst>
                <a:ext uri="{FF2B5EF4-FFF2-40B4-BE49-F238E27FC236}">
                  <a16:creationId xmlns:a16="http://schemas.microsoft.com/office/drawing/2014/main" id="{B578AC5C-0706-4674-9AE6-B2C869A09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304"/>
              <a:ext cx="1776" cy="76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Raise taxes to</a:t>
              </a:r>
            </a:p>
            <a:p>
              <a:pPr algn="ctr"/>
              <a:r>
                <a:rPr lang="en-GB" altLang="en-US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promote equality</a:t>
              </a:r>
            </a:p>
          </p:txBody>
        </p:sp>
        <p:sp>
          <p:nvSpPr>
            <p:cNvPr id="6149" name="Oval 5">
              <a:extLst>
                <a:ext uri="{FF2B5EF4-FFF2-40B4-BE49-F238E27FC236}">
                  <a16:creationId xmlns:a16="http://schemas.microsoft.com/office/drawing/2014/main" id="{23FFB40D-A46A-48D5-8091-76BB0825E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56"/>
              <a:ext cx="2016" cy="91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Lower taxes to</a:t>
              </a:r>
            </a:p>
            <a:p>
              <a:pPr algn="ctr"/>
              <a:r>
                <a:rPr lang="en-GB" altLang="en-US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promote enterprise</a:t>
              </a:r>
            </a:p>
          </p:txBody>
        </p:sp>
        <p:sp>
          <p:nvSpPr>
            <p:cNvPr id="6150" name="Line 6">
              <a:extLst>
                <a:ext uri="{FF2B5EF4-FFF2-40B4-BE49-F238E27FC236}">
                  <a16:creationId xmlns:a16="http://schemas.microsoft.com/office/drawing/2014/main" id="{C6E68230-61A8-4528-831A-743DB5B4A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496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1" name="Line 7">
              <a:extLst>
                <a:ext uri="{FF2B5EF4-FFF2-40B4-BE49-F238E27FC236}">
                  <a16:creationId xmlns:a16="http://schemas.microsoft.com/office/drawing/2014/main" id="{8BDA2C66-6929-4965-AF15-6FB06352AD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3024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2" name="Text Box 8">
            <a:extLst>
              <a:ext uri="{FF2B5EF4-FFF2-40B4-BE49-F238E27FC236}">
                <a16:creationId xmlns:a16="http://schemas.microsoft.com/office/drawing/2014/main" id="{0AE84F2B-FEF5-4B3E-9A48-AE38B90A6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150" y="5532215"/>
            <a:ext cx="10258425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Which argument you will accept depends on the value you prefer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be acceptable is to be acceptable </a:t>
            </a:r>
            <a:r>
              <a:rPr lang="en-GB" altLang="en-US" sz="2400" b="1" i="1" dirty="0">
                <a:solidFill>
                  <a:srgbClr val="000000"/>
                </a:solidFill>
                <a:latin typeface="Comic Sans MS" panose="030F0702030302020204" pitchFamily="66" charset="0"/>
              </a:rPr>
              <a:t>to an audience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audience determines argument strength</a:t>
            </a:r>
          </a:p>
        </p:txBody>
      </p:sp>
      <p:pic>
        <p:nvPicPr>
          <p:cNvPr id="6154" name="Picture 10">
            <a:extLst>
              <a:ext uri="{FF2B5EF4-FFF2-40B4-BE49-F238E27FC236}">
                <a16:creationId xmlns:a16="http://schemas.microsoft.com/office/drawing/2014/main" id="{7645B043-7B7E-403C-9891-05EDA559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54" y="402454"/>
            <a:ext cx="2969396" cy="296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person sitting in a chair&#10;&#10;Description automatically generated with medium confidence">
            <a:extLst>
              <a:ext uri="{FF2B5EF4-FFF2-40B4-BE49-F238E27FC236}">
                <a16:creationId xmlns:a16="http://schemas.microsoft.com/office/drawing/2014/main" id="{E4D80FEE-1B5B-4610-AC40-F9555656B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83" y="2149379"/>
            <a:ext cx="2039550" cy="2719400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22A54A5-862E-4DB6-994B-8C98F10D249D}"/>
              </a:ext>
            </a:extLst>
          </p:cNvPr>
          <p:cNvCxnSpPr/>
          <p:nvPr/>
        </p:nvCxnSpPr>
        <p:spPr>
          <a:xfrm>
            <a:off x="4953740" y="3585411"/>
            <a:ext cx="2086252" cy="0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ED9EB7-A20C-46FF-9FE6-32F5E9D1E393}"/>
              </a:ext>
            </a:extLst>
          </p:cNvPr>
          <p:cNvCxnSpPr>
            <a:cxnSpLocks/>
          </p:cNvCxnSpPr>
          <p:nvPr/>
        </p:nvCxnSpPr>
        <p:spPr>
          <a:xfrm flipH="1">
            <a:off x="4953740" y="4868779"/>
            <a:ext cx="2364378" cy="0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8BD3-2701-46BD-AE65-6224C66B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Uncertainties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6460B-C6AF-4526-8DD0-71EEE6156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There may be elements of uncertainty</a:t>
            </a:r>
          </a:p>
          <a:p>
            <a:pPr lvl="1"/>
            <a:r>
              <a:rPr lang="en-GB" sz="2800" dirty="0"/>
              <a:t>About the current situation</a:t>
            </a:r>
          </a:p>
          <a:p>
            <a:pPr lvl="2"/>
            <a:r>
              <a:rPr lang="en-GB" sz="2400" dirty="0"/>
              <a:t>The current state affects the outcome of actions</a:t>
            </a:r>
          </a:p>
          <a:p>
            <a:pPr lvl="1"/>
            <a:r>
              <a:rPr lang="en-GB" sz="2800" dirty="0"/>
              <a:t>About the effect of the action</a:t>
            </a:r>
          </a:p>
          <a:p>
            <a:pPr lvl="2"/>
            <a:r>
              <a:rPr lang="en-GB" sz="2400" dirty="0"/>
              <a:t>The effect of an action may not be determinate</a:t>
            </a:r>
          </a:p>
          <a:p>
            <a:pPr lvl="1"/>
            <a:r>
              <a:rPr lang="en-GB" sz="2800" dirty="0"/>
              <a:t>About what other agents might do</a:t>
            </a:r>
          </a:p>
          <a:p>
            <a:pPr lvl="2"/>
            <a:r>
              <a:rPr lang="en-GB" sz="2400" dirty="0"/>
              <a:t>Others may help us, or frustrate us</a:t>
            </a:r>
          </a:p>
          <a:p>
            <a:r>
              <a:rPr lang="en-GB" dirty="0"/>
              <a:t>Can resolve uncertainties before choosing an action</a:t>
            </a:r>
          </a:p>
          <a:p>
            <a:r>
              <a:rPr lang="en-GB" dirty="0"/>
              <a:t>Can </a:t>
            </a:r>
            <a:r>
              <a:rPr lang="en-GB" b="1" i="1" dirty="0"/>
              <a:t>weight values </a:t>
            </a:r>
            <a:r>
              <a:rPr lang="en-GB" dirty="0"/>
              <a:t>according to the agent’s preferences and calculate an </a:t>
            </a:r>
            <a:r>
              <a:rPr lang="en-GB" b="1" i="1" dirty="0"/>
              <a:t>expected utility</a:t>
            </a:r>
            <a:r>
              <a:rPr lang="en-GB" dirty="0"/>
              <a:t> for the actions.</a:t>
            </a:r>
          </a:p>
          <a:p>
            <a:pPr lvl="1"/>
            <a:r>
              <a:rPr lang="en-GB" dirty="0"/>
              <a:t>Gives a single ranking </a:t>
            </a:r>
            <a:r>
              <a:rPr lang="en-GB" b="1" i="1" dirty="0"/>
              <a:t>for an audience</a:t>
            </a:r>
          </a:p>
        </p:txBody>
      </p:sp>
    </p:spTree>
    <p:extLst>
      <p:ext uri="{BB962C8B-B14F-4D97-AF65-F5344CB8AC3E}">
        <p14:creationId xmlns:p14="http://schemas.microsoft.com/office/powerpoint/2010/main" val="288441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11A56-925B-4F0B-9775-68DD112C1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7DDA3-2E2E-4EEB-82BA-0F48F7EED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Value Based reasoning has been applied to</a:t>
            </a:r>
          </a:p>
          <a:p>
            <a:pPr lvl="1"/>
            <a:r>
              <a:rPr lang="en-GB" sz="3200" dirty="0"/>
              <a:t>Law</a:t>
            </a:r>
          </a:p>
          <a:p>
            <a:pPr lvl="1"/>
            <a:r>
              <a:rPr lang="en-GB" sz="3200" dirty="0"/>
              <a:t>Medicine</a:t>
            </a:r>
          </a:p>
          <a:p>
            <a:pPr lvl="1"/>
            <a:r>
              <a:rPr lang="en-GB" sz="3200" dirty="0"/>
              <a:t>Behavioural Economics</a:t>
            </a:r>
          </a:p>
          <a:p>
            <a:pPr lvl="1"/>
            <a:r>
              <a:rPr lang="en-GB" sz="3200" dirty="0"/>
              <a:t>Moral reasoning</a:t>
            </a:r>
          </a:p>
          <a:p>
            <a:pPr lvl="1"/>
            <a:r>
              <a:rPr lang="en-GB" sz="3200" dirty="0"/>
              <a:t>General Problem Solving</a:t>
            </a:r>
          </a:p>
          <a:p>
            <a:pPr lvl="1"/>
            <a:r>
              <a:rPr lang="en-GB" sz="3200" dirty="0"/>
              <a:t>Other problems</a:t>
            </a:r>
          </a:p>
        </p:txBody>
      </p:sp>
    </p:spTree>
    <p:extLst>
      <p:ext uri="{BB962C8B-B14F-4D97-AF65-F5344CB8AC3E}">
        <p14:creationId xmlns:p14="http://schemas.microsoft.com/office/powerpoint/2010/main" val="262005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205</TotalTime>
  <Words>1418</Words>
  <Application>Microsoft Office PowerPoint</Application>
  <PresentationFormat>Widescreen</PresentationFormat>
  <Paragraphs>177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Tahoma</vt:lpstr>
      <vt:lpstr>Office Theme</vt:lpstr>
      <vt:lpstr>Audiences and Argument Strength</vt:lpstr>
      <vt:lpstr>Attack and Defeat</vt:lpstr>
      <vt:lpstr>Practical Reasoning</vt:lpstr>
      <vt:lpstr>John Searle Rationality in Action (2001)</vt:lpstr>
      <vt:lpstr>Chaim Perelman The New Rhetoric  (1969)</vt:lpstr>
      <vt:lpstr>Characterising Audiences</vt:lpstr>
      <vt:lpstr>Taxation Debate</vt:lpstr>
      <vt:lpstr>Uncertainties</vt:lpstr>
      <vt:lpstr>Applications</vt:lpstr>
      <vt:lpstr>Behavioural Economics</vt:lpstr>
      <vt:lpstr>Value Based Reasoning</vt:lpstr>
      <vt:lpstr>Authorities</vt:lpstr>
      <vt:lpstr>When do we Follow Authority?</vt:lpstr>
      <vt:lpstr>Risk</vt:lpstr>
      <vt:lpstr>Loss Aversion</vt:lpstr>
      <vt:lpstr>Explaining Behaviour</vt:lpstr>
      <vt:lpstr>Influence on Dialogues</vt:lpstr>
      <vt:lpstr>Computational Approaches</vt:lpstr>
      <vt:lpstr>Meta Level</vt:lpstr>
      <vt:lpstr>Empirical Investigation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Bench-Capon, Trevor</dc:creator>
  <cp:lastModifiedBy>CSC</cp:lastModifiedBy>
  <cp:revision>37</cp:revision>
  <dcterms:created xsi:type="dcterms:W3CDTF">2021-10-01T15:47:31Z</dcterms:created>
  <dcterms:modified xsi:type="dcterms:W3CDTF">2021-11-18T15:21:17Z</dcterms:modified>
</cp:coreProperties>
</file>