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F6D1-927D-490E-9388-557C5F787191}" type="datetimeFigureOut">
              <a:rPr lang="en-GB" smtClean="0"/>
              <a:t>23/01/2020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855B7-84EE-44F9-999F-94247CE7E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309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F6D1-927D-490E-9388-557C5F787191}" type="datetimeFigureOut">
              <a:rPr lang="en-GB" smtClean="0"/>
              <a:t>23/01/2020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855B7-84EE-44F9-999F-94247CE7E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645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F6D1-927D-490E-9388-557C5F787191}" type="datetimeFigureOut">
              <a:rPr lang="en-GB" smtClean="0"/>
              <a:t>23/01/2020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855B7-84EE-44F9-999F-94247CE7E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105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F6D1-927D-490E-9388-557C5F787191}" type="datetimeFigureOut">
              <a:rPr lang="en-GB" smtClean="0"/>
              <a:t>23/01/2020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855B7-84EE-44F9-999F-94247CE7E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543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F6D1-927D-490E-9388-557C5F787191}" type="datetimeFigureOut">
              <a:rPr lang="en-GB" smtClean="0"/>
              <a:t>23/01/2020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855B7-84EE-44F9-999F-94247CE7E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532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F6D1-927D-490E-9388-557C5F787191}" type="datetimeFigureOut">
              <a:rPr lang="en-GB" smtClean="0"/>
              <a:t>23/01/2020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855B7-84EE-44F9-999F-94247CE7E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043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F6D1-927D-490E-9388-557C5F787191}" type="datetimeFigureOut">
              <a:rPr lang="en-GB" smtClean="0"/>
              <a:t>23/01/2020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855B7-84EE-44F9-999F-94247CE7E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808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F6D1-927D-490E-9388-557C5F787191}" type="datetimeFigureOut">
              <a:rPr lang="en-GB" smtClean="0"/>
              <a:t>23/01/2020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855B7-84EE-44F9-999F-94247CE7E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682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F6D1-927D-490E-9388-557C5F787191}" type="datetimeFigureOut">
              <a:rPr lang="en-GB" smtClean="0"/>
              <a:t>23/01/2020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855B7-84EE-44F9-999F-94247CE7E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866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F6D1-927D-490E-9388-557C5F787191}" type="datetimeFigureOut">
              <a:rPr lang="en-GB" smtClean="0"/>
              <a:t>23/01/2020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855B7-84EE-44F9-999F-94247CE7E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343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F6D1-927D-490E-9388-557C5F787191}" type="datetimeFigureOut">
              <a:rPr lang="en-GB" smtClean="0"/>
              <a:t>23/01/2020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855B7-84EE-44F9-999F-94247CE7E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222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F6D1-927D-490E-9388-557C5F787191}" type="datetimeFigureOut">
              <a:rPr lang="en-GB" smtClean="0"/>
              <a:t>23/01/2020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855B7-84EE-44F9-999F-94247CE7E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0759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cgi.csc.liv.ac.uk/research/techreports/tr2019/ulcs-19-003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35A60-EA80-4464-9911-17A6A792A5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2387600"/>
          </a:xfrm>
        </p:spPr>
        <p:txBody>
          <a:bodyPr/>
          <a:lstStyle/>
          <a:p>
            <a:r>
              <a:rPr lang="en-GB" dirty="0"/>
              <a:t>A Dialogical Model of </a:t>
            </a:r>
            <a:br>
              <a:rPr lang="en-GB" dirty="0"/>
            </a:br>
            <a:r>
              <a:rPr lang="en-GB" dirty="0"/>
              <a:t>Case Law Dynamics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40305A-E745-4D2C-B19A-5D7A11A5EB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5021" y="4214598"/>
            <a:ext cx="9144000" cy="1655762"/>
          </a:xfrm>
        </p:spPr>
        <p:txBody>
          <a:bodyPr>
            <a:normAutofit/>
          </a:bodyPr>
          <a:lstStyle/>
          <a:p>
            <a:r>
              <a:rPr lang="en-GB" sz="3200" i="1" dirty="0"/>
              <a:t>Trevor Bench-Capon and John Henderson </a:t>
            </a:r>
          </a:p>
          <a:p>
            <a:r>
              <a:rPr lang="en-GB" sz="3200" i="1" dirty="0"/>
              <a:t>Dept of Computer Science, University of Liverpool, UK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88A7A6-BC13-4213-908E-B9C83E32D6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98"/>
          <a:stretch/>
        </p:blipFill>
        <p:spPr>
          <a:xfrm>
            <a:off x="10210041" y="9525"/>
            <a:ext cx="1981959" cy="3981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304EF0-1B74-4380-B143-156335DDF8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4"/>
            <a:ext cx="2849246" cy="379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70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DCA1E-39EC-4185-8936-2980CB857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Third Play: </a:t>
            </a:r>
            <a:r>
              <a:rPr lang="en-GB" b="1" i="1" dirty="0">
                <a:solidFill>
                  <a:srgbClr val="FFFF00"/>
                </a:solidFill>
              </a:rPr>
              <a:t>Rebuttal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27A20-AA4F-4116-A34D-ED15BC828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20000"/>
          </a:bodyPr>
          <a:lstStyle/>
          <a:p>
            <a:r>
              <a:rPr lang="en-GB" b="1" i="1" dirty="0" err="1">
                <a:solidFill>
                  <a:srgbClr val="FFFF00"/>
                </a:solidFill>
              </a:rPr>
              <a:t>RuleDoesApply</a:t>
            </a:r>
            <a:r>
              <a:rPr lang="en-GB" b="1" i="1" dirty="0">
                <a:solidFill>
                  <a:srgbClr val="FFFF00"/>
                </a:solidFill>
              </a:rPr>
              <a:t>(Factor,NewFactor2,V2). </a:t>
            </a:r>
            <a:r>
              <a:rPr lang="en-GB" dirty="0"/>
              <a:t>Rebuts </a:t>
            </a:r>
            <a:r>
              <a:rPr lang="en-GB" b="1" i="1" dirty="0" err="1">
                <a:solidFill>
                  <a:srgbClr val="FFFF00"/>
                </a:solidFill>
              </a:rPr>
              <a:t>RuleDoesNotApply</a:t>
            </a:r>
            <a:r>
              <a:rPr lang="en-GB" dirty="0"/>
              <a:t> by suggesting a factor to replace an existing factor and so bring the case under the rule.</a:t>
            </a:r>
          </a:p>
          <a:p>
            <a:r>
              <a:rPr lang="en-GB" b="1" i="1" dirty="0" err="1">
                <a:solidFill>
                  <a:srgbClr val="FFFF00"/>
                </a:solidFill>
              </a:rPr>
              <a:t>NoPromotion</a:t>
            </a:r>
            <a:r>
              <a:rPr lang="en-GB" b="1" i="1" dirty="0">
                <a:solidFill>
                  <a:srgbClr val="FFFF00"/>
                </a:solidFill>
              </a:rPr>
              <a:t>(</a:t>
            </a:r>
            <a:r>
              <a:rPr lang="en-GB" b="1" i="1" dirty="0" err="1">
                <a:solidFill>
                  <a:srgbClr val="FFFF00"/>
                </a:solidFill>
              </a:rPr>
              <a:t>Factor,V</a:t>
            </a:r>
            <a:r>
              <a:rPr lang="en-GB" b="1" i="1" dirty="0">
                <a:solidFill>
                  <a:srgbClr val="FFFF00"/>
                </a:solidFill>
              </a:rPr>
              <a:t>) </a:t>
            </a:r>
            <a:r>
              <a:rPr lang="en-GB" dirty="0"/>
              <a:t>and </a:t>
            </a:r>
            <a:r>
              <a:rPr lang="en-GB" b="1" i="1" dirty="0">
                <a:solidFill>
                  <a:srgbClr val="FFFF00"/>
                </a:solidFill>
              </a:rPr>
              <a:t>Demotion(Factor,V2). </a:t>
            </a:r>
            <a:r>
              <a:rPr lang="en-GB" dirty="0"/>
              <a:t>Rebuts </a:t>
            </a:r>
            <a:r>
              <a:rPr lang="en-GB" b="1" i="1" dirty="0" err="1">
                <a:solidFill>
                  <a:srgbClr val="FFFF00"/>
                </a:solidFill>
              </a:rPr>
              <a:t>ProposeException</a:t>
            </a:r>
            <a:r>
              <a:rPr lang="en-GB" dirty="0"/>
              <a:t>, </a:t>
            </a:r>
            <a:r>
              <a:rPr lang="en-GB" b="1" i="1" dirty="0">
                <a:solidFill>
                  <a:srgbClr val="FFFF00"/>
                </a:solidFill>
              </a:rPr>
              <a:t>Narrow</a:t>
            </a:r>
            <a:r>
              <a:rPr lang="en-GB" dirty="0"/>
              <a:t>, </a:t>
            </a:r>
            <a:r>
              <a:rPr lang="en-GB" b="1" i="1" dirty="0">
                <a:solidFill>
                  <a:srgbClr val="FFFF00"/>
                </a:solidFill>
              </a:rPr>
              <a:t>Broaden</a:t>
            </a:r>
            <a:r>
              <a:rPr lang="en-GB" dirty="0"/>
              <a:t> and </a:t>
            </a:r>
            <a:r>
              <a:rPr lang="en-GB" b="1" i="1" dirty="0" err="1">
                <a:solidFill>
                  <a:srgbClr val="FFFF00"/>
                </a:solidFill>
              </a:rPr>
              <a:t>NewRule</a:t>
            </a:r>
            <a:r>
              <a:rPr lang="en-GB" dirty="0"/>
              <a:t> by saying that the value supposedly promoted is either not promoted or even demoted</a:t>
            </a:r>
          </a:p>
          <a:p>
            <a:r>
              <a:rPr lang="en-GB" b="1" i="1" dirty="0">
                <a:solidFill>
                  <a:srgbClr val="FFFF00"/>
                </a:solidFill>
              </a:rPr>
              <a:t>Precedent(R/</a:t>
            </a:r>
            <a:r>
              <a:rPr lang="en-GB" b="1" i="1" dirty="0" err="1">
                <a:solidFill>
                  <a:srgbClr val="FFFF00"/>
                </a:solidFill>
              </a:rPr>
              <a:t>Exception,C</a:t>
            </a:r>
            <a:r>
              <a:rPr lang="en-GB" b="1" i="1" dirty="0">
                <a:solidFill>
                  <a:srgbClr val="FFFF00"/>
                </a:solidFill>
              </a:rPr>
              <a:t>). </a:t>
            </a:r>
            <a:r>
              <a:rPr lang="en-GB" dirty="0"/>
              <a:t>Rebuts </a:t>
            </a:r>
            <a:r>
              <a:rPr lang="en-GB" b="1" i="1" dirty="0" err="1">
                <a:solidFill>
                  <a:srgbClr val="FFFF00"/>
                </a:solidFill>
              </a:rPr>
              <a:t>DoesNotApply</a:t>
            </a:r>
            <a:r>
              <a:rPr lang="en-GB" b="1" i="1" dirty="0">
                <a:solidFill>
                  <a:srgbClr val="FFFF00"/>
                </a:solidFill>
              </a:rPr>
              <a:t>, </a:t>
            </a:r>
            <a:r>
              <a:rPr lang="en-GB" b="1" i="1" dirty="0" err="1">
                <a:solidFill>
                  <a:srgbClr val="FFFF00"/>
                </a:solidFill>
              </a:rPr>
              <a:t>NewRule</a:t>
            </a:r>
            <a:r>
              <a:rPr lang="en-GB" b="1" i="1" dirty="0">
                <a:solidFill>
                  <a:srgbClr val="FFFF00"/>
                </a:solidFill>
              </a:rPr>
              <a:t> </a:t>
            </a:r>
            <a:r>
              <a:rPr lang="en-GB" dirty="0"/>
              <a:t>and</a:t>
            </a:r>
            <a:r>
              <a:rPr lang="en-GB" b="1" i="1" dirty="0">
                <a:solidFill>
                  <a:srgbClr val="FFFF00"/>
                </a:solidFill>
              </a:rPr>
              <a:t> </a:t>
            </a:r>
            <a:r>
              <a:rPr lang="en-GB" b="1" i="1" dirty="0" err="1">
                <a:solidFill>
                  <a:srgbClr val="FFFF00"/>
                </a:solidFill>
              </a:rPr>
              <a:t>ProposeException</a:t>
            </a:r>
            <a:r>
              <a:rPr lang="en-GB" dirty="0"/>
              <a:t> by citing a precedent where the proposal applied but was not followed</a:t>
            </a:r>
          </a:p>
          <a:p>
            <a:r>
              <a:rPr lang="en-GB" b="1" i="1" dirty="0" err="1">
                <a:solidFill>
                  <a:srgbClr val="FFFF00"/>
                </a:solidFill>
              </a:rPr>
              <a:t>TooGreat</a:t>
            </a:r>
            <a:r>
              <a:rPr lang="en-GB" b="1" i="1" dirty="0">
                <a:solidFill>
                  <a:srgbClr val="FFFF00"/>
                </a:solidFill>
              </a:rPr>
              <a:t>(</a:t>
            </a:r>
            <a:r>
              <a:rPr lang="en-GB" b="1" i="1" dirty="0" err="1">
                <a:solidFill>
                  <a:srgbClr val="FFFF00"/>
                </a:solidFill>
              </a:rPr>
              <a:t>Factor,NewFactor</a:t>
            </a:r>
            <a:r>
              <a:rPr lang="en-GB" b="1" i="1" dirty="0">
                <a:solidFill>
                  <a:srgbClr val="FFFF00"/>
                </a:solidFill>
              </a:rPr>
              <a:t>). </a:t>
            </a:r>
            <a:r>
              <a:rPr lang="en-GB" dirty="0"/>
              <a:t>Rebuts </a:t>
            </a:r>
            <a:r>
              <a:rPr lang="en-GB" b="1" i="1" dirty="0">
                <a:solidFill>
                  <a:srgbClr val="FFFF00"/>
                </a:solidFill>
              </a:rPr>
              <a:t>Broaden</a:t>
            </a:r>
            <a:r>
              <a:rPr lang="en-GB" dirty="0"/>
              <a:t> and </a:t>
            </a:r>
            <a:r>
              <a:rPr lang="en-GB" b="1" i="1" dirty="0">
                <a:solidFill>
                  <a:srgbClr val="FFFF00"/>
                </a:solidFill>
              </a:rPr>
              <a:t>Narrow</a:t>
            </a:r>
            <a:r>
              <a:rPr lang="en-GB" dirty="0"/>
              <a:t>, by suggesting there </a:t>
            </a:r>
            <a:r>
              <a:rPr lang="en-GB"/>
              <a:t>is too </a:t>
            </a:r>
            <a:r>
              <a:rPr lang="en-GB" dirty="0"/>
              <a:t>much difference</a:t>
            </a:r>
          </a:p>
          <a:p>
            <a:r>
              <a:rPr lang="en-GB" b="1" i="1" dirty="0" err="1">
                <a:solidFill>
                  <a:srgbClr val="FFFF00"/>
                </a:solidFill>
              </a:rPr>
              <a:t>NoAnalogy</a:t>
            </a:r>
            <a:r>
              <a:rPr lang="en-GB" b="1" i="1" dirty="0">
                <a:solidFill>
                  <a:srgbClr val="FFFF00"/>
                </a:solidFill>
              </a:rPr>
              <a:t>(Factor1,Factor2,Differences). </a:t>
            </a:r>
            <a:r>
              <a:rPr lang="en-GB" dirty="0"/>
              <a:t>Rebuts </a:t>
            </a:r>
            <a:r>
              <a:rPr lang="en-GB" b="1" i="1" dirty="0">
                <a:solidFill>
                  <a:srgbClr val="FFFF00"/>
                </a:solidFill>
              </a:rPr>
              <a:t>Analogy</a:t>
            </a:r>
            <a:r>
              <a:rPr lang="en-GB" dirty="0"/>
              <a:t> by suggesting the differences outweigh the similarities.</a:t>
            </a:r>
          </a:p>
        </p:txBody>
      </p:sp>
      <p:pic>
        <p:nvPicPr>
          <p:cNvPr id="7170" name="Picture 2" descr="Image result for sledgehammer nut">
            <a:extLst>
              <a:ext uri="{FF2B5EF4-FFF2-40B4-BE49-F238E27FC236}">
                <a16:creationId xmlns:a16="http://schemas.microsoft.com/office/drawing/2014/main" id="{A8B6453F-BC0E-4F75-92F8-FC1CED7F1E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2"/>
          <a:stretch/>
        </p:blipFill>
        <p:spPr bwMode="auto">
          <a:xfrm>
            <a:off x="10239595" y="67469"/>
            <a:ext cx="1952405" cy="16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497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72F55-6F8F-4745-B5AB-C20D2C834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D570D-D4A5-48D5-8B7D-B7AD949BA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Following the arguments, the judge must decide whether to accept the rebuttal, or to accept the counter argument.</a:t>
            </a:r>
          </a:p>
          <a:p>
            <a:r>
              <a:rPr lang="en-GB" dirty="0"/>
              <a:t>The different rebuttals may require different considerations, but </a:t>
            </a:r>
            <a:r>
              <a:rPr lang="en-GB"/>
              <a:t>in many </a:t>
            </a:r>
            <a:r>
              <a:rPr lang="en-GB" dirty="0"/>
              <a:t>cases the rationale for the proposal (the value) may be important.</a:t>
            </a:r>
          </a:p>
          <a:p>
            <a:r>
              <a:rPr lang="en-GB" dirty="0"/>
              <a:t>Often the decision will require a modification to the existing rules:</a:t>
            </a:r>
          </a:p>
          <a:p>
            <a:pPr lvl="1"/>
            <a:r>
              <a:rPr lang="en-GB" dirty="0"/>
              <a:t>Adding or changing (substituting, broadening, narrowing) a factor</a:t>
            </a:r>
          </a:p>
          <a:p>
            <a:pPr lvl="1"/>
            <a:r>
              <a:rPr lang="en-GB" dirty="0"/>
              <a:t>Adding a new exception (positive or negative)</a:t>
            </a:r>
          </a:p>
          <a:p>
            <a:pPr lvl="1"/>
            <a:r>
              <a:rPr lang="en-GB" dirty="0"/>
              <a:t>Adding a new rule</a:t>
            </a:r>
          </a:p>
        </p:txBody>
      </p:sp>
      <p:pic>
        <p:nvPicPr>
          <p:cNvPr id="8194" name="Picture 2" descr="Image result for judge">
            <a:extLst>
              <a:ext uri="{FF2B5EF4-FFF2-40B4-BE49-F238E27FC236}">
                <a16:creationId xmlns:a16="http://schemas.microsoft.com/office/drawing/2014/main" id="{5EBA3578-8140-49CC-8C02-2302CB739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314" y="-12053"/>
            <a:ext cx="2417685" cy="195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023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52B06-593F-41D0-8E75-A93391D5B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2EEFB-4507-4AA5-BCD6-CC1BC2EDE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r>
              <a:rPr lang="en-GB" dirty="0"/>
              <a:t>Unfortunately the example had to be cut from the short version of the paper.</a:t>
            </a:r>
          </a:p>
          <a:p>
            <a:r>
              <a:rPr lang="en-GB" dirty="0"/>
              <a:t>A fully worked example, following through a sequence of 18 cases, and exercising all the various moves is given in a </a:t>
            </a:r>
            <a:r>
              <a:rPr lang="en-GB" b="1" i="1" dirty="0">
                <a:solidFill>
                  <a:srgbClr val="FFFF00"/>
                </a:solidFill>
              </a:rPr>
              <a:t>technical report</a:t>
            </a:r>
          </a:p>
          <a:p>
            <a:r>
              <a:rPr lang="en-GB" dirty="0" err="1"/>
              <a:t>Avaliable</a:t>
            </a:r>
            <a:r>
              <a:rPr lang="en-GB" dirty="0"/>
              <a:t> from</a:t>
            </a:r>
          </a:p>
          <a:p>
            <a:pPr lvl="1"/>
            <a:r>
              <a:rPr lang="en-GB" b="1" i="1" dirty="0">
                <a:solidFill>
                  <a:srgbClr val="FFFF00"/>
                </a:solidFill>
              </a:rPr>
              <a:t>Department of Computer Science, Technical Reports</a:t>
            </a:r>
          </a:p>
          <a:p>
            <a:pPr lvl="1"/>
            <a:r>
              <a:rPr lang="en-GB" b="1" i="1" dirty="0">
                <a:solidFill>
                  <a:srgbClr val="FFFF00"/>
                </a:solidFill>
              </a:rPr>
              <a:t>Link on my web page bibliography</a:t>
            </a:r>
          </a:p>
          <a:p>
            <a:r>
              <a:rPr lang="en-GB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https://cgi.csc.liv.ac.uk/research/techreports/tr2019/ulcs-19-003.pdf</a:t>
            </a:r>
            <a:endParaRPr lang="en-GB" b="1" i="1" dirty="0">
              <a:solidFill>
                <a:srgbClr val="FFFF00"/>
              </a:solidFill>
            </a:endParaRPr>
          </a:p>
        </p:txBody>
      </p:sp>
      <p:pic>
        <p:nvPicPr>
          <p:cNvPr id="9218" name="Picture 2" descr="Image result for outgrown">
            <a:extLst>
              <a:ext uri="{FF2B5EF4-FFF2-40B4-BE49-F238E27FC236}">
                <a16:creationId xmlns:a16="http://schemas.microsoft.com/office/drawing/2014/main" id="{636FEE63-98F2-43E9-9893-99888EC995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5" r="27500"/>
          <a:stretch/>
        </p:blipFill>
        <p:spPr bwMode="auto">
          <a:xfrm>
            <a:off x="10227076" y="0"/>
            <a:ext cx="1964924" cy="248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829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7955F-8A43-447B-AF79-7FD717459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Modelling the </a:t>
            </a:r>
            <a:br>
              <a:rPr lang="en-GB" dirty="0"/>
            </a:br>
            <a:r>
              <a:rPr lang="en-GB" dirty="0"/>
              <a:t>Development of Case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DEA2F-1102-4491-A6CF-44A8D7C28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940" y="2675731"/>
            <a:ext cx="10515600" cy="4351338"/>
          </a:xfrm>
        </p:spPr>
        <p:txBody>
          <a:bodyPr/>
          <a:lstStyle/>
          <a:p>
            <a:r>
              <a:rPr lang="en-GB" dirty="0"/>
              <a:t>We are interested in how case law </a:t>
            </a:r>
            <a:r>
              <a:rPr lang="en-GB" b="1" i="1" dirty="0">
                <a:solidFill>
                  <a:srgbClr val="FFFF00"/>
                </a:solidFill>
              </a:rPr>
              <a:t>develops</a:t>
            </a:r>
            <a:r>
              <a:rPr lang="en-GB" dirty="0"/>
              <a:t> through a </a:t>
            </a:r>
            <a:r>
              <a:rPr lang="en-GB" b="1" i="1" dirty="0">
                <a:solidFill>
                  <a:srgbClr val="FFFF00"/>
                </a:solidFill>
              </a:rPr>
              <a:t>sequence</a:t>
            </a:r>
            <a:r>
              <a:rPr lang="en-GB" dirty="0"/>
              <a:t> of decisions</a:t>
            </a:r>
          </a:p>
          <a:p>
            <a:r>
              <a:rPr lang="en-GB" dirty="0"/>
              <a:t>Like CATO and CABARET we use argument moves in a three ply argument dialogue</a:t>
            </a:r>
          </a:p>
          <a:p>
            <a:pPr lvl="1"/>
            <a:r>
              <a:rPr lang="en-GB" dirty="0"/>
              <a:t>Proposal</a:t>
            </a:r>
          </a:p>
          <a:p>
            <a:pPr lvl="1"/>
            <a:r>
              <a:rPr lang="en-GB" dirty="0"/>
              <a:t>Counter Argument</a:t>
            </a:r>
          </a:p>
          <a:p>
            <a:pPr lvl="1"/>
            <a:r>
              <a:rPr lang="en-GB" dirty="0"/>
              <a:t>Rebuttal</a:t>
            </a:r>
          </a:p>
          <a:p>
            <a:r>
              <a:rPr lang="en-GB" dirty="0"/>
              <a:t>However, we store the developing knowledge as a </a:t>
            </a:r>
            <a:r>
              <a:rPr lang="en-GB" b="1" i="1" dirty="0">
                <a:solidFill>
                  <a:srgbClr val="FFFF00"/>
                </a:solidFill>
              </a:rPr>
              <a:t>set of rules</a:t>
            </a:r>
          </a:p>
          <a:p>
            <a:r>
              <a:rPr lang="en-GB" dirty="0"/>
              <a:t>As well as rules, </a:t>
            </a:r>
            <a:r>
              <a:rPr lang="en-GB" b="1" i="1" dirty="0">
                <a:solidFill>
                  <a:srgbClr val="FFFF00"/>
                </a:solidFill>
              </a:rPr>
              <a:t>factors can be modified </a:t>
            </a:r>
            <a:r>
              <a:rPr lang="en-GB" dirty="0"/>
              <a:t>by cases</a:t>
            </a:r>
          </a:p>
        </p:txBody>
      </p:sp>
      <p:pic>
        <p:nvPicPr>
          <p:cNvPr id="6" name="Picture 2" descr="https://cdn.britannica.com/60/6160-050-4F39391D/Tower-of-Babel-oil-painting-Pieter-Brueghel.jpg">
            <a:extLst>
              <a:ext uri="{FF2B5EF4-FFF2-40B4-BE49-F238E27FC236}">
                <a16:creationId xmlns:a16="http://schemas.microsoft.com/office/drawing/2014/main" id="{5EE0102C-C958-4CAD-8A88-5B4FBFB9F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699" y="1"/>
            <a:ext cx="3606518" cy="264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953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61378-3F2A-40A9-9015-4AFE76ACD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E4352-C180-45A4-8503-744C2799D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Rules are always for a </a:t>
            </a:r>
            <a:r>
              <a:rPr lang="en-GB" b="1" i="1" dirty="0">
                <a:solidFill>
                  <a:srgbClr val="FFFF00"/>
                </a:solidFill>
              </a:rPr>
              <a:t>positive</a:t>
            </a:r>
            <a:r>
              <a:rPr lang="en-GB" dirty="0"/>
              <a:t> outcome</a:t>
            </a:r>
          </a:p>
          <a:p>
            <a:pPr lvl="1"/>
            <a:r>
              <a:rPr lang="en-GB" b="1" i="1" dirty="0">
                <a:solidFill>
                  <a:srgbClr val="FFFF00"/>
                </a:solidFill>
              </a:rPr>
              <a:t>Negative</a:t>
            </a:r>
            <a:r>
              <a:rPr lang="en-GB" dirty="0"/>
              <a:t> outcome is the default, if no rules apply </a:t>
            </a:r>
          </a:p>
          <a:p>
            <a:r>
              <a:rPr lang="en-GB" dirty="0"/>
              <a:t>Rules have three components:</a:t>
            </a:r>
          </a:p>
          <a:p>
            <a:pPr lvl="1"/>
            <a:r>
              <a:rPr lang="en-GB" dirty="0"/>
              <a:t>Antecedent</a:t>
            </a:r>
          </a:p>
          <a:p>
            <a:pPr lvl="2"/>
            <a:r>
              <a:rPr lang="en-GB" dirty="0"/>
              <a:t>If antecedent then positive outcome</a:t>
            </a:r>
          </a:p>
          <a:p>
            <a:pPr lvl="1"/>
            <a:r>
              <a:rPr lang="en-GB" dirty="0"/>
              <a:t>Positive Exception</a:t>
            </a:r>
          </a:p>
          <a:p>
            <a:pPr lvl="2"/>
            <a:r>
              <a:rPr lang="en-GB" dirty="0"/>
              <a:t>Even though the antecedent is </a:t>
            </a:r>
            <a:r>
              <a:rPr lang="en-GB" b="1" i="1" dirty="0">
                <a:solidFill>
                  <a:srgbClr val="FFFF00"/>
                </a:solidFill>
              </a:rPr>
              <a:t>not </a:t>
            </a:r>
            <a:r>
              <a:rPr lang="en-GB" dirty="0"/>
              <a:t>satisfied, there is a positive outcome</a:t>
            </a:r>
          </a:p>
          <a:p>
            <a:pPr lvl="1"/>
            <a:r>
              <a:rPr lang="en-GB" dirty="0"/>
              <a:t>Negative Exception</a:t>
            </a:r>
          </a:p>
          <a:p>
            <a:pPr lvl="2"/>
            <a:r>
              <a:rPr lang="en-GB" dirty="0"/>
              <a:t>Even though the antecedent </a:t>
            </a:r>
            <a:r>
              <a:rPr lang="en-GB" b="1" i="1" dirty="0">
                <a:solidFill>
                  <a:srgbClr val="FFFF00"/>
                </a:solidFill>
              </a:rPr>
              <a:t>is </a:t>
            </a:r>
            <a:r>
              <a:rPr lang="en-GB" dirty="0"/>
              <a:t>satisfied, there is a negative outcome</a:t>
            </a:r>
          </a:p>
          <a:p>
            <a:r>
              <a:rPr lang="en-GB" dirty="0"/>
              <a:t>Positive exceptions differ from a new rule, because they are considered related to the rule rather than distinguished</a:t>
            </a:r>
          </a:p>
          <a:p>
            <a:pPr lvl="1"/>
            <a:r>
              <a:rPr lang="en-GB" dirty="0"/>
              <a:t>Example – the rule covers </a:t>
            </a:r>
            <a:r>
              <a:rPr lang="en-GB" b="1" i="1" dirty="0">
                <a:solidFill>
                  <a:srgbClr val="FFFF00"/>
                </a:solidFill>
              </a:rPr>
              <a:t>school children </a:t>
            </a:r>
            <a:r>
              <a:rPr lang="en-GB" dirty="0"/>
              <a:t>and an exception is made to include people in </a:t>
            </a:r>
            <a:r>
              <a:rPr lang="en-GB" b="1" i="1" dirty="0">
                <a:solidFill>
                  <a:srgbClr val="FFFF00"/>
                </a:solidFill>
              </a:rPr>
              <a:t>further education</a:t>
            </a:r>
            <a:r>
              <a:rPr lang="en-GB" dirty="0"/>
              <a:t>. Including </a:t>
            </a:r>
            <a:r>
              <a:rPr lang="en-GB" b="1" i="1" dirty="0">
                <a:solidFill>
                  <a:srgbClr val="FFFF00"/>
                </a:solidFill>
              </a:rPr>
              <a:t>mentally incapable </a:t>
            </a:r>
            <a:r>
              <a:rPr lang="en-GB" dirty="0"/>
              <a:t>would be a new rule.</a:t>
            </a:r>
          </a:p>
        </p:txBody>
      </p:sp>
      <p:pic>
        <p:nvPicPr>
          <p:cNvPr id="7" name="Picture 2" descr="Image result for rules">
            <a:extLst>
              <a:ext uri="{FF2B5EF4-FFF2-40B4-BE49-F238E27FC236}">
                <a16:creationId xmlns:a16="http://schemas.microsoft.com/office/drawing/2014/main" id="{E448F2A6-58FC-4C50-9CF0-4AB72B387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837" y="0"/>
            <a:ext cx="4864163" cy="273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066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7261D-E8FD-4F34-9BDC-7B432C9E2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The antecedents, positive exceptions and negative exceptions are sets of </a:t>
            </a:r>
            <a:r>
              <a:rPr lang="en-GB" b="1" i="1" dirty="0">
                <a:solidFill>
                  <a:srgbClr val="FFFF00"/>
                </a:solidFill>
              </a:rPr>
              <a:t>factors</a:t>
            </a:r>
          </a:p>
          <a:p>
            <a:r>
              <a:rPr lang="en-GB" dirty="0"/>
              <a:t>A</a:t>
            </a:r>
            <a:r>
              <a:rPr lang="en-GB" b="1" i="1" dirty="0">
                <a:solidFill>
                  <a:srgbClr val="FFFF00"/>
                </a:solidFill>
              </a:rPr>
              <a:t> factor </a:t>
            </a:r>
            <a:r>
              <a:rPr lang="en-GB" dirty="0"/>
              <a:t>is a legally significant pattern of facts</a:t>
            </a:r>
          </a:p>
          <a:p>
            <a:pPr lvl="1"/>
            <a:r>
              <a:rPr lang="en-GB" dirty="0"/>
              <a:t>Standard usage, as begun with CATO</a:t>
            </a:r>
          </a:p>
          <a:p>
            <a:r>
              <a:rPr lang="en-GB" dirty="0"/>
              <a:t>Factors are ascribed to a </a:t>
            </a:r>
            <a:r>
              <a:rPr lang="en-GB" dirty="0">
                <a:solidFill>
                  <a:srgbClr val="FFFF00"/>
                </a:solidFill>
              </a:rPr>
              <a:t>case</a:t>
            </a:r>
            <a:r>
              <a:rPr lang="en-GB" dirty="0"/>
              <a:t> of the basis of facts</a:t>
            </a:r>
          </a:p>
          <a:p>
            <a:pPr lvl="1"/>
            <a:r>
              <a:rPr lang="en-GB" dirty="0"/>
              <a:t>As with the dimensions in HYPO</a:t>
            </a:r>
          </a:p>
          <a:p>
            <a:r>
              <a:rPr lang="en-GB" dirty="0"/>
              <a:t>Cases can be described using several </a:t>
            </a:r>
            <a:r>
              <a:rPr lang="en-GB" b="1" i="1" dirty="0">
                <a:solidFill>
                  <a:srgbClr val="FFFF00"/>
                </a:solidFill>
              </a:rPr>
              <a:t>different</a:t>
            </a:r>
            <a:r>
              <a:rPr lang="en-GB" dirty="0"/>
              <a:t> factors</a:t>
            </a:r>
          </a:p>
          <a:p>
            <a:r>
              <a:rPr lang="en-GB" dirty="0"/>
              <a:t>Factors may correspond to a </a:t>
            </a:r>
            <a:r>
              <a:rPr lang="en-GB" b="1" i="1" dirty="0">
                <a:solidFill>
                  <a:srgbClr val="FFFF00"/>
                </a:solidFill>
              </a:rPr>
              <a:t>range </a:t>
            </a:r>
            <a:r>
              <a:rPr lang="en-GB" dirty="0"/>
              <a:t>or</a:t>
            </a:r>
            <a:r>
              <a:rPr lang="en-GB" b="1" i="1" dirty="0"/>
              <a:t> </a:t>
            </a:r>
            <a:r>
              <a:rPr lang="en-GB" b="1" i="1" dirty="0">
                <a:solidFill>
                  <a:srgbClr val="FFFF00"/>
                </a:solidFill>
              </a:rPr>
              <a:t>several fact situations</a:t>
            </a:r>
          </a:p>
          <a:p>
            <a:r>
              <a:rPr lang="en-GB" dirty="0"/>
              <a:t>Factors may be </a:t>
            </a:r>
            <a:r>
              <a:rPr lang="en-GB" b="1" i="1" dirty="0">
                <a:solidFill>
                  <a:srgbClr val="FFFF00"/>
                </a:solidFill>
              </a:rPr>
              <a:t>vague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e.g. there may be several candidate upper bounds</a:t>
            </a:r>
          </a:p>
          <a:p>
            <a:endParaRPr lang="en-GB" b="1" i="1" dirty="0">
              <a:solidFill>
                <a:srgbClr val="FFFF00"/>
              </a:solidFill>
            </a:endParaRPr>
          </a:p>
          <a:p>
            <a:endParaRPr lang="en-GB" dirty="0"/>
          </a:p>
          <a:p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C46479B-0367-401A-85FA-7EE399F78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Factors</a:t>
            </a:r>
          </a:p>
        </p:txBody>
      </p:sp>
      <p:pic>
        <p:nvPicPr>
          <p:cNvPr id="9" name="Picture 2" descr="Image result for factors">
            <a:extLst>
              <a:ext uri="{FF2B5EF4-FFF2-40B4-BE49-F238E27FC236}">
                <a16:creationId xmlns:a16="http://schemas.microsoft.com/office/drawing/2014/main" id="{D04184FD-4181-45D4-9A65-7EC0A39CA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196" y="0"/>
            <a:ext cx="3642804" cy="190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371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6F1D940-E3D2-4633-9A0D-BDCD05024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03" y="354096"/>
            <a:ext cx="10515600" cy="6426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6E9C3D-61B7-4EE6-AD19-298EA35CF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6557F-93A2-401C-99BC-021274397794}"/>
              </a:ext>
            </a:extLst>
          </p:cNvPr>
          <p:cNvSpPr txBox="1"/>
          <p:nvPr/>
        </p:nvSpPr>
        <p:spPr>
          <a:xfrm>
            <a:off x="6852178" y="1884080"/>
            <a:ext cx="1164917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Range 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2589F0-509F-4F60-9479-97F2448DE3CE}"/>
              </a:ext>
            </a:extLst>
          </p:cNvPr>
          <p:cNvSpPr txBox="1"/>
          <p:nvPr/>
        </p:nvSpPr>
        <p:spPr>
          <a:xfrm>
            <a:off x="8931582" y="4163614"/>
            <a:ext cx="1812617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Several Facts</a:t>
            </a:r>
            <a:endParaRPr lang="en-GB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F821360-4A48-4BF7-B224-5ABEA6A2228D}"/>
              </a:ext>
            </a:extLst>
          </p:cNvPr>
          <p:cNvCxnSpPr/>
          <p:nvPr/>
        </p:nvCxnSpPr>
        <p:spPr>
          <a:xfrm flipH="1">
            <a:off x="6116021" y="5886190"/>
            <a:ext cx="2235508" cy="299146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6B10A4A-02BE-44DF-B25A-4A680841E123}"/>
              </a:ext>
            </a:extLst>
          </p:cNvPr>
          <p:cNvSpPr txBox="1"/>
          <p:nvPr/>
        </p:nvSpPr>
        <p:spPr>
          <a:xfrm>
            <a:off x="9469283" y="2289719"/>
            <a:ext cx="1164917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Vague </a:t>
            </a:r>
            <a:endParaRPr lang="en-GB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C0ED36D-3A54-43BE-84C4-D9C6EF0397DC}"/>
              </a:ext>
            </a:extLst>
          </p:cNvPr>
          <p:cNvCxnSpPr>
            <a:cxnSpLocks/>
          </p:cNvCxnSpPr>
          <p:nvPr/>
        </p:nvCxnSpPr>
        <p:spPr>
          <a:xfrm flipH="1">
            <a:off x="7233775" y="2657475"/>
            <a:ext cx="2235508" cy="299146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1CB2CC9-1B40-4CB7-809E-8602CC83A4A5}"/>
              </a:ext>
            </a:extLst>
          </p:cNvPr>
          <p:cNvCxnSpPr>
            <a:cxnSpLocks/>
          </p:cNvCxnSpPr>
          <p:nvPr/>
        </p:nvCxnSpPr>
        <p:spPr>
          <a:xfrm flipH="1">
            <a:off x="5149321" y="2297623"/>
            <a:ext cx="2235508" cy="299146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B9FA0AA-07DA-496B-BFCB-5887AEB59C17}"/>
              </a:ext>
            </a:extLst>
          </p:cNvPr>
          <p:cNvSpPr txBox="1"/>
          <p:nvPr/>
        </p:nvSpPr>
        <p:spPr>
          <a:xfrm>
            <a:off x="8351529" y="5627949"/>
            <a:ext cx="1313249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Boolean</a:t>
            </a:r>
            <a:endParaRPr lang="en-GB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AF2E0C6-3B1B-4A35-BC5D-5AEA2587AD20}"/>
              </a:ext>
            </a:extLst>
          </p:cNvPr>
          <p:cNvCxnSpPr>
            <a:cxnSpLocks/>
          </p:cNvCxnSpPr>
          <p:nvPr/>
        </p:nvCxnSpPr>
        <p:spPr>
          <a:xfrm flipH="1">
            <a:off x="7423997" y="4638121"/>
            <a:ext cx="2235508" cy="299146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D0A0AC0-D10F-4669-BBDB-26D7637E4195}"/>
              </a:ext>
            </a:extLst>
          </p:cNvPr>
          <p:cNvSpPr txBox="1"/>
          <p:nvPr/>
        </p:nvSpPr>
        <p:spPr>
          <a:xfrm>
            <a:off x="2343801" y="797073"/>
            <a:ext cx="1509108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8 year old </a:t>
            </a:r>
            <a:endParaRPr lang="en-GB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EA82CEA-F863-4F50-AB58-6F24430CC632}"/>
              </a:ext>
            </a:extLst>
          </p:cNvPr>
          <p:cNvCxnSpPr/>
          <p:nvPr/>
        </p:nvCxnSpPr>
        <p:spPr>
          <a:xfrm flipH="1">
            <a:off x="1743075" y="904875"/>
            <a:ext cx="600726" cy="3538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1EE04FB-8A52-4A7C-A7C3-352DF45AF1A7}"/>
              </a:ext>
            </a:extLst>
          </p:cNvPr>
          <p:cNvCxnSpPr>
            <a:cxnSpLocks/>
          </p:cNvCxnSpPr>
          <p:nvPr/>
        </p:nvCxnSpPr>
        <p:spPr>
          <a:xfrm flipH="1">
            <a:off x="3079024" y="1267170"/>
            <a:ext cx="619561" cy="15398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6315117-F9D4-4BC4-A223-38A9EAC7E499}"/>
              </a:ext>
            </a:extLst>
          </p:cNvPr>
          <p:cNvCxnSpPr>
            <a:cxnSpLocks/>
          </p:cNvCxnSpPr>
          <p:nvPr/>
        </p:nvCxnSpPr>
        <p:spPr>
          <a:xfrm flipH="1">
            <a:off x="2195838" y="1236094"/>
            <a:ext cx="883186" cy="6479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70F7DFF-A6E8-40E0-952E-47C6C366F101}"/>
              </a:ext>
            </a:extLst>
          </p:cNvPr>
          <p:cNvCxnSpPr>
            <a:cxnSpLocks/>
          </p:cNvCxnSpPr>
          <p:nvPr/>
        </p:nvCxnSpPr>
        <p:spPr>
          <a:xfrm flipH="1">
            <a:off x="2110687" y="1256590"/>
            <a:ext cx="1365456" cy="13401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CDD5C63-887E-4EDF-85FD-BADDFFA5AE72}"/>
              </a:ext>
            </a:extLst>
          </p:cNvPr>
          <p:cNvCxnSpPr/>
          <p:nvPr/>
        </p:nvCxnSpPr>
        <p:spPr>
          <a:xfrm flipH="1">
            <a:off x="2047875" y="1209675"/>
            <a:ext cx="600726" cy="3538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49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1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29D33-B7E0-4F8F-B24D-EA77BAFAF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Cases have Several 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A82B9-22A5-4650-8A8F-FF5FBC189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70484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To identify factors (say this fact pattern is relevant)</a:t>
            </a:r>
          </a:p>
          <a:p>
            <a:r>
              <a:rPr lang="en-GB" dirty="0"/>
              <a:t>To clarify vague factors (choose an exact bound)</a:t>
            </a:r>
          </a:p>
          <a:p>
            <a:pPr lvl="1"/>
            <a:r>
              <a:rPr lang="en-GB" dirty="0"/>
              <a:t>Note: cases are bundles of </a:t>
            </a:r>
            <a:r>
              <a:rPr lang="en-GB" b="1" i="1" dirty="0">
                <a:solidFill>
                  <a:srgbClr val="FFFF00"/>
                </a:solidFill>
              </a:rPr>
              <a:t>factors</a:t>
            </a:r>
            <a:r>
              <a:rPr lang="en-GB" dirty="0"/>
              <a:t> in CATO. We describe cases as bundles of </a:t>
            </a:r>
            <a:r>
              <a:rPr lang="en-GB" b="1" i="1" dirty="0">
                <a:solidFill>
                  <a:srgbClr val="FFFF00"/>
                </a:solidFill>
              </a:rPr>
              <a:t>facts</a:t>
            </a:r>
            <a:r>
              <a:rPr lang="en-GB" dirty="0"/>
              <a:t> (like HYPO). We want to argue about </a:t>
            </a:r>
            <a:r>
              <a:rPr lang="en-GB" b="1" i="1" dirty="0">
                <a:solidFill>
                  <a:srgbClr val="FFFF00"/>
                </a:solidFill>
              </a:rPr>
              <a:t>which factors apply</a:t>
            </a:r>
            <a:r>
              <a:rPr lang="en-GB" dirty="0"/>
              <a:t>.</a:t>
            </a:r>
          </a:p>
          <a:p>
            <a:r>
              <a:rPr lang="en-GB" dirty="0"/>
              <a:t>To establish rules (this set of factors gives a positive outcome)</a:t>
            </a:r>
          </a:p>
          <a:p>
            <a:pPr lvl="1"/>
            <a:r>
              <a:rPr lang="en-GB" dirty="0"/>
              <a:t>May introduce a new rule or confirm an old one</a:t>
            </a:r>
          </a:p>
          <a:p>
            <a:r>
              <a:rPr lang="en-GB" dirty="0"/>
              <a:t>To establish positive exceptions (this set of factors gives a positive outcome)</a:t>
            </a:r>
          </a:p>
          <a:p>
            <a:r>
              <a:rPr lang="en-GB" dirty="0"/>
              <a:t>To establish negative exceptions (this set of factors gives a negative outcome)</a:t>
            </a:r>
          </a:p>
          <a:p>
            <a:r>
              <a:rPr lang="en-GB" dirty="0"/>
              <a:t>To establish value preferences</a:t>
            </a:r>
          </a:p>
          <a:p>
            <a:pPr lvl="1"/>
            <a:r>
              <a:rPr lang="en-GB" b="1" i="1" dirty="0">
                <a:solidFill>
                  <a:srgbClr val="FFFF00"/>
                </a:solidFill>
              </a:rPr>
              <a:t>Many moves use a value which will be promoted to provide a rationale for accepting the argument</a:t>
            </a:r>
          </a:p>
          <a:p>
            <a:pPr lvl="1"/>
            <a:r>
              <a:rPr lang="en-GB" b="1" i="1" dirty="0">
                <a:solidFill>
                  <a:srgbClr val="FFFF00"/>
                </a:solidFill>
              </a:rPr>
              <a:t>Values do not appear in rules, but are used to decide whether they are accepted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098" name="Picture 2" descr="Image result for drama masks">
            <a:extLst>
              <a:ext uri="{FF2B5EF4-FFF2-40B4-BE49-F238E27FC236}">
                <a16:creationId xmlns:a16="http://schemas.microsoft.com/office/drawing/2014/main" id="{C76D0004-CC19-4082-904C-8DAB1314E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25" y="0"/>
            <a:ext cx="33813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5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CF76D-F53E-40C7-A174-3D8ACF9D7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First Ply: </a:t>
            </a:r>
            <a:r>
              <a:rPr lang="en-GB" b="1" i="1" dirty="0">
                <a:solidFill>
                  <a:srgbClr val="FFFF00"/>
                </a:solidFill>
              </a:rPr>
              <a:t>Apply Existing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1FA35-7E5E-4DB2-B310-8AA8AF876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/>
          </a:bodyPr>
          <a:lstStyle/>
          <a:p>
            <a:r>
              <a:rPr lang="en-GB" b="1" i="1" dirty="0" err="1">
                <a:solidFill>
                  <a:srgbClr val="FFFF00"/>
                </a:solidFill>
              </a:rPr>
              <a:t>ApplyRule</a:t>
            </a:r>
            <a:r>
              <a:rPr lang="en-GB" b="1" i="1" dirty="0">
                <a:solidFill>
                  <a:srgbClr val="FFFF00"/>
                </a:solidFill>
              </a:rPr>
              <a:t>(R). </a:t>
            </a:r>
            <a:r>
              <a:rPr lang="en-GB" dirty="0"/>
              <a:t>This can be played if there is a rule R for which the antecedent is satisfied by the new case. It argues for a </a:t>
            </a:r>
            <a:r>
              <a:rPr lang="en-GB" b="1" i="1" dirty="0">
                <a:solidFill>
                  <a:srgbClr val="FFFF00"/>
                </a:solidFill>
              </a:rPr>
              <a:t>positive</a:t>
            </a:r>
            <a:r>
              <a:rPr lang="en-GB" dirty="0"/>
              <a:t> outcome. </a:t>
            </a:r>
          </a:p>
          <a:p>
            <a:r>
              <a:rPr lang="en-GB" b="1" i="1" dirty="0" err="1">
                <a:solidFill>
                  <a:srgbClr val="FFFF00"/>
                </a:solidFill>
              </a:rPr>
              <a:t>ApplyPosException</a:t>
            </a:r>
            <a:r>
              <a:rPr lang="en-GB" b="1" i="1" dirty="0">
                <a:solidFill>
                  <a:srgbClr val="FFFF00"/>
                </a:solidFill>
              </a:rPr>
              <a:t>(R,E,V)</a:t>
            </a:r>
            <a:r>
              <a:rPr lang="en-GB" dirty="0"/>
              <a:t>. This can be played if there is a rule R with a positive exception E which is satisfied by the new case. V is the value promoted by the exception. It argues for a </a:t>
            </a:r>
            <a:r>
              <a:rPr lang="en-GB" b="1" i="1" dirty="0">
                <a:solidFill>
                  <a:srgbClr val="FFFF00"/>
                </a:solidFill>
              </a:rPr>
              <a:t>positive</a:t>
            </a:r>
            <a:r>
              <a:rPr lang="en-GB" dirty="0"/>
              <a:t> outcome.</a:t>
            </a:r>
          </a:p>
          <a:p>
            <a:r>
              <a:rPr lang="en-GB" b="1" i="1" dirty="0" err="1">
                <a:solidFill>
                  <a:srgbClr val="FFFF00"/>
                </a:solidFill>
              </a:rPr>
              <a:t>ApplyNegException</a:t>
            </a:r>
            <a:r>
              <a:rPr lang="en-GB" b="1" i="1" dirty="0">
                <a:solidFill>
                  <a:srgbClr val="FFFF00"/>
                </a:solidFill>
              </a:rPr>
              <a:t>(R,N,V)</a:t>
            </a:r>
            <a:r>
              <a:rPr lang="en-GB" dirty="0"/>
              <a:t>. This can be played if there is a rule R with a negative exception N which is satisfied by the new case. Again V is the value promoted by the exception. It argues for a </a:t>
            </a:r>
            <a:r>
              <a:rPr lang="en-GB" b="1" i="1" dirty="0">
                <a:solidFill>
                  <a:srgbClr val="FFFF00"/>
                </a:solidFill>
              </a:rPr>
              <a:t>negative</a:t>
            </a:r>
            <a:r>
              <a:rPr lang="en-GB" dirty="0"/>
              <a:t> outcome.</a:t>
            </a:r>
          </a:p>
          <a:p>
            <a:r>
              <a:rPr lang="en-GB" b="1" i="1" dirty="0" err="1">
                <a:solidFill>
                  <a:srgbClr val="FFFF00"/>
                </a:solidFill>
              </a:rPr>
              <a:t>NoRule</a:t>
            </a:r>
            <a:r>
              <a:rPr lang="en-GB" dirty="0"/>
              <a:t>. This can be played if there is no rule for which the antecedent is satisfied by the new case. It argues for a </a:t>
            </a:r>
            <a:r>
              <a:rPr lang="en-GB" b="1" i="1" dirty="0">
                <a:solidFill>
                  <a:srgbClr val="FFFF00"/>
                </a:solidFill>
              </a:rPr>
              <a:t>negative</a:t>
            </a:r>
            <a:r>
              <a:rPr lang="en-GB" dirty="0"/>
              <a:t> outcome.</a:t>
            </a:r>
          </a:p>
        </p:txBody>
      </p:sp>
      <p:pic>
        <p:nvPicPr>
          <p:cNvPr id="5122" name="Picture 2" descr="Image result for point duty">
            <a:extLst>
              <a:ext uri="{FF2B5EF4-FFF2-40B4-BE49-F238E27FC236}">
                <a16:creationId xmlns:a16="http://schemas.microsoft.com/office/drawing/2014/main" id="{1FF8C772-D977-423E-ABE7-5A3B247F5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2083" y="0"/>
            <a:ext cx="1463290" cy="230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479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1B4D6-56D4-4AFB-A55D-04BA4F7D8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Second Ply: </a:t>
            </a:r>
            <a:r>
              <a:rPr lang="en-GB" b="1" i="1" dirty="0">
                <a:solidFill>
                  <a:srgbClr val="FFFF00"/>
                </a:solidFill>
              </a:rPr>
              <a:t>Counter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b="1" i="1" dirty="0">
                <a:solidFill>
                  <a:srgbClr val="FFFF00"/>
                </a:solidFill>
              </a:rPr>
              <a:t>Arguments </a:t>
            </a:r>
            <a:br>
              <a:rPr lang="en-GB" b="1" i="1" dirty="0">
                <a:solidFill>
                  <a:srgbClr val="FFFF00"/>
                </a:solidFill>
              </a:rPr>
            </a:br>
            <a:r>
              <a:rPr lang="en-GB" b="1" i="1" dirty="0">
                <a:solidFill>
                  <a:srgbClr val="FFFF00"/>
                </a:solidFill>
              </a:rPr>
              <a:t>to Using a Rule or Exception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50C68-FD31-4DC7-AD17-FF0F555C6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i="1" dirty="0" err="1">
                <a:solidFill>
                  <a:srgbClr val="FFFF00"/>
                </a:solidFill>
              </a:rPr>
              <a:t>DoesNotApply</a:t>
            </a:r>
            <a:r>
              <a:rPr lang="en-GB" b="1" i="1" dirty="0">
                <a:solidFill>
                  <a:srgbClr val="FFFF00"/>
                </a:solidFill>
              </a:rPr>
              <a:t>(R/</a:t>
            </a:r>
            <a:r>
              <a:rPr lang="en-GB" b="1" i="1" dirty="0" err="1">
                <a:solidFill>
                  <a:srgbClr val="FFFF00"/>
                </a:solidFill>
              </a:rPr>
              <a:t>PosEx</a:t>
            </a:r>
            <a:r>
              <a:rPr lang="en-GB" b="1" i="1" dirty="0">
                <a:solidFill>
                  <a:srgbClr val="FFFF00"/>
                </a:solidFill>
              </a:rPr>
              <a:t>/</a:t>
            </a:r>
            <a:r>
              <a:rPr lang="en-GB" b="1" i="1" dirty="0" err="1">
                <a:solidFill>
                  <a:srgbClr val="FFFF00"/>
                </a:solidFill>
              </a:rPr>
              <a:t>NegEx,Factor,NewFactor,V</a:t>
            </a:r>
            <a:r>
              <a:rPr lang="en-GB" b="1" i="1" dirty="0">
                <a:solidFill>
                  <a:srgbClr val="FFFF00"/>
                </a:solidFill>
              </a:rPr>
              <a:t>). </a:t>
            </a:r>
            <a:r>
              <a:rPr lang="en-GB" dirty="0"/>
              <a:t>Used when there is a vague factor. Proposes a new factor with a bound that would exclude the current case</a:t>
            </a:r>
            <a:endParaRPr lang="en-GB" b="1" i="1" dirty="0">
              <a:solidFill>
                <a:srgbClr val="FFFF00"/>
              </a:solidFill>
            </a:endParaRPr>
          </a:p>
          <a:p>
            <a:r>
              <a:rPr lang="en-GB" b="1" i="1" dirty="0" err="1">
                <a:solidFill>
                  <a:srgbClr val="FFFF00"/>
                </a:solidFill>
              </a:rPr>
              <a:t>ProposeException</a:t>
            </a:r>
            <a:r>
              <a:rPr lang="en-GB" b="1" i="1" dirty="0">
                <a:solidFill>
                  <a:srgbClr val="FFFF00"/>
                </a:solidFill>
              </a:rPr>
              <a:t>(R, </a:t>
            </a:r>
            <a:r>
              <a:rPr lang="en-GB" b="1" i="1" dirty="0" err="1">
                <a:solidFill>
                  <a:srgbClr val="FFFF00"/>
                </a:solidFill>
              </a:rPr>
              <a:t>Factor,V</a:t>
            </a:r>
            <a:r>
              <a:rPr lang="en-GB" b="1" i="1" dirty="0">
                <a:solidFill>
                  <a:srgbClr val="FFFF00"/>
                </a:solidFill>
              </a:rPr>
              <a:t>). </a:t>
            </a:r>
            <a:r>
              <a:rPr lang="en-GB" dirty="0"/>
              <a:t>Points to a factor that would justify an </a:t>
            </a:r>
            <a:r>
              <a:rPr lang="en-GB" dirty="0" err="1"/>
              <a:t>exeception</a:t>
            </a:r>
            <a:r>
              <a:rPr lang="en-GB" dirty="0"/>
              <a:t> to the proposed rule</a:t>
            </a:r>
            <a:endParaRPr lang="en-GB" b="1" i="1" dirty="0">
              <a:solidFill>
                <a:srgbClr val="FFFF00"/>
              </a:solidFill>
            </a:endParaRPr>
          </a:p>
          <a:p>
            <a:r>
              <a:rPr lang="en-GB" b="1" i="1" dirty="0">
                <a:solidFill>
                  <a:srgbClr val="FFFF00"/>
                </a:solidFill>
              </a:rPr>
              <a:t>Narrow(R/</a:t>
            </a:r>
            <a:r>
              <a:rPr lang="en-GB" b="1" i="1" dirty="0" err="1">
                <a:solidFill>
                  <a:srgbClr val="FFFF00"/>
                </a:solidFill>
              </a:rPr>
              <a:t>PosEx</a:t>
            </a:r>
            <a:r>
              <a:rPr lang="en-GB" b="1" i="1" dirty="0">
                <a:solidFill>
                  <a:srgbClr val="FFFF00"/>
                </a:solidFill>
              </a:rPr>
              <a:t>/</a:t>
            </a:r>
            <a:r>
              <a:rPr lang="en-GB" b="1" i="1" dirty="0" err="1">
                <a:solidFill>
                  <a:srgbClr val="FFFF00"/>
                </a:solidFill>
              </a:rPr>
              <a:t>NegEx</a:t>
            </a:r>
            <a:r>
              <a:rPr lang="en-GB" b="1" i="1" dirty="0">
                <a:solidFill>
                  <a:srgbClr val="FFFF00"/>
                </a:solidFill>
              </a:rPr>
              <a:t>, Factor, </a:t>
            </a:r>
            <a:r>
              <a:rPr lang="en-GB" b="1" i="1" dirty="0" err="1">
                <a:solidFill>
                  <a:srgbClr val="FFFF00"/>
                </a:solidFill>
              </a:rPr>
              <a:t>NewFactor</a:t>
            </a:r>
            <a:r>
              <a:rPr lang="en-GB" b="1" i="1" dirty="0">
                <a:solidFill>
                  <a:srgbClr val="FFFF00"/>
                </a:solidFill>
              </a:rPr>
              <a:t>, V). </a:t>
            </a:r>
            <a:r>
              <a:rPr lang="en-GB" dirty="0"/>
              <a:t>Prevents the rule from applying by narrowing the range of a factor</a:t>
            </a:r>
            <a:endParaRPr lang="en-GB" b="1" i="1" dirty="0">
              <a:solidFill>
                <a:srgbClr val="FFFF00"/>
              </a:solidFill>
            </a:endParaRPr>
          </a:p>
          <a:p>
            <a:r>
              <a:rPr lang="en-GB" b="1" i="1" dirty="0">
                <a:solidFill>
                  <a:srgbClr val="FFFF00"/>
                </a:solidFill>
              </a:rPr>
              <a:t>Broaden(</a:t>
            </a:r>
            <a:r>
              <a:rPr lang="en-GB" b="1" i="1" dirty="0" err="1">
                <a:solidFill>
                  <a:srgbClr val="FFFF00"/>
                </a:solidFill>
              </a:rPr>
              <a:t>NegEx,Factor,NewFactor,V</a:t>
            </a:r>
            <a:r>
              <a:rPr lang="en-GB" b="1" i="1" dirty="0">
                <a:solidFill>
                  <a:srgbClr val="FFFF00"/>
                </a:solidFill>
              </a:rPr>
              <a:t>)</a:t>
            </a:r>
            <a:r>
              <a:rPr lang="en-GB" dirty="0">
                <a:solidFill>
                  <a:srgbClr val="FFFF00"/>
                </a:solidFill>
              </a:rPr>
              <a:t>. </a:t>
            </a:r>
            <a:r>
              <a:rPr lang="en-GB" dirty="0"/>
              <a:t>Enables a negative exception to apply by broadening the range of  factor</a:t>
            </a:r>
            <a:endParaRPr lang="en-GB" b="1" i="1" dirty="0">
              <a:solidFill>
                <a:srgbClr val="FFFF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2EDE71-9AB8-4414-8EF4-6A990C56834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761" y="0"/>
            <a:ext cx="2491666" cy="186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351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D054F-FE0D-4FDB-BD90-FB0C690D4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Second Ply</a:t>
            </a:r>
            <a:r>
              <a:rPr lang="en-GB"/>
              <a:t>: </a:t>
            </a:r>
            <a:br>
              <a:rPr lang="en-GB"/>
            </a:br>
            <a:r>
              <a:rPr lang="en-GB" b="1" i="1">
                <a:solidFill>
                  <a:srgbClr val="FFFF00"/>
                </a:solidFill>
              </a:rPr>
              <a:t>Counter</a:t>
            </a:r>
            <a:r>
              <a:rPr lang="en-GB">
                <a:solidFill>
                  <a:srgbClr val="FFFF00"/>
                </a:solidFill>
              </a:rPr>
              <a:t> </a:t>
            </a:r>
            <a:r>
              <a:rPr lang="en-GB" b="1" i="1">
                <a:solidFill>
                  <a:srgbClr val="FFFF00"/>
                </a:solidFill>
              </a:rPr>
              <a:t>Arguments to </a:t>
            </a:r>
            <a:r>
              <a:rPr lang="en-GB" b="1" i="1" dirty="0" err="1">
                <a:solidFill>
                  <a:srgbClr val="FFFF00"/>
                </a:solidFill>
              </a:rPr>
              <a:t>NoRule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025B6-D8DB-4065-8802-81D1B9C55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i="1" dirty="0" err="1">
                <a:solidFill>
                  <a:srgbClr val="FFFF00"/>
                </a:solidFill>
              </a:rPr>
              <a:t>NewRule</a:t>
            </a:r>
            <a:r>
              <a:rPr lang="en-GB" b="1" i="1" dirty="0">
                <a:solidFill>
                  <a:srgbClr val="FFFF00"/>
                </a:solidFill>
              </a:rPr>
              <a:t>(R,V). </a:t>
            </a:r>
            <a:r>
              <a:rPr lang="en-GB" dirty="0"/>
              <a:t>Proposes a new rule to cover the current case. The factors in the antecedent are not related to an existing rule.</a:t>
            </a:r>
          </a:p>
          <a:p>
            <a:r>
              <a:rPr lang="en-GB" b="1" i="1" dirty="0" err="1">
                <a:solidFill>
                  <a:srgbClr val="FFFF00"/>
                </a:solidFill>
              </a:rPr>
              <a:t>ProposeException</a:t>
            </a:r>
            <a:r>
              <a:rPr lang="en-GB" b="1" i="1" dirty="0">
                <a:solidFill>
                  <a:srgbClr val="FFFF00"/>
                </a:solidFill>
              </a:rPr>
              <a:t>(</a:t>
            </a:r>
            <a:r>
              <a:rPr lang="en-GB" b="1" i="1" dirty="0" err="1">
                <a:solidFill>
                  <a:srgbClr val="FFFF00"/>
                </a:solidFill>
              </a:rPr>
              <a:t>R,Factor,V</a:t>
            </a:r>
            <a:r>
              <a:rPr lang="en-GB" b="1" i="1" dirty="0">
                <a:solidFill>
                  <a:srgbClr val="FFFF00"/>
                </a:solidFill>
              </a:rPr>
              <a:t>). </a:t>
            </a:r>
            <a:r>
              <a:rPr lang="en-GB" dirty="0"/>
              <a:t>Proposes an exception to an existing rule, using related factors.</a:t>
            </a:r>
          </a:p>
          <a:p>
            <a:r>
              <a:rPr lang="en-GB" b="1" i="1" dirty="0">
                <a:solidFill>
                  <a:srgbClr val="FFFF00"/>
                </a:solidFill>
              </a:rPr>
              <a:t>Broaden(R/</a:t>
            </a:r>
            <a:r>
              <a:rPr lang="en-GB" b="1" i="1" dirty="0" err="1">
                <a:solidFill>
                  <a:srgbClr val="FFFF00"/>
                </a:solidFill>
              </a:rPr>
              <a:t>PosEx</a:t>
            </a:r>
            <a:r>
              <a:rPr lang="en-GB" b="1" i="1" dirty="0">
                <a:solidFill>
                  <a:srgbClr val="FFFF00"/>
                </a:solidFill>
              </a:rPr>
              <a:t>, </a:t>
            </a:r>
            <a:r>
              <a:rPr lang="en-GB" b="1" i="1" dirty="0" err="1">
                <a:solidFill>
                  <a:srgbClr val="FFFF00"/>
                </a:solidFill>
              </a:rPr>
              <a:t>Factor,NewFactor</a:t>
            </a:r>
            <a:r>
              <a:rPr lang="en-GB" b="1" i="1" dirty="0">
                <a:solidFill>
                  <a:srgbClr val="FFFF00"/>
                </a:solidFill>
              </a:rPr>
              <a:t>). </a:t>
            </a:r>
            <a:r>
              <a:rPr lang="en-GB" dirty="0"/>
              <a:t>Enables a rule or positive exception to apply by broadening a </a:t>
            </a:r>
            <a:r>
              <a:rPr lang="en-GB" dirty="0" err="1"/>
              <a:t>facror</a:t>
            </a:r>
            <a:r>
              <a:rPr lang="en-GB" dirty="0"/>
              <a:t> to include the current case</a:t>
            </a:r>
            <a:endParaRPr lang="en-GB" b="1" i="1" dirty="0">
              <a:solidFill>
                <a:srgbClr val="FFFF00"/>
              </a:solidFill>
            </a:endParaRPr>
          </a:p>
          <a:p>
            <a:r>
              <a:rPr lang="en-GB" b="1" i="1" dirty="0">
                <a:solidFill>
                  <a:srgbClr val="FFFF00"/>
                </a:solidFill>
              </a:rPr>
              <a:t>Analogy(R,Factor1,Factor2,Similarities). </a:t>
            </a:r>
            <a:r>
              <a:rPr lang="en-GB" dirty="0"/>
              <a:t>This contends that, on the basis of some similarities, a factor in the current case is sufficiently analogous to an existing factor in the rule that they should be treated the same</a:t>
            </a:r>
          </a:p>
        </p:txBody>
      </p:sp>
      <p:pic>
        <p:nvPicPr>
          <p:cNvPr id="6146" name="Picture 2" descr="Image result for disagreement">
            <a:extLst>
              <a:ext uri="{FF2B5EF4-FFF2-40B4-BE49-F238E27FC236}">
                <a16:creationId xmlns:a16="http://schemas.microsoft.com/office/drawing/2014/main" id="{DC1C6F4F-1BCA-4AA6-B07A-C5DCCE5DA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6874" y="106362"/>
            <a:ext cx="1805126" cy="196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734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260</TotalTime>
  <Words>977</Words>
  <Application>Microsoft Office PowerPoint</Application>
  <PresentationFormat>Widescreen</PresentationFormat>
  <Paragraphs>88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A Dialogical Model of  Case Law Dynamics</vt:lpstr>
      <vt:lpstr>Modelling the  Development of Case Law</vt:lpstr>
      <vt:lpstr>Rules</vt:lpstr>
      <vt:lpstr>Factors</vt:lpstr>
      <vt:lpstr>PowerPoint Presentation</vt:lpstr>
      <vt:lpstr>Cases have Several Roles</vt:lpstr>
      <vt:lpstr>First Ply: Apply Existing Rules</vt:lpstr>
      <vt:lpstr>Second Ply: Counter Arguments  to Using a Rule or Exception</vt:lpstr>
      <vt:lpstr>Second Ply:  Counter Arguments to NoRule</vt:lpstr>
      <vt:lpstr>Third Play: Rebuttal</vt:lpstr>
      <vt:lpstr>Resolution</vt:lpstr>
      <vt:lpstr>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Dialogical Model of Case Law Dynamics</dc:title>
  <dc:creator>Bench-Capon</dc:creator>
  <cp:lastModifiedBy>CSC</cp:lastModifiedBy>
  <cp:revision>47</cp:revision>
  <dcterms:created xsi:type="dcterms:W3CDTF">2019-11-29T13:14:58Z</dcterms:created>
  <dcterms:modified xsi:type="dcterms:W3CDTF">2020-01-23T13:07:06Z</dcterms:modified>
</cp:coreProperties>
</file>