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3" r:id="rId1"/>
  </p:sldMasterIdLst>
  <p:notesMasterIdLst>
    <p:notesMasterId r:id="rId36"/>
  </p:notesMasterIdLst>
  <p:handoutMasterIdLst>
    <p:handoutMasterId r:id="rId37"/>
  </p:handoutMasterIdLst>
  <p:sldIdLst>
    <p:sldId id="459" r:id="rId2"/>
    <p:sldId id="340" r:id="rId3"/>
    <p:sldId id="473" r:id="rId4"/>
    <p:sldId id="370" r:id="rId5"/>
    <p:sldId id="522" r:id="rId6"/>
    <p:sldId id="523" r:id="rId7"/>
    <p:sldId id="524" r:id="rId8"/>
    <p:sldId id="512" r:id="rId9"/>
    <p:sldId id="513" r:id="rId10"/>
    <p:sldId id="525" r:id="rId11"/>
    <p:sldId id="526" r:id="rId12"/>
    <p:sldId id="527" r:id="rId13"/>
    <p:sldId id="528" r:id="rId14"/>
    <p:sldId id="530" r:id="rId15"/>
    <p:sldId id="529" r:id="rId16"/>
    <p:sldId id="531" r:id="rId17"/>
    <p:sldId id="532" r:id="rId18"/>
    <p:sldId id="540" r:id="rId19"/>
    <p:sldId id="534" r:id="rId20"/>
    <p:sldId id="546" r:id="rId21"/>
    <p:sldId id="543" r:id="rId22"/>
    <p:sldId id="544" r:id="rId23"/>
    <p:sldId id="545" r:id="rId24"/>
    <p:sldId id="542" r:id="rId25"/>
    <p:sldId id="536" r:id="rId26"/>
    <p:sldId id="539" r:id="rId27"/>
    <p:sldId id="541" r:id="rId28"/>
    <p:sldId id="547" r:id="rId29"/>
    <p:sldId id="533" r:id="rId30"/>
    <p:sldId id="538" r:id="rId31"/>
    <p:sldId id="535" r:id="rId32"/>
    <p:sldId id="537" r:id="rId33"/>
    <p:sldId id="317" r:id="rId34"/>
    <p:sldId id="319" r:id="rId3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
          <p15:clr>
            <a:srgbClr val="A4A3A4"/>
          </p15:clr>
        </p15:guide>
        <p15:guide id="2" orient="horz" pos="4176">
          <p15:clr>
            <a:srgbClr val="A4A3A4"/>
          </p15:clr>
        </p15:guide>
        <p15:guide id="3" orient="horz" pos="912">
          <p15:clr>
            <a:srgbClr val="A4A3A4"/>
          </p15:clr>
        </p15:guide>
        <p15:guide id="4" orient="horz" pos="1197">
          <p15:clr>
            <a:srgbClr val="A4A3A4"/>
          </p15:clr>
        </p15:guide>
        <p15:guide id="5" orient="horz" pos="1957">
          <p15:clr>
            <a:srgbClr val="A4A3A4"/>
          </p15:clr>
        </p15:guide>
        <p15:guide id="6" orient="horz" pos="2736">
          <p15:clr>
            <a:srgbClr val="A4A3A4"/>
          </p15:clr>
        </p15:guide>
        <p15:guide id="7" orient="horz" pos="2159">
          <p15:clr>
            <a:srgbClr val="A4A3A4"/>
          </p15:clr>
        </p15:guide>
        <p15:guide id="8" orient="horz" pos="4050">
          <p15:clr>
            <a:srgbClr val="A4A3A4"/>
          </p15:clr>
        </p15:guide>
        <p15:guide id="9" pos="128">
          <p15:clr>
            <a:srgbClr val="A4A3A4"/>
          </p15:clr>
        </p15:guide>
        <p15:guide id="10" pos="1767">
          <p15:clr>
            <a:srgbClr val="A4A3A4"/>
          </p15:clr>
        </p15:guide>
        <p15:guide id="11" pos="7548">
          <p15:clr>
            <a:srgbClr val="A4A3A4"/>
          </p15:clr>
        </p15:guide>
        <p15:guide id="12" pos="328">
          <p15:clr>
            <a:srgbClr val="A4A3A4"/>
          </p15:clr>
        </p15:guide>
        <p15:guide id="13" pos="7353">
          <p15:clr>
            <a:srgbClr val="A4A3A4"/>
          </p15:clr>
        </p15:guide>
        <p15:guide id="14" pos="613">
          <p15:clr>
            <a:srgbClr val="A4A3A4"/>
          </p15:clr>
        </p15:guide>
        <p15:guide id="15" pos="7062">
          <p15:clr>
            <a:srgbClr val="A4A3A4"/>
          </p15:clr>
        </p15:guide>
        <p15:guide id="16" pos="383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7"/>
    <a:srgbClr val="D52F1D"/>
    <a:srgbClr val="F1791C"/>
    <a:srgbClr val="68217A"/>
    <a:srgbClr val="000066"/>
    <a:srgbClr val="4D095F"/>
    <a:srgbClr val="00ABEC"/>
    <a:srgbClr val="69CDF4"/>
    <a:srgbClr val="080808"/>
    <a:srgbClr val="9E9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83142" autoAdjust="0"/>
  </p:normalViewPr>
  <p:slideViewPr>
    <p:cSldViewPr snapToGrid="0">
      <p:cViewPr>
        <p:scale>
          <a:sx n="50" d="100"/>
          <a:sy n="50" d="100"/>
        </p:scale>
        <p:origin x="1092" y="488"/>
      </p:cViewPr>
      <p:guideLst>
        <p:guide orient="horz" pos="142"/>
        <p:guide orient="horz" pos="4176"/>
        <p:guide orient="horz" pos="912"/>
        <p:guide orient="horz" pos="1197"/>
        <p:guide orient="horz" pos="1957"/>
        <p:guide orient="horz" pos="2736"/>
        <p:guide orient="horz" pos="2159"/>
        <p:guide orient="horz" pos="4050"/>
        <p:guide pos="128"/>
        <p:guide pos="1767"/>
        <p:guide pos="7548"/>
        <p:guide pos="328"/>
        <p:guide pos="7353"/>
        <p:guide pos="613"/>
        <p:guide pos="7062"/>
        <p:guide pos="3837"/>
      </p:guideLst>
    </p:cSldViewPr>
  </p:slideViewPr>
  <p:outlineViewPr>
    <p:cViewPr>
      <p:scale>
        <a:sx n="33" d="100"/>
        <a:sy n="33" d="100"/>
      </p:scale>
      <p:origin x="0" y="-984"/>
    </p:cViewPr>
  </p:outlineViewPr>
  <p:notesTextViewPr>
    <p:cViewPr>
      <p:scale>
        <a:sx n="100" d="100"/>
        <a:sy n="100" d="100"/>
      </p:scale>
      <p:origin x="0" y="0"/>
    </p:cViewPr>
  </p:notesTextViewPr>
  <p:sorterViewPr>
    <p:cViewPr>
      <p:scale>
        <a:sx n="50" d="100"/>
        <a:sy n="50" d="100"/>
      </p:scale>
      <p:origin x="0" y="-1248"/>
    </p:cViewPr>
  </p:sorterViewPr>
  <p:notesViewPr>
    <p:cSldViewPr snapToGrid="0" showGuides="1">
      <p:cViewPr varScale="1">
        <p:scale>
          <a:sx n="87" d="100"/>
          <a:sy n="87" d="100"/>
        </p:scale>
        <p:origin x="-3738"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ea typeface="Segoe UI" pitchFamily="34" charset="0"/>
                <a:cs typeface="Segoe UI" pitchFamily="34" charset="0"/>
              </a:rPr>
              <a:t>Visual Studio 11</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ea typeface="Segoe UI" pitchFamily="34" charset="0"/>
                <a:cs typeface="Segoe UI" pitchFamily="34" charset="0"/>
              </a:rPr>
              <a:t>4/17/2015</a:t>
            </a:fld>
            <a:endParaRPr lang="en-US">
              <a:latin typeface="Segoe UI" pitchFamily="34" charset="0"/>
              <a:ea typeface="Segoe UI" pitchFamily="34" charset="0"/>
              <a:cs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Because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ea typeface="Segoe UI" pitchFamily="34" charset="0"/>
                <a:cs typeface="Segoe UI" pitchFamily="34" charset="0"/>
              </a:rPr>
              <a:t>‹#›</a:t>
            </a:fld>
            <a:endParaRPr lang="en-US">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ea typeface="Segoe UI" pitchFamily="34" charset="0"/>
                <a:cs typeface="Segoe UI" pitchFamily="34" charset="0"/>
              </a:defRPr>
            </a:lvl1pPr>
          </a:lstStyle>
          <a:p>
            <a:r>
              <a:rPr lang="en-US" smtClean="0"/>
              <a:t>Visual Studio 11</a:t>
            </a:r>
          </a:p>
          <a:p>
            <a:endParaRPr lang="en-US" dirty="0"/>
          </a:p>
        </p:txBody>
      </p:sp>
      <p:sp>
        <p:nvSpPr>
          <p:cNvPr id="9" name="Slide Image Placeholder 8"/>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UI" pitchFamily="34" charset="0"/>
                <a:ea typeface="Segoe UI" pitchFamily="34" charset="0"/>
                <a:cs typeface="Segoe UI" pitchFamily="34" charset="0"/>
              </a:defRPr>
            </a:lvl1p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ea typeface="Segoe UI" pitchFamily="34" charset="0"/>
                <a:cs typeface="Segoe UI" pitchFamily="34" charset="0"/>
              </a:defRPr>
            </a:lvl1pPr>
          </a:lstStyle>
          <a:p>
            <a:fld id="{D51B1278-D92B-4AF3-A9C1-71DD298190CE}" type="datetimeFigureOut">
              <a:rPr lang="en-US" smtClean="0"/>
              <a:pPr/>
              <a:t>4/17/2015</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ea typeface="Segoe UI" pitchFamily="34" charset="0"/>
                <a:cs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Visual Studio 11</a:t>
            </a:r>
          </a:p>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6" name="Date Placeholder 5"/>
          <p:cNvSpPr>
            <a:spLocks noGrp="1"/>
          </p:cNvSpPr>
          <p:nvPr>
            <p:ph type="dt" idx="12"/>
          </p:nvPr>
        </p:nvSpPr>
        <p:spPr/>
        <p:txBody>
          <a:bodyPr/>
          <a:lstStyle/>
          <a:p>
            <a:fld id="{22E10531-DD87-4065-8116-B101C4E92822}" type="datetime1">
              <a:rPr lang="en-US" smtClean="0"/>
              <a:t>4/17/2015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797076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525550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75038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649569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05927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001303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79502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69240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88121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29623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8466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Date Placeholder 7"/>
          <p:cNvSpPr>
            <a:spLocks noGrp="1"/>
          </p:cNvSpPr>
          <p:nvPr>
            <p:ph type="dt" idx="10"/>
          </p:nvPr>
        </p:nvSpPr>
        <p:spPr/>
        <p:txBody>
          <a:bodyPr/>
          <a:lstStyle/>
          <a:p>
            <a:fld id="{37D100F8-229C-401E-A06A-BFFEFAB9B704}" type="datetime1">
              <a:rPr lang="en-US" smtClean="0"/>
              <a:t>4/17/2015</a:t>
            </a:fld>
            <a:endParaRPr lang="en-US"/>
          </a:p>
        </p:txBody>
      </p:sp>
      <p:sp>
        <p:nvSpPr>
          <p:cNvPr id="9" name="Footer Placeholder 8"/>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pPr/>
              <a:t>4</a:t>
            </a:fld>
            <a:endParaRPr lang="en-US" dirty="0"/>
          </a:p>
        </p:txBody>
      </p:sp>
      <p:sp>
        <p:nvSpPr>
          <p:cNvPr id="11" name="Header Placeholder 10"/>
          <p:cNvSpPr>
            <a:spLocks noGrp="1"/>
          </p:cNvSpPr>
          <p:nvPr>
            <p:ph type="hdr" sz="quarter" idx="13"/>
          </p:nvPr>
        </p:nvSpPr>
        <p:spPr/>
        <p:txBody>
          <a:bodyPr/>
          <a:lstStyle/>
          <a:p>
            <a:r>
              <a:rPr lang="en-US" smtClean="0"/>
              <a:t>Visual Studio 11</a:t>
            </a:r>
            <a:endParaRPr lang="en-US" dirty="0"/>
          </a:p>
        </p:txBody>
      </p:sp>
    </p:spTree>
    <p:extLst>
      <p:ext uri="{BB962C8B-B14F-4D97-AF65-F5344CB8AC3E}">
        <p14:creationId xmlns:p14="http://schemas.microsoft.com/office/powerpoint/2010/main" val="225811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606271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108935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856954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187878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520749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583429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311160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fld id="{4F65F908-EBA9-4D4D-8069-5CEC18C6E6DE}" type="datetime1">
              <a:rPr lang="en-US" smtClean="0"/>
              <a:t>4/17/2015</a:t>
            </a:fld>
            <a:endParaRPr lang="en-US"/>
          </a:p>
        </p:txBody>
      </p:sp>
      <p:sp>
        <p:nvSpPr>
          <p:cNvPr id="9" name="Footer Placeholder 8"/>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pPr/>
              <a:t>33</a:t>
            </a:fld>
            <a:endParaRPr lang="en-US" dirty="0"/>
          </a:p>
        </p:txBody>
      </p:sp>
      <p:sp>
        <p:nvSpPr>
          <p:cNvPr id="11" name="Header Placeholder 10"/>
          <p:cNvSpPr>
            <a:spLocks noGrp="1"/>
          </p:cNvSpPr>
          <p:nvPr>
            <p:ph type="hdr" sz="quarter" idx="13"/>
          </p:nvPr>
        </p:nvSpPr>
        <p:spPr/>
        <p:txBody>
          <a:bodyPr/>
          <a:lstStyle/>
          <a:p>
            <a:r>
              <a:rPr lang="en-US" smtClean="0"/>
              <a:t>Visual Studio 11</a:t>
            </a:r>
            <a:endParaRPr lang="en-US" dirty="0"/>
          </a:p>
        </p:txBody>
      </p:sp>
    </p:spTree>
    <p:extLst>
      <p:ext uri="{BB962C8B-B14F-4D97-AF65-F5344CB8AC3E}">
        <p14:creationId xmlns:p14="http://schemas.microsoft.com/office/powerpoint/2010/main" val="3537473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Date Placeholder 7"/>
          <p:cNvSpPr>
            <a:spLocks noGrp="1"/>
          </p:cNvSpPr>
          <p:nvPr>
            <p:ph type="dt" idx="10"/>
          </p:nvPr>
        </p:nvSpPr>
        <p:spPr/>
        <p:txBody>
          <a:bodyPr/>
          <a:lstStyle/>
          <a:p>
            <a:fld id="{37D100F8-229C-401E-A06A-BFFEFAB9B704}" type="datetime1">
              <a:rPr lang="en-US" smtClean="0"/>
              <a:t>4/17/2015</a:t>
            </a:fld>
            <a:endParaRPr lang="en-US"/>
          </a:p>
        </p:txBody>
      </p:sp>
      <p:sp>
        <p:nvSpPr>
          <p:cNvPr id="9" name="Footer Placeholder 8"/>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pPr/>
              <a:t>5</a:t>
            </a:fld>
            <a:endParaRPr lang="en-US" dirty="0"/>
          </a:p>
        </p:txBody>
      </p:sp>
      <p:sp>
        <p:nvSpPr>
          <p:cNvPr id="11" name="Header Placeholder 10"/>
          <p:cNvSpPr>
            <a:spLocks noGrp="1"/>
          </p:cNvSpPr>
          <p:nvPr>
            <p:ph type="hdr" sz="quarter" idx="13"/>
          </p:nvPr>
        </p:nvSpPr>
        <p:spPr/>
        <p:txBody>
          <a:bodyPr/>
          <a:lstStyle/>
          <a:p>
            <a:r>
              <a:rPr lang="en-US" smtClean="0"/>
              <a:t>Visual Studio 11</a:t>
            </a:r>
            <a:endParaRPr lang="en-US" dirty="0"/>
          </a:p>
        </p:txBody>
      </p:sp>
    </p:spTree>
    <p:extLst>
      <p:ext uri="{BB962C8B-B14F-4D97-AF65-F5344CB8AC3E}">
        <p14:creationId xmlns:p14="http://schemas.microsoft.com/office/powerpoint/2010/main" val="184859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Date Placeholder 7"/>
          <p:cNvSpPr>
            <a:spLocks noGrp="1"/>
          </p:cNvSpPr>
          <p:nvPr>
            <p:ph type="dt" idx="10"/>
          </p:nvPr>
        </p:nvSpPr>
        <p:spPr/>
        <p:txBody>
          <a:bodyPr/>
          <a:lstStyle/>
          <a:p>
            <a:fld id="{37D100F8-229C-401E-A06A-BFFEFAB9B704}" type="datetime1">
              <a:rPr lang="en-US" smtClean="0"/>
              <a:t>4/17/2015</a:t>
            </a:fld>
            <a:endParaRPr lang="en-US"/>
          </a:p>
        </p:txBody>
      </p:sp>
      <p:sp>
        <p:nvSpPr>
          <p:cNvPr id="9" name="Footer Placeholder 8"/>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pPr/>
              <a:t>6</a:t>
            </a:fld>
            <a:endParaRPr lang="en-US" dirty="0"/>
          </a:p>
        </p:txBody>
      </p:sp>
      <p:sp>
        <p:nvSpPr>
          <p:cNvPr id="11" name="Header Placeholder 10"/>
          <p:cNvSpPr>
            <a:spLocks noGrp="1"/>
          </p:cNvSpPr>
          <p:nvPr>
            <p:ph type="hdr" sz="quarter" idx="13"/>
          </p:nvPr>
        </p:nvSpPr>
        <p:spPr/>
        <p:txBody>
          <a:bodyPr/>
          <a:lstStyle/>
          <a:p>
            <a:r>
              <a:rPr lang="en-US" smtClean="0"/>
              <a:t>Visual Studio 11</a:t>
            </a:r>
            <a:endParaRPr lang="en-US" dirty="0"/>
          </a:p>
        </p:txBody>
      </p:sp>
    </p:spTree>
    <p:extLst>
      <p:ext uri="{BB962C8B-B14F-4D97-AF65-F5344CB8AC3E}">
        <p14:creationId xmlns:p14="http://schemas.microsoft.com/office/powerpoint/2010/main" val="689623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126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5870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81634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30715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988061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 y="1786"/>
            <a:ext cx="12182731" cy="6856214"/>
          </a:xfrm>
          <a:prstGeom prst="rect">
            <a:avLst/>
          </a:prstGeom>
        </p:spPr>
      </p:pic>
      <p:sp>
        <p:nvSpPr>
          <p:cNvPr id="2" name="Title 1"/>
          <p:cNvSpPr>
            <a:spLocks noGrp="1"/>
          </p:cNvSpPr>
          <p:nvPr>
            <p:ph type="title" hasCustomPrompt="1"/>
          </p:nvPr>
        </p:nvSpPr>
        <p:spPr>
          <a:xfrm>
            <a:off x="542508" y="3427413"/>
            <a:ext cx="5548729" cy="1937053"/>
          </a:xfrm>
        </p:spPr>
        <p:txBody>
          <a:bodyPr anchor="b" anchorCtr="0"/>
          <a:lstStyle>
            <a:lvl1pPr>
              <a:defRPr sz="7200" spc="-150" baseline="0">
                <a:solidFill>
                  <a:srgbClr val="FFFFFF"/>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42509" y="5683553"/>
            <a:ext cx="8283606" cy="498598"/>
          </a:xfrm>
        </p:spPr>
        <p:txBody>
          <a:bodyPr>
            <a:noAutofit/>
          </a:bodyPr>
          <a:lstStyle>
            <a:lvl1pPr marL="0" indent="0">
              <a:spcBef>
                <a:spcPts val="0"/>
              </a:spcBef>
              <a:buNone/>
              <a:defRPr spc="-70" baseline="0">
                <a:solidFill>
                  <a:srgbClr val="FFFFFF"/>
                </a:solidFill>
                <a:latin typeface="+mj-lt"/>
              </a:defRPr>
            </a:lvl1pPr>
          </a:lstStyle>
          <a:p>
            <a:pPr lvl="0"/>
            <a:r>
              <a:rPr lang="en-US" dirty="0" smtClean="0"/>
              <a:t>Speaker Title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2907" y="5555451"/>
            <a:ext cx="1611950" cy="1373142"/>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16718" y="5794324"/>
            <a:ext cx="2215090" cy="895396"/>
          </a:xfrm>
          <a:prstGeom prst="rect">
            <a:avLst/>
          </a:prstGeom>
        </p:spPr>
      </p:pic>
    </p:spTree>
    <p:extLst>
      <p:ext uri="{BB962C8B-B14F-4D97-AF65-F5344CB8AC3E}">
        <p14:creationId xmlns:p14="http://schemas.microsoft.com/office/powerpoint/2010/main" val="2122611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er Option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0"/>
            <a:ext cx="12182731" cy="6856214"/>
          </a:xfrm>
          <a:prstGeom prst="rect">
            <a:avLst/>
          </a:prstGeom>
          <a:solidFill>
            <a:srgbClr val="68217A"/>
          </a:solidFill>
        </p:spPr>
      </p:pic>
      <p:sp>
        <p:nvSpPr>
          <p:cNvPr id="5" name="Text Placeholder 4"/>
          <p:cNvSpPr>
            <a:spLocks noGrp="1"/>
          </p:cNvSpPr>
          <p:nvPr>
            <p:ph type="body" sz="quarter" idx="10"/>
          </p:nvPr>
        </p:nvSpPr>
        <p:spPr>
          <a:xfrm>
            <a:off x="520699" y="2885540"/>
            <a:ext cx="5570539" cy="2172390"/>
          </a:xfrm>
        </p:spPr>
        <p:txBody>
          <a:bodyPr/>
          <a:lstStyle>
            <a:lvl1pPr marL="0" indent="0">
              <a:buNone/>
              <a:defRPr sz="6000">
                <a:solidFill>
                  <a:schemeClr val="bg1"/>
                </a:solidFill>
              </a:defRPr>
            </a:lvl1pPr>
            <a:lvl2pPr marL="4763" indent="0">
              <a:spcBef>
                <a:spcPts val="900"/>
              </a:spcBef>
              <a:buNone/>
              <a:defRPr sz="2800">
                <a:solidFill>
                  <a:schemeClr val="accent3"/>
                </a:solidFill>
                <a:latin typeface="+mj-lt"/>
              </a:defRPr>
            </a:lvl2pPr>
            <a:lvl3pPr marL="4763" indent="0">
              <a:buNone/>
              <a:defRPr/>
            </a:lvl3pPr>
            <a:lvl4pPr marL="4763" indent="0">
              <a:buNone/>
              <a:defRPr/>
            </a:lvl4pPr>
            <a:lvl5pPr marL="4763" indent="0">
              <a:buNone/>
              <a:defRPr/>
            </a:lvl5pPr>
          </a:lstStyle>
          <a:p>
            <a:pPr lvl="0"/>
            <a:r>
              <a:rPr lang="en-US" dirty="0" smtClean="0"/>
              <a:t>Click to edit Master text styles</a:t>
            </a:r>
          </a:p>
          <a:p>
            <a:pPr lvl="1"/>
            <a:r>
              <a:rPr lang="en-US" dirty="0" smtClean="0"/>
              <a:t>Second level</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2907" y="5555451"/>
            <a:ext cx="1611950" cy="1373142"/>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16718" y="5794324"/>
            <a:ext cx="2215090" cy="895396"/>
          </a:xfrm>
          <a:prstGeom prst="rect">
            <a:avLst/>
          </a:prstGeom>
        </p:spPr>
      </p:pic>
    </p:spTree>
    <p:extLst>
      <p:ext uri="{BB962C8B-B14F-4D97-AF65-F5344CB8AC3E}">
        <p14:creationId xmlns:p14="http://schemas.microsoft.com/office/powerpoint/2010/main" val="80315239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79555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3464402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mphasis Content">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0" y="0"/>
            <a:ext cx="12188825" cy="6858000"/>
          </a:xfrm>
          <a:solidFill>
            <a:srgbClr val="000066"/>
          </a:solidFill>
        </p:spPr>
        <p:txBody>
          <a:bodyPr lIns="548640" rIns="0" anchor="ctr" anchorCtr="0">
            <a:noAutofit/>
          </a:bodyPr>
          <a:lstStyle>
            <a:lvl1pPr marL="0" indent="0">
              <a:buFont typeface="Arial"/>
              <a:buNone/>
              <a:defRPr sz="7200">
                <a:solidFill>
                  <a:schemeClr val="bg1"/>
                </a:solidFill>
              </a:defRPr>
            </a:lvl1pPr>
            <a:lvl2pPr marL="6350" indent="0">
              <a:spcBef>
                <a:spcPts val="1200"/>
              </a:spcBef>
              <a:buNone/>
              <a:defRPr sz="2800">
                <a:solidFill>
                  <a:schemeClr val="bg1"/>
                </a:solidFill>
              </a:defRPr>
            </a:lvl2pPr>
            <a:lvl3pPr marL="166688" indent="-166688">
              <a:spcBef>
                <a:spcPts val="600"/>
              </a:spcBef>
              <a:buFont typeface="Arial"/>
              <a:buChar char="•"/>
              <a:defRPr>
                <a:solidFill>
                  <a:schemeClr val="bg1"/>
                </a:solidFill>
              </a:defRPr>
            </a:lvl3pPr>
            <a:lvl4pPr marL="798513" indent="0">
              <a:buNone/>
              <a:defRPr/>
            </a:lvl4pPr>
            <a:lvl5pPr marL="1030288"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spTree>
    <p:extLst>
      <p:ext uri="{BB962C8B-B14F-4D97-AF65-F5344CB8AC3E}">
        <p14:creationId xmlns:p14="http://schemas.microsoft.com/office/powerpoint/2010/main" val="123082740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 y="-1"/>
            <a:ext cx="12185904" cy="6966857"/>
          </a:xfrm>
          <a:prstGeom prst="rect">
            <a:avLst/>
          </a:prstGeom>
        </p:spPr>
      </p:pic>
      <p:sp>
        <p:nvSpPr>
          <p:cNvPr id="5" name="Text Placeholder 4"/>
          <p:cNvSpPr>
            <a:spLocks noGrp="1"/>
          </p:cNvSpPr>
          <p:nvPr>
            <p:ph type="body" sz="quarter" idx="12" hasCustomPrompt="1"/>
          </p:nvPr>
        </p:nvSpPr>
        <p:spPr>
          <a:xfrm>
            <a:off x="271035" y="5491379"/>
            <a:ext cx="7169531" cy="1794661"/>
          </a:xfrm>
          <a:noFill/>
        </p:spPr>
        <p:txBody>
          <a:bodyPr lIns="146260" tIns="109696" rIns="146260" bIns="109696">
            <a:noAutofit/>
          </a:bodyPr>
          <a:lstStyle>
            <a:lvl1pPr marL="0" indent="0">
              <a:spcBef>
                <a:spcPts val="0"/>
              </a:spcBef>
              <a:buNone/>
              <a:defRPr sz="294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233" y="3689946"/>
            <a:ext cx="7169531" cy="1801436"/>
          </a:xfrm>
          <a:noFill/>
        </p:spPr>
        <p:txBody>
          <a:bodyPr lIns="146260" tIns="91413" rIns="146260" bIns="91413" anchor="t" anchorCtr="0"/>
          <a:lstStyle>
            <a:lvl1pPr>
              <a:defRPr sz="4901"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2907" y="5555451"/>
            <a:ext cx="1611950" cy="1373142"/>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16718" y="5794324"/>
            <a:ext cx="2215090" cy="895396"/>
          </a:xfrm>
          <a:prstGeom prst="rect">
            <a:avLst/>
          </a:prstGeom>
        </p:spPr>
      </p:pic>
    </p:spTree>
    <p:extLst>
      <p:ext uri="{BB962C8B-B14F-4D97-AF65-F5344CB8AC3E}">
        <p14:creationId xmlns:p14="http://schemas.microsoft.com/office/powerpoint/2010/main" val="397114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0950407"/>
      </p:ext>
    </p:extLst>
  </p:cSld>
  <p:clrMap bg1="lt1" tx1="dk1" bg2="lt2" tx2="dk2" accent1="accent1" accent2="accent2" accent3="accent3" accent4="accent4" accent5="accent5" accent6="accent6" hlink="hlink" folHlink="folHlink"/>
  <p:sldLayoutIdLst>
    <p:sldLayoutId id="2147484144" r:id="rId1"/>
    <p:sldLayoutId id="2147484147" r:id="rId2"/>
    <p:sldLayoutId id="2147484149" r:id="rId3"/>
    <p:sldLayoutId id="2147484372" r:id="rId4"/>
    <p:sldLayoutId id="2147484373" r:id="rId5"/>
    <p:sldLayoutId id="2147484376" r:id="rId6"/>
  </p:sldLayoutIdLst>
  <p:transition>
    <p:fade/>
  </p:transition>
  <p:timing>
    <p:tnLst>
      <p:par>
        <p:cTn id="1" dur="indefinite" restart="never" nodeType="tmRoot"/>
      </p:par>
    </p:tnLst>
  </p:timing>
  <p:hf sldNum="0"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hyperlink" Target="https://github.com/mbostock/d3/wiki/API-Reference" TargetMode="External"/><Relationship Id="rId13" Type="http://schemas.openxmlformats.org/officeDocument/2006/relationships/image" Target="../media/image13.png"/><Relationship Id="rId3" Type="http://schemas.openxmlformats.org/officeDocument/2006/relationships/hyperlink" Target="http://bost.ocks.org/mike/" TargetMode="External"/><Relationship Id="rId7" Type="http://schemas.openxmlformats.org/officeDocument/2006/relationships/hyperlink" Target="https://github.com/mbostock" TargetMode="External"/><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github.com/" TargetMode="External"/><Relationship Id="rId11" Type="http://schemas.openxmlformats.org/officeDocument/2006/relationships/image" Target="../media/image11.png"/><Relationship Id="rId5" Type="http://schemas.openxmlformats.org/officeDocument/2006/relationships/hyperlink" Target="http://www.nytimes.com/" TargetMode="External"/><Relationship Id="rId10" Type="http://schemas.openxmlformats.org/officeDocument/2006/relationships/image" Target="../media/image10.png"/><Relationship Id="rId4" Type="http://schemas.openxmlformats.org/officeDocument/2006/relationships/hyperlink" Target="http://vis.stanford.edu/" TargetMode="External"/><Relationship Id="rId9" Type="http://schemas.openxmlformats.org/officeDocument/2006/relationships/hyperlink" Target="https://github.com/d3/d3-plugi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bl.ocks.org/mbostock/3884955"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bl.ocks.org/mbostock/4063318"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bl.ocks.org/mbostock/4062045"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www.brightpointinc.com/interactive/political_influence/index.html?source=d3js"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mbostock.github.io/d3/talk/20111018/azimuthal.html"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bl.ocks.org/mbostock/4060954"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bl.ocks.org/mbostock/1256572"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vyacheslavryabinin.com/datavis/absind/"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bl.ocks.org/peterlozano/480f90947c6e08be6b95"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quare.github.io/cubism/"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charts.animateddata.co.uk/ukwind/" TargetMode="External"/><Relationship Id="rId7" Type="http://schemas.openxmlformats.org/officeDocument/2006/relationships/hyperlink" Target="http://bl.ocks.org/mbostock/4062045"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hint.fm/wind/"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kyrandale.com/viz/d3-smartphone-walking.htm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xliberation.com/googlecharts/d3flights.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http://mbtaviz.github.io/"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bl.ocks.org/mbostock/4062045"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www.liv.ac.uk/network-science-technologies/" TargetMode="External"/><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csc.liv.ac.uk/~TGorry"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74983" y="5577840"/>
            <a:ext cx="9352750" cy="996495"/>
          </a:xfrm>
        </p:spPr>
        <p:txBody>
          <a:bodyPr/>
          <a:lstStyle/>
          <a:p>
            <a:r>
              <a:rPr lang="en-US" sz="2800" dirty="0" smtClean="0"/>
              <a:t>Thomas Gorry</a:t>
            </a:r>
          </a:p>
          <a:p>
            <a:r>
              <a:rPr lang="en-US" sz="2800" dirty="0" smtClean="0"/>
              <a:t>@</a:t>
            </a:r>
            <a:r>
              <a:rPr lang="en-US" sz="2800" dirty="0" err="1" smtClean="0"/>
              <a:t>TGorry</a:t>
            </a:r>
            <a:endParaRPr lang="en-US" sz="2800" dirty="0" smtClean="0"/>
          </a:p>
        </p:txBody>
      </p:sp>
      <p:sp>
        <p:nvSpPr>
          <p:cNvPr id="3" name="Title 2"/>
          <p:cNvSpPr>
            <a:spLocks noGrp="1"/>
          </p:cNvSpPr>
          <p:nvPr>
            <p:ph type="title"/>
          </p:nvPr>
        </p:nvSpPr>
        <p:spPr>
          <a:xfrm>
            <a:off x="174983" y="3787974"/>
            <a:ext cx="6809483" cy="1652706"/>
          </a:xfrm>
        </p:spPr>
        <p:txBody>
          <a:bodyPr/>
          <a:lstStyle/>
          <a:p>
            <a:r>
              <a:rPr lang="en-US" sz="5300" spc="-70" dirty="0" smtClean="0">
                <a:gradFill>
                  <a:gsLst>
                    <a:gs pos="11667">
                      <a:srgbClr val="FFFFFF"/>
                    </a:gs>
                    <a:gs pos="23000">
                      <a:srgbClr val="FFFFFF"/>
                    </a:gs>
                  </a:gsLst>
                  <a:lin ang="16200000" scaled="0"/>
                </a:gradFill>
                <a:cs typeface="Arial" charset="0"/>
              </a:rPr>
              <a:t>Cool Applications of D3.js</a:t>
            </a:r>
            <a:endParaRPr lang="en-US" dirty="0"/>
          </a:p>
        </p:txBody>
      </p:sp>
    </p:spTree>
    <p:extLst>
      <p:ext uri="{BB962C8B-B14F-4D97-AF65-F5344CB8AC3E}">
        <p14:creationId xmlns:p14="http://schemas.microsoft.com/office/powerpoint/2010/main" val="1641171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Never heard of D3.js?</a:t>
            </a:r>
          </a:p>
        </p:txBody>
      </p:sp>
      <p:sp>
        <p:nvSpPr>
          <p:cNvPr id="33" name="Oval 32"/>
          <p:cNvSpPr/>
          <p:nvPr/>
        </p:nvSpPr>
        <p:spPr bwMode="auto">
          <a:xfrm>
            <a:off x="1147388" y="1162033"/>
            <a:ext cx="1288162" cy="1288162"/>
          </a:xfrm>
          <a:prstGeom prst="ellipse">
            <a:avLst/>
          </a:prstGeom>
          <a:solidFill>
            <a:schemeClr val="bg1"/>
          </a:solidFill>
          <a:ln w="76200">
            <a:solidFill>
              <a:srgbClr val="68217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4" name="Oval 33"/>
          <p:cNvSpPr/>
          <p:nvPr/>
        </p:nvSpPr>
        <p:spPr bwMode="auto">
          <a:xfrm>
            <a:off x="1159131" y="2576416"/>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5" name="Oval 34"/>
          <p:cNvSpPr/>
          <p:nvPr/>
        </p:nvSpPr>
        <p:spPr bwMode="auto">
          <a:xfrm>
            <a:off x="1147388" y="3990799"/>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6" name="Oval 35"/>
          <p:cNvSpPr/>
          <p:nvPr/>
        </p:nvSpPr>
        <p:spPr bwMode="auto">
          <a:xfrm>
            <a:off x="1147388" y="5405182"/>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12" name="TextBox 11"/>
          <p:cNvSpPr txBox="1"/>
          <p:nvPr/>
        </p:nvSpPr>
        <p:spPr>
          <a:xfrm>
            <a:off x="2860157" y="1566969"/>
            <a:ext cx="8367823" cy="4220853"/>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200" b="1" dirty="0" smtClean="0">
                <a:solidFill>
                  <a:srgbClr val="8A3986">
                    <a:alpha val="99000"/>
                  </a:srgbClr>
                </a:solidFill>
                <a:latin typeface="Segoe UI Light"/>
                <a:ea typeface="Segoe UI" pitchFamily="34" charset="0"/>
                <a:cs typeface="Segoe UI" pitchFamily="34" charset="0"/>
              </a:rPr>
              <a:t>What is D3.js?</a:t>
            </a:r>
          </a:p>
          <a:p>
            <a:pPr defTabSz="1194729">
              <a:lnSpc>
                <a:spcPct val="90000"/>
              </a:lnSpc>
              <a:spcBef>
                <a:spcPct val="20000"/>
              </a:spcBef>
            </a:pPr>
            <a:endParaRPr lang="en-US" sz="3200" b="1" dirty="0">
              <a:solidFill>
                <a:srgbClr val="8A3986">
                  <a:alpha val="99000"/>
                </a:srgbClr>
              </a:solidFill>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US" sz="2800" b="1" dirty="0" smtClean="0">
                <a:solidFill>
                  <a:srgbClr val="8A3986">
                    <a:alpha val="99000"/>
                  </a:srgbClr>
                </a:solidFill>
                <a:latin typeface="Segoe UI Light"/>
                <a:ea typeface="Segoe UI" pitchFamily="34" charset="0"/>
                <a:cs typeface="Segoe UI" pitchFamily="34" charset="0"/>
              </a:rPr>
              <a:t>JavaScript library for manipulating documents based on data.</a:t>
            </a:r>
          </a:p>
          <a:p>
            <a:pPr marL="457200" indent="-457200" defTabSz="1194729">
              <a:lnSpc>
                <a:spcPct val="90000"/>
              </a:lnSpc>
              <a:spcBef>
                <a:spcPct val="20000"/>
              </a:spcBef>
              <a:buFont typeface="Arial" panose="020B0604020202020204" pitchFamily="34" charset="0"/>
              <a:buChar char="•"/>
            </a:pPr>
            <a:endParaRPr lang="en-US" sz="2800" b="1" dirty="0">
              <a:solidFill>
                <a:srgbClr val="8A3986">
                  <a:alpha val="99000"/>
                </a:srgbClr>
              </a:solidFill>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US" sz="2800" b="1" dirty="0" smtClean="0">
                <a:solidFill>
                  <a:srgbClr val="8A3986">
                    <a:alpha val="99000"/>
                  </a:srgbClr>
                </a:solidFill>
                <a:latin typeface="Segoe UI Light"/>
                <a:ea typeface="Segoe UI" pitchFamily="34" charset="0"/>
                <a:cs typeface="Segoe UI" pitchFamily="34" charset="0"/>
              </a:rPr>
              <a:t>Brings data to life using HTML, SVG and CSS.</a:t>
            </a:r>
          </a:p>
          <a:p>
            <a:pPr marL="457200" indent="-457200" defTabSz="1194729">
              <a:lnSpc>
                <a:spcPct val="90000"/>
              </a:lnSpc>
              <a:spcBef>
                <a:spcPct val="20000"/>
              </a:spcBef>
              <a:buFont typeface="Arial" panose="020B0604020202020204" pitchFamily="34" charset="0"/>
              <a:buChar char="•"/>
            </a:pPr>
            <a:endParaRPr lang="en-US" sz="2800" b="1" dirty="0">
              <a:solidFill>
                <a:srgbClr val="8A3986">
                  <a:alpha val="99000"/>
                </a:srgbClr>
              </a:solidFill>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US" sz="2800" b="1" dirty="0" smtClean="0">
                <a:solidFill>
                  <a:srgbClr val="8A3986">
                    <a:alpha val="99000"/>
                  </a:srgbClr>
                </a:solidFill>
                <a:latin typeface="Segoe UI Light"/>
                <a:ea typeface="Segoe UI" pitchFamily="34" charset="0"/>
                <a:cs typeface="Segoe UI" pitchFamily="34" charset="0"/>
              </a:rPr>
              <a:t>Helps attach your data to DOM (Document Object Model) elements.</a:t>
            </a:r>
            <a:endParaRPr lang="en-US" sz="2800" b="1" dirty="0">
              <a:solidFill>
                <a:srgbClr val="8A3986">
                  <a:alpha val="99000"/>
                </a:srgbClr>
              </a:solidFill>
              <a:latin typeface="Segoe UI Light"/>
              <a:ea typeface="Segoe UI" pitchFamily="34" charset="0"/>
              <a:cs typeface="Segoe UI" pitchFamily="34" charset="0"/>
            </a:endParaRPr>
          </a:p>
        </p:txBody>
      </p:sp>
      <p:pic>
        <p:nvPicPr>
          <p:cNvPr id="5"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99112" y="2806147"/>
            <a:ext cx="1208200" cy="828700"/>
          </a:xfrm>
          <a:prstGeom prst="rect">
            <a:avLst/>
          </a:prstGeom>
        </p:spPr>
      </p:pic>
      <p:pic>
        <p:nvPicPr>
          <p:cNvPr id="8" name="Picture 7"/>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57893" y="1372538"/>
            <a:ext cx="867152" cy="867152"/>
          </a:xfrm>
          <a:prstGeom prst="rect">
            <a:avLst/>
          </a:prstGeom>
        </p:spPr>
      </p:pic>
      <p:pic>
        <p:nvPicPr>
          <p:cNvPr id="19" name="Picture 1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69636" y="4201304"/>
            <a:ext cx="867152" cy="867152"/>
          </a:xfrm>
          <a:prstGeom prst="rect">
            <a:avLst/>
          </a:prstGeom>
        </p:spPr>
      </p:pic>
      <p:pic>
        <p:nvPicPr>
          <p:cNvPr id="21" name="Picture 2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89223" y="5555912"/>
            <a:ext cx="1027748" cy="1027748"/>
          </a:xfrm>
          <a:prstGeom prst="rect">
            <a:avLst/>
          </a:prstGeom>
          <a:noFill/>
          <a:ln>
            <a:noFill/>
          </a:ln>
        </p:spPr>
      </p:pic>
    </p:spTree>
    <p:extLst>
      <p:ext uri="{BB962C8B-B14F-4D97-AF65-F5344CB8AC3E}">
        <p14:creationId xmlns:p14="http://schemas.microsoft.com/office/powerpoint/2010/main" val="150962970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Never heard of D3.js?</a:t>
            </a:r>
          </a:p>
        </p:txBody>
      </p:sp>
      <p:sp>
        <p:nvSpPr>
          <p:cNvPr id="33" name="Oval 32"/>
          <p:cNvSpPr/>
          <p:nvPr/>
        </p:nvSpPr>
        <p:spPr bwMode="auto">
          <a:xfrm>
            <a:off x="1147388" y="1162033"/>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4" name="Oval 33"/>
          <p:cNvSpPr/>
          <p:nvPr/>
        </p:nvSpPr>
        <p:spPr bwMode="auto">
          <a:xfrm>
            <a:off x="1159131" y="2576416"/>
            <a:ext cx="1288162" cy="1288162"/>
          </a:xfrm>
          <a:prstGeom prst="ellipse">
            <a:avLst/>
          </a:prstGeom>
          <a:solidFill>
            <a:schemeClr val="bg1"/>
          </a:solidFill>
          <a:ln w="76200">
            <a:solidFill>
              <a:srgbClr val="0054A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5" name="Oval 34"/>
          <p:cNvSpPr/>
          <p:nvPr/>
        </p:nvSpPr>
        <p:spPr bwMode="auto">
          <a:xfrm>
            <a:off x="1147388" y="3990799"/>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6" name="Oval 35"/>
          <p:cNvSpPr/>
          <p:nvPr/>
        </p:nvSpPr>
        <p:spPr bwMode="auto">
          <a:xfrm>
            <a:off x="1147388" y="5405182"/>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12" name="TextBox 11"/>
          <p:cNvSpPr txBox="1"/>
          <p:nvPr/>
        </p:nvSpPr>
        <p:spPr>
          <a:xfrm>
            <a:off x="2860157" y="1162033"/>
            <a:ext cx="8367823" cy="5495048"/>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200" b="1" dirty="0" smtClean="0">
                <a:solidFill>
                  <a:srgbClr val="0054A7">
                    <a:alpha val="99000"/>
                  </a:srgbClr>
                </a:solidFill>
                <a:latin typeface="Segoe UI Light"/>
                <a:ea typeface="Segoe UI" pitchFamily="34" charset="0"/>
                <a:cs typeface="Segoe UI" pitchFamily="34" charset="0"/>
              </a:rPr>
              <a:t>Who develops D3.js?</a:t>
            </a:r>
          </a:p>
          <a:p>
            <a:pPr defTabSz="1194729">
              <a:lnSpc>
                <a:spcPct val="90000"/>
              </a:lnSpc>
              <a:spcBef>
                <a:spcPct val="20000"/>
              </a:spcBef>
            </a:pPr>
            <a:endParaRPr lang="en-US" sz="2600" b="1" dirty="0">
              <a:solidFill>
                <a:srgbClr val="0054A7">
                  <a:alpha val="99000"/>
                </a:srgbClr>
              </a:solidFill>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GB" sz="2600" dirty="0">
                <a:solidFill>
                  <a:srgbClr val="0054A7"/>
                </a:solidFill>
                <a:hlinkClick r:id="rId3"/>
              </a:rPr>
              <a:t>Mike Bostock</a:t>
            </a:r>
            <a:r>
              <a:rPr lang="en-GB" sz="2600" dirty="0">
                <a:solidFill>
                  <a:srgbClr val="0054A7"/>
                </a:solidFill>
              </a:rPr>
              <a:t> wrote D3.js based on his work during his PhD studies at the </a:t>
            </a:r>
            <a:r>
              <a:rPr lang="en-GB" sz="2600" dirty="0">
                <a:solidFill>
                  <a:srgbClr val="0054A7"/>
                </a:solidFill>
                <a:hlinkClick r:id="rId4"/>
              </a:rPr>
              <a:t>Stanford Visualization Group</a:t>
            </a:r>
            <a:r>
              <a:rPr lang="en-GB" sz="2600" dirty="0" smtClean="0">
                <a:solidFill>
                  <a:srgbClr val="0054A7"/>
                </a:solidFill>
              </a:rPr>
              <a:t>.</a:t>
            </a:r>
          </a:p>
          <a:p>
            <a:pPr defTabSz="1194729">
              <a:lnSpc>
                <a:spcPct val="90000"/>
              </a:lnSpc>
              <a:spcBef>
                <a:spcPct val="20000"/>
              </a:spcBef>
            </a:pPr>
            <a:endParaRPr lang="en-GB" sz="2600" dirty="0" smtClean="0">
              <a:solidFill>
                <a:srgbClr val="0054A7"/>
              </a:solidFill>
            </a:endParaRPr>
          </a:p>
          <a:p>
            <a:pPr marL="457200" indent="-457200" defTabSz="1194729">
              <a:lnSpc>
                <a:spcPct val="90000"/>
              </a:lnSpc>
              <a:spcBef>
                <a:spcPct val="20000"/>
              </a:spcBef>
              <a:buFont typeface="Arial" panose="020B0604020202020204" pitchFamily="34" charset="0"/>
              <a:buChar char="•"/>
            </a:pPr>
            <a:r>
              <a:rPr lang="en-GB" sz="2600" dirty="0" smtClean="0">
                <a:solidFill>
                  <a:srgbClr val="0054A7"/>
                </a:solidFill>
              </a:rPr>
              <a:t>Mike </a:t>
            </a:r>
            <a:r>
              <a:rPr lang="en-GB" sz="2600" dirty="0">
                <a:solidFill>
                  <a:srgbClr val="0054A7"/>
                </a:solidFill>
              </a:rPr>
              <a:t>now works at </a:t>
            </a:r>
            <a:r>
              <a:rPr lang="en-GB" sz="2600" dirty="0">
                <a:solidFill>
                  <a:srgbClr val="0054A7"/>
                </a:solidFill>
                <a:hlinkClick r:id="rId5"/>
              </a:rPr>
              <a:t>The New York Times</a:t>
            </a:r>
            <a:r>
              <a:rPr lang="en-GB" sz="2600" dirty="0">
                <a:solidFill>
                  <a:srgbClr val="0054A7"/>
                </a:solidFill>
              </a:rPr>
              <a:t> who sponsors his open source work</a:t>
            </a:r>
            <a:r>
              <a:rPr lang="en-GB" sz="2600" dirty="0" smtClean="0">
                <a:solidFill>
                  <a:srgbClr val="0054A7"/>
                </a:solidFill>
              </a:rPr>
              <a:t>.</a:t>
            </a:r>
          </a:p>
          <a:p>
            <a:pPr defTabSz="1194729">
              <a:lnSpc>
                <a:spcPct val="90000"/>
              </a:lnSpc>
              <a:spcBef>
                <a:spcPct val="20000"/>
              </a:spcBef>
            </a:pPr>
            <a:r>
              <a:rPr lang="en-GB" sz="2600" dirty="0" smtClean="0">
                <a:solidFill>
                  <a:srgbClr val="0054A7"/>
                </a:solidFill>
              </a:rPr>
              <a:t> </a:t>
            </a:r>
            <a:endParaRPr lang="en-GB" sz="2600" dirty="0">
              <a:solidFill>
                <a:srgbClr val="0054A7"/>
              </a:solidFill>
            </a:endParaRPr>
          </a:p>
          <a:p>
            <a:pPr marL="457200" indent="-457200" defTabSz="1194729">
              <a:lnSpc>
                <a:spcPct val="90000"/>
              </a:lnSpc>
              <a:spcBef>
                <a:spcPct val="20000"/>
              </a:spcBef>
              <a:buFont typeface="Arial" panose="020B0604020202020204" pitchFamily="34" charset="0"/>
              <a:buChar char="•"/>
            </a:pPr>
            <a:r>
              <a:rPr lang="en-GB" sz="2600" dirty="0" smtClean="0">
                <a:solidFill>
                  <a:srgbClr val="0054A7"/>
                </a:solidFill>
              </a:rPr>
              <a:t>You </a:t>
            </a:r>
            <a:r>
              <a:rPr lang="en-GB" sz="2600" dirty="0">
                <a:solidFill>
                  <a:srgbClr val="0054A7"/>
                </a:solidFill>
              </a:rPr>
              <a:t>can find Mike's </a:t>
            </a:r>
            <a:r>
              <a:rPr lang="en-GB" sz="2600" dirty="0" err="1">
                <a:solidFill>
                  <a:srgbClr val="0054A7"/>
                </a:solidFill>
                <a:hlinkClick r:id="rId6"/>
              </a:rPr>
              <a:t>github</a:t>
            </a:r>
            <a:r>
              <a:rPr lang="en-GB" sz="2600" dirty="0">
                <a:solidFill>
                  <a:srgbClr val="0054A7"/>
                </a:solidFill>
              </a:rPr>
              <a:t> profile here =&gt; </a:t>
            </a:r>
            <a:r>
              <a:rPr lang="en-GB" sz="2600" dirty="0">
                <a:solidFill>
                  <a:srgbClr val="0054A7"/>
                </a:solidFill>
                <a:hlinkClick r:id="rId7"/>
              </a:rPr>
              <a:t>Mike Bostock </a:t>
            </a:r>
            <a:r>
              <a:rPr lang="en-GB" sz="2600" dirty="0" err="1">
                <a:solidFill>
                  <a:srgbClr val="0054A7"/>
                </a:solidFill>
                <a:hlinkClick r:id="rId7"/>
              </a:rPr>
              <a:t>Github</a:t>
            </a:r>
            <a:r>
              <a:rPr lang="en-GB" sz="2600" dirty="0">
                <a:solidFill>
                  <a:srgbClr val="0054A7"/>
                </a:solidFill>
                <a:hlinkClick r:id="rId7"/>
              </a:rPr>
              <a:t> Profile</a:t>
            </a:r>
            <a:r>
              <a:rPr lang="en-GB" sz="2600" dirty="0" smtClean="0">
                <a:solidFill>
                  <a:srgbClr val="0054A7"/>
                </a:solidFill>
              </a:rPr>
              <a:t>.</a:t>
            </a:r>
          </a:p>
          <a:p>
            <a:pPr defTabSz="1194729">
              <a:lnSpc>
                <a:spcPct val="90000"/>
              </a:lnSpc>
              <a:spcBef>
                <a:spcPct val="20000"/>
              </a:spcBef>
            </a:pPr>
            <a:endParaRPr lang="en-GB" sz="2600" dirty="0" smtClean="0">
              <a:solidFill>
                <a:srgbClr val="0054A7"/>
              </a:solidFill>
            </a:endParaRPr>
          </a:p>
          <a:p>
            <a:pPr marL="457200" indent="-457200" defTabSz="1194729">
              <a:lnSpc>
                <a:spcPct val="90000"/>
              </a:lnSpc>
              <a:spcBef>
                <a:spcPct val="20000"/>
              </a:spcBef>
              <a:buFont typeface="Arial" panose="020B0604020202020204" pitchFamily="34" charset="0"/>
              <a:buChar char="•"/>
            </a:pPr>
            <a:r>
              <a:rPr lang="en-GB" sz="2600" dirty="0" smtClean="0">
                <a:solidFill>
                  <a:srgbClr val="0054A7"/>
                </a:solidFill>
              </a:rPr>
              <a:t>There are also many </a:t>
            </a:r>
            <a:r>
              <a:rPr lang="en-GB" sz="2600" dirty="0">
                <a:solidFill>
                  <a:srgbClr val="0054A7"/>
                </a:solidFill>
              </a:rPr>
              <a:t>contributors that are adding a diverse set of </a:t>
            </a:r>
            <a:r>
              <a:rPr lang="en-GB" sz="2600" dirty="0">
                <a:solidFill>
                  <a:srgbClr val="0054A7"/>
                </a:solidFill>
                <a:hlinkClick r:id="rId8"/>
              </a:rPr>
              <a:t>components</a:t>
            </a:r>
            <a:r>
              <a:rPr lang="en-GB" sz="2600" dirty="0">
                <a:solidFill>
                  <a:srgbClr val="0054A7"/>
                </a:solidFill>
              </a:rPr>
              <a:t> and </a:t>
            </a:r>
            <a:r>
              <a:rPr lang="en-GB" sz="2600" dirty="0">
                <a:solidFill>
                  <a:srgbClr val="0054A7"/>
                </a:solidFill>
                <a:hlinkClick r:id="rId9"/>
              </a:rPr>
              <a:t>plugins</a:t>
            </a:r>
            <a:r>
              <a:rPr lang="en-GB" sz="2600" dirty="0">
                <a:solidFill>
                  <a:srgbClr val="0054A7"/>
                </a:solidFill>
              </a:rPr>
              <a:t>. </a:t>
            </a:r>
            <a:endParaRPr lang="en-US" sz="2600" dirty="0">
              <a:solidFill>
                <a:srgbClr val="0054A7"/>
              </a:solidFill>
              <a:ea typeface="Segoe UI" pitchFamily="34" charset="0"/>
              <a:cs typeface="Segoe UI"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9112" y="2806147"/>
            <a:ext cx="1208200" cy="828700"/>
          </a:xfrm>
          <a:prstGeom prst="rect">
            <a:avLst/>
          </a:prstGeom>
        </p:spPr>
      </p:pic>
      <p:pic>
        <p:nvPicPr>
          <p:cNvPr id="8" name="Picture 7"/>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57893" y="1372538"/>
            <a:ext cx="867152" cy="867152"/>
          </a:xfrm>
          <a:prstGeom prst="rect">
            <a:avLst/>
          </a:prstGeom>
        </p:spPr>
      </p:pic>
      <p:pic>
        <p:nvPicPr>
          <p:cNvPr id="19" name="Picture 18"/>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69636" y="4201304"/>
            <a:ext cx="867152" cy="867152"/>
          </a:xfrm>
          <a:prstGeom prst="rect">
            <a:avLst/>
          </a:prstGeom>
        </p:spPr>
      </p:pic>
      <p:pic>
        <p:nvPicPr>
          <p:cNvPr id="21" name="Picture 20"/>
          <p:cNvPicPr>
            <a:picLocks noChangeAspect="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89223" y="5555912"/>
            <a:ext cx="1027748" cy="1027748"/>
          </a:xfrm>
          <a:prstGeom prst="rect">
            <a:avLst/>
          </a:prstGeom>
          <a:noFill/>
          <a:ln>
            <a:noFill/>
          </a:ln>
        </p:spPr>
      </p:pic>
    </p:spTree>
    <p:extLst>
      <p:ext uri="{BB962C8B-B14F-4D97-AF65-F5344CB8AC3E}">
        <p14:creationId xmlns:p14="http://schemas.microsoft.com/office/powerpoint/2010/main" val="339738534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Never heard of D3.js?</a:t>
            </a:r>
          </a:p>
        </p:txBody>
      </p:sp>
      <p:sp>
        <p:nvSpPr>
          <p:cNvPr id="33" name="Oval 32"/>
          <p:cNvSpPr/>
          <p:nvPr/>
        </p:nvSpPr>
        <p:spPr bwMode="auto">
          <a:xfrm>
            <a:off x="1147388" y="1162033"/>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4" name="Oval 33"/>
          <p:cNvSpPr/>
          <p:nvPr/>
        </p:nvSpPr>
        <p:spPr bwMode="auto">
          <a:xfrm>
            <a:off x="1159131" y="2576416"/>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5" name="Oval 34"/>
          <p:cNvSpPr/>
          <p:nvPr/>
        </p:nvSpPr>
        <p:spPr bwMode="auto">
          <a:xfrm>
            <a:off x="1147388" y="3990799"/>
            <a:ext cx="1288162" cy="1288162"/>
          </a:xfrm>
          <a:prstGeom prst="ellipse">
            <a:avLst/>
          </a:prstGeom>
          <a:solidFill>
            <a:schemeClr val="bg1"/>
          </a:solidFill>
          <a:ln w="76200">
            <a:solidFill>
              <a:srgbClr val="F1791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6" name="Oval 35"/>
          <p:cNvSpPr/>
          <p:nvPr/>
        </p:nvSpPr>
        <p:spPr bwMode="auto">
          <a:xfrm>
            <a:off x="1147388" y="5405182"/>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pic>
        <p:nvPicPr>
          <p:cNvPr id="5"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99112" y="2806147"/>
            <a:ext cx="1208200" cy="828700"/>
          </a:xfrm>
          <a:prstGeom prst="rect">
            <a:avLst/>
          </a:prstGeom>
        </p:spPr>
      </p:pic>
      <p:pic>
        <p:nvPicPr>
          <p:cNvPr id="8" name="Picture 7"/>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57893" y="1372538"/>
            <a:ext cx="867152" cy="867152"/>
          </a:xfrm>
          <a:prstGeom prst="rect">
            <a:avLst/>
          </a:prstGeom>
        </p:spPr>
      </p:pic>
      <p:pic>
        <p:nvPicPr>
          <p:cNvPr id="19" name="Picture 18"/>
          <p:cNvPicPr>
            <a:picLocks noChangeAspect="1"/>
          </p:cNvPicPr>
          <p:nvPr/>
        </p:nvPicPr>
        <p:blipFill>
          <a:blip r:embed="rId5">
            <a:duotone>
              <a:prstClr val="black"/>
              <a:srgbClr val="F1791C">
                <a:tint val="45000"/>
                <a:satMod val="400000"/>
              </a:srgbClr>
            </a:duotone>
            <a:extLst>
              <a:ext uri="{28A0092B-C50C-407E-A947-70E740481C1C}">
                <a14:useLocalDpi xmlns:a14="http://schemas.microsoft.com/office/drawing/2010/main" val="0"/>
              </a:ext>
            </a:extLst>
          </a:blip>
          <a:stretch>
            <a:fillRect/>
          </a:stretch>
        </p:blipFill>
        <p:spPr>
          <a:xfrm>
            <a:off x="1369636" y="4201304"/>
            <a:ext cx="867152" cy="867152"/>
          </a:xfrm>
          <a:prstGeom prst="rect">
            <a:avLst/>
          </a:prstGeom>
        </p:spPr>
      </p:pic>
      <p:pic>
        <p:nvPicPr>
          <p:cNvPr id="21" name="Picture 2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89223" y="5555912"/>
            <a:ext cx="1027748" cy="1027748"/>
          </a:xfrm>
          <a:prstGeom prst="rect">
            <a:avLst/>
          </a:prstGeom>
          <a:noFill/>
          <a:ln>
            <a:noFill/>
          </a:ln>
        </p:spPr>
      </p:pic>
      <p:sp>
        <p:nvSpPr>
          <p:cNvPr id="13" name="TextBox 12"/>
          <p:cNvSpPr txBox="1"/>
          <p:nvPr/>
        </p:nvSpPr>
        <p:spPr>
          <a:xfrm>
            <a:off x="2860157" y="1162033"/>
            <a:ext cx="8367823" cy="4851795"/>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200" b="1" dirty="0" smtClean="0">
                <a:solidFill>
                  <a:srgbClr val="F1791C"/>
                </a:solidFill>
                <a:latin typeface="Segoe UI Light"/>
                <a:ea typeface="Segoe UI" pitchFamily="34" charset="0"/>
                <a:cs typeface="Segoe UI" pitchFamily="34" charset="0"/>
              </a:rPr>
              <a:t>Why use D3.js?</a:t>
            </a:r>
          </a:p>
          <a:p>
            <a:pPr defTabSz="1194729">
              <a:lnSpc>
                <a:spcPct val="90000"/>
              </a:lnSpc>
              <a:spcBef>
                <a:spcPct val="20000"/>
              </a:spcBef>
            </a:pPr>
            <a:endParaRPr lang="en-US" sz="2600" b="1" dirty="0">
              <a:solidFill>
                <a:srgbClr val="F1791C"/>
              </a:solidFill>
              <a:latin typeface="Segoe UI Light"/>
              <a:ea typeface="Segoe UI" pitchFamily="34" charset="0"/>
              <a:cs typeface="Segoe UI" pitchFamily="34" charset="0"/>
            </a:endParaRPr>
          </a:p>
          <a:p>
            <a:pPr marL="457200" indent="-457200">
              <a:buFont typeface="Arial" panose="020B0604020202020204" pitchFamily="34" charset="0"/>
              <a:buChar char="•"/>
            </a:pPr>
            <a:r>
              <a:rPr lang="en-GB" sz="2800" dirty="0" smtClean="0">
                <a:solidFill>
                  <a:srgbClr val="F1791C"/>
                </a:solidFill>
              </a:rPr>
              <a:t>D3.js </a:t>
            </a:r>
            <a:r>
              <a:rPr lang="en-GB" sz="2800" dirty="0">
                <a:solidFill>
                  <a:srgbClr val="F1791C"/>
                </a:solidFill>
              </a:rPr>
              <a:t>focuses on binding data to DOM elements</a:t>
            </a:r>
            <a:r>
              <a:rPr lang="en-GB" sz="2800" dirty="0" smtClean="0">
                <a:solidFill>
                  <a:srgbClr val="F1791C"/>
                </a:solidFill>
              </a:rPr>
              <a:t>.</a:t>
            </a:r>
          </a:p>
          <a:p>
            <a:pPr marL="457200" indent="-457200">
              <a:buFont typeface="Arial" panose="020B0604020202020204" pitchFamily="34" charset="0"/>
              <a:buChar char="•"/>
            </a:pPr>
            <a:endParaRPr lang="en-GB" sz="2800" dirty="0">
              <a:solidFill>
                <a:srgbClr val="F1791C"/>
              </a:solidFill>
            </a:endParaRPr>
          </a:p>
          <a:p>
            <a:pPr marL="457200" indent="-457200">
              <a:buFont typeface="Arial" panose="020B0604020202020204" pitchFamily="34" charset="0"/>
              <a:buChar char="•"/>
            </a:pPr>
            <a:r>
              <a:rPr lang="en-GB" sz="2800" dirty="0">
                <a:solidFill>
                  <a:srgbClr val="F1791C"/>
                </a:solidFill>
              </a:rPr>
              <a:t>D3.js is written in JavaScript and uses a functional style which means you can reuse code and add specific functions to your heart's content. </a:t>
            </a:r>
            <a:endParaRPr lang="en-GB" sz="2800" dirty="0" smtClean="0">
              <a:solidFill>
                <a:srgbClr val="F1791C"/>
              </a:solidFill>
            </a:endParaRPr>
          </a:p>
          <a:p>
            <a:pPr marL="457200" indent="-457200">
              <a:buFont typeface="Arial" panose="020B0604020202020204" pitchFamily="34" charset="0"/>
              <a:buChar char="•"/>
            </a:pPr>
            <a:endParaRPr lang="en-GB" sz="2800" dirty="0">
              <a:solidFill>
                <a:srgbClr val="F1791C"/>
              </a:solidFill>
            </a:endParaRPr>
          </a:p>
          <a:p>
            <a:pPr marL="457200" indent="-457200">
              <a:buFont typeface="Arial" panose="020B0604020202020204" pitchFamily="34" charset="0"/>
              <a:buChar char="•"/>
            </a:pPr>
            <a:r>
              <a:rPr lang="en-GB" sz="2800" dirty="0" smtClean="0">
                <a:solidFill>
                  <a:srgbClr val="F1791C"/>
                </a:solidFill>
              </a:rPr>
              <a:t>Which </a:t>
            </a:r>
            <a:r>
              <a:rPr lang="en-GB" sz="2800" dirty="0">
                <a:solidFill>
                  <a:srgbClr val="F1791C"/>
                </a:solidFill>
              </a:rPr>
              <a:t>means it is as powerful as you want to make it. How you chose to style, manipulate, and make interactive the data is up to you. </a:t>
            </a:r>
          </a:p>
        </p:txBody>
      </p:sp>
    </p:spTree>
    <p:extLst>
      <p:ext uri="{BB962C8B-B14F-4D97-AF65-F5344CB8AC3E}">
        <p14:creationId xmlns:p14="http://schemas.microsoft.com/office/powerpoint/2010/main" val="156441898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Never heard of D3.js?</a:t>
            </a:r>
          </a:p>
        </p:txBody>
      </p:sp>
      <p:sp>
        <p:nvSpPr>
          <p:cNvPr id="33" name="Oval 32"/>
          <p:cNvSpPr/>
          <p:nvPr/>
        </p:nvSpPr>
        <p:spPr bwMode="auto">
          <a:xfrm>
            <a:off x="1147388" y="1162033"/>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4" name="Oval 33"/>
          <p:cNvSpPr/>
          <p:nvPr/>
        </p:nvSpPr>
        <p:spPr bwMode="auto">
          <a:xfrm>
            <a:off x="1159131" y="2576416"/>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5" name="Oval 34"/>
          <p:cNvSpPr/>
          <p:nvPr/>
        </p:nvSpPr>
        <p:spPr bwMode="auto">
          <a:xfrm>
            <a:off x="1147388" y="3990799"/>
            <a:ext cx="1288162" cy="1288162"/>
          </a:xfrm>
          <a:prstGeom prst="ellipse">
            <a:avLst/>
          </a:prstGeom>
          <a:solidFill>
            <a:schemeClr val="bg1"/>
          </a:solidFill>
          <a:ln w="762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6" name="Oval 35"/>
          <p:cNvSpPr/>
          <p:nvPr/>
        </p:nvSpPr>
        <p:spPr bwMode="auto">
          <a:xfrm>
            <a:off x="1147388" y="5405182"/>
            <a:ext cx="1288162" cy="1288162"/>
          </a:xfrm>
          <a:prstGeom prst="ellipse">
            <a:avLst/>
          </a:prstGeom>
          <a:solidFill>
            <a:schemeClr val="bg1"/>
          </a:solidFill>
          <a:ln w="76200">
            <a:solidFill>
              <a:srgbClr val="D52F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pic>
        <p:nvPicPr>
          <p:cNvPr id="5"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99112" y="2806147"/>
            <a:ext cx="1208200" cy="828700"/>
          </a:xfrm>
          <a:prstGeom prst="rect">
            <a:avLst/>
          </a:prstGeom>
        </p:spPr>
      </p:pic>
      <p:pic>
        <p:nvPicPr>
          <p:cNvPr id="8" name="Picture 7"/>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57893" y="1372538"/>
            <a:ext cx="867152" cy="867152"/>
          </a:xfrm>
          <a:prstGeom prst="rect">
            <a:avLst/>
          </a:prstGeom>
        </p:spPr>
      </p:pic>
      <p:pic>
        <p:nvPicPr>
          <p:cNvPr id="19" name="Picture 1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69636" y="4201304"/>
            <a:ext cx="867152" cy="86715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223" y="5555912"/>
            <a:ext cx="1027748" cy="1027748"/>
          </a:xfrm>
          <a:prstGeom prst="rect">
            <a:avLst/>
          </a:prstGeom>
          <a:noFill/>
          <a:ln>
            <a:noFill/>
          </a:ln>
        </p:spPr>
      </p:pic>
      <p:sp>
        <p:nvSpPr>
          <p:cNvPr id="13" name="TextBox 12"/>
          <p:cNvSpPr txBox="1"/>
          <p:nvPr/>
        </p:nvSpPr>
        <p:spPr>
          <a:xfrm>
            <a:off x="2860157" y="1162033"/>
            <a:ext cx="8367823" cy="5682791"/>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200" b="1" dirty="0" smtClean="0">
                <a:solidFill>
                  <a:srgbClr val="D52F1D"/>
                </a:solidFill>
                <a:latin typeface="Segoe UI Light"/>
                <a:ea typeface="Segoe UI" pitchFamily="34" charset="0"/>
                <a:cs typeface="Segoe UI" pitchFamily="34" charset="0"/>
              </a:rPr>
              <a:t>When should you use D3.js?</a:t>
            </a:r>
          </a:p>
          <a:p>
            <a:pPr defTabSz="1194729">
              <a:lnSpc>
                <a:spcPct val="90000"/>
              </a:lnSpc>
              <a:spcBef>
                <a:spcPct val="20000"/>
              </a:spcBef>
            </a:pPr>
            <a:endParaRPr lang="en-US" sz="2600" b="1" dirty="0">
              <a:solidFill>
                <a:srgbClr val="D52F1D"/>
              </a:solidFill>
              <a:latin typeface="Segoe UI Light"/>
              <a:ea typeface="Segoe UI" pitchFamily="34" charset="0"/>
              <a:cs typeface="Segoe UI" pitchFamily="34" charset="0"/>
            </a:endParaRPr>
          </a:p>
          <a:p>
            <a:pPr marL="457200" indent="-457200">
              <a:buFont typeface="Arial" panose="020B0604020202020204" pitchFamily="34" charset="0"/>
              <a:buChar char="•"/>
            </a:pPr>
            <a:r>
              <a:rPr lang="en-GB" sz="2400" dirty="0" smtClean="0">
                <a:solidFill>
                  <a:srgbClr val="D52F1D"/>
                </a:solidFill>
              </a:rPr>
              <a:t>Whenever your </a:t>
            </a:r>
            <a:r>
              <a:rPr lang="en-GB" sz="2400" dirty="0">
                <a:solidFill>
                  <a:srgbClr val="D52F1D"/>
                </a:solidFill>
              </a:rPr>
              <a:t>webpage is interacting with data</a:t>
            </a:r>
            <a:r>
              <a:rPr lang="en-GB" sz="2400" dirty="0" smtClean="0">
                <a:solidFill>
                  <a:srgbClr val="D52F1D"/>
                </a:solidFill>
              </a:rPr>
              <a:t>.</a:t>
            </a:r>
          </a:p>
          <a:p>
            <a:endParaRPr lang="en-GB" sz="2800" dirty="0" smtClean="0">
              <a:solidFill>
                <a:srgbClr val="D52F1D"/>
              </a:solidFill>
            </a:endParaRPr>
          </a:p>
          <a:p>
            <a:r>
              <a:rPr lang="en-US" sz="3200" b="1" dirty="0" smtClean="0">
                <a:solidFill>
                  <a:srgbClr val="D52F1D"/>
                </a:solidFill>
                <a:latin typeface="Segoe UI Light"/>
                <a:ea typeface="Segoe UI" pitchFamily="34" charset="0"/>
                <a:cs typeface="Segoe UI" pitchFamily="34" charset="0"/>
              </a:rPr>
              <a:t>Where is D3.js used?</a:t>
            </a:r>
            <a:endParaRPr lang="en-US" sz="3200" b="1" dirty="0">
              <a:solidFill>
                <a:srgbClr val="D52F1D"/>
              </a:solidFill>
              <a:latin typeface="Segoe UI Light"/>
              <a:ea typeface="Segoe UI" pitchFamily="34" charset="0"/>
              <a:cs typeface="Segoe UI" pitchFamily="34" charset="0"/>
            </a:endParaRPr>
          </a:p>
          <a:p>
            <a:endParaRPr lang="en-GB" sz="2800" dirty="0">
              <a:solidFill>
                <a:srgbClr val="D52F1D"/>
              </a:solidFill>
            </a:endParaRPr>
          </a:p>
          <a:p>
            <a:pPr marL="457200" indent="-457200">
              <a:buFont typeface="Arial" panose="020B0604020202020204" pitchFamily="34" charset="0"/>
              <a:buChar char="•"/>
            </a:pPr>
            <a:r>
              <a:rPr lang="en-GB" sz="2400" dirty="0">
                <a:solidFill>
                  <a:srgbClr val="D52F1D"/>
                </a:solidFill>
              </a:rPr>
              <a:t>D3.js is a </a:t>
            </a:r>
            <a:r>
              <a:rPr lang="en-GB" sz="2400" dirty="0" smtClean="0">
                <a:solidFill>
                  <a:srgbClr val="D52F1D"/>
                </a:solidFill>
              </a:rPr>
              <a:t>JavaScript </a:t>
            </a:r>
            <a:r>
              <a:rPr lang="en-GB" sz="2400" dirty="0">
                <a:solidFill>
                  <a:srgbClr val="D52F1D"/>
                </a:solidFill>
              </a:rPr>
              <a:t>library added to the front-end of your web application. </a:t>
            </a:r>
            <a:endParaRPr lang="en-GB" sz="2400" dirty="0" smtClean="0">
              <a:solidFill>
                <a:srgbClr val="D52F1D"/>
              </a:solidFill>
            </a:endParaRPr>
          </a:p>
          <a:p>
            <a:endParaRPr lang="en-GB" sz="2400" dirty="0" smtClean="0">
              <a:solidFill>
                <a:srgbClr val="D52F1D"/>
              </a:solidFill>
            </a:endParaRPr>
          </a:p>
          <a:p>
            <a:pPr marL="457200" indent="-457200">
              <a:buFont typeface="Arial" panose="020B0604020202020204" pitchFamily="34" charset="0"/>
              <a:buChar char="•"/>
            </a:pPr>
            <a:r>
              <a:rPr lang="en-GB" sz="2400" dirty="0" smtClean="0">
                <a:solidFill>
                  <a:srgbClr val="D52F1D"/>
                </a:solidFill>
              </a:rPr>
              <a:t>Your </a:t>
            </a:r>
            <a:r>
              <a:rPr lang="en-GB" sz="2400" dirty="0">
                <a:solidFill>
                  <a:srgbClr val="D52F1D"/>
                </a:solidFill>
              </a:rPr>
              <a:t>back-end (the server) will generate the necessary data. </a:t>
            </a:r>
            <a:endParaRPr lang="en-GB" sz="2400" dirty="0" smtClean="0">
              <a:solidFill>
                <a:srgbClr val="D52F1D"/>
              </a:solidFill>
            </a:endParaRPr>
          </a:p>
          <a:p>
            <a:endParaRPr lang="en-GB" sz="2400" dirty="0" smtClean="0">
              <a:solidFill>
                <a:srgbClr val="D52F1D"/>
              </a:solidFill>
            </a:endParaRPr>
          </a:p>
          <a:p>
            <a:pPr marL="457200" indent="-457200">
              <a:buFont typeface="Arial" panose="020B0604020202020204" pitchFamily="34" charset="0"/>
              <a:buChar char="•"/>
            </a:pPr>
            <a:r>
              <a:rPr lang="en-GB" sz="2400" dirty="0" smtClean="0">
                <a:solidFill>
                  <a:srgbClr val="D52F1D"/>
                </a:solidFill>
              </a:rPr>
              <a:t>The </a:t>
            </a:r>
            <a:r>
              <a:rPr lang="en-GB" sz="2400" dirty="0">
                <a:solidFill>
                  <a:srgbClr val="D52F1D"/>
                </a:solidFill>
              </a:rPr>
              <a:t>part of the application the users interact with (the front-end) will use D3.js. </a:t>
            </a:r>
          </a:p>
        </p:txBody>
      </p:sp>
    </p:spTree>
    <p:extLst>
      <p:ext uri="{BB962C8B-B14F-4D97-AF65-F5344CB8AC3E}">
        <p14:creationId xmlns:p14="http://schemas.microsoft.com/office/powerpoint/2010/main" val="227741163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a:t>Never heard of D3.js?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625" y="0"/>
            <a:ext cx="5143500" cy="6858000"/>
          </a:xfrm>
          <a:prstGeom prst="rect">
            <a:avLst/>
          </a:prstGeom>
        </p:spPr>
      </p:pic>
      <p:sp>
        <p:nvSpPr>
          <p:cNvPr id="14" name="TextBox 13"/>
          <p:cNvSpPr txBox="1"/>
          <p:nvPr/>
        </p:nvSpPr>
        <p:spPr>
          <a:xfrm>
            <a:off x="519113" y="1205097"/>
            <a:ext cx="6526212" cy="6322967"/>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200" b="1" dirty="0" smtClean="0">
                <a:latin typeface="Segoe UI Light"/>
                <a:ea typeface="Segoe UI" pitchFamily="34" charset="0"/>
                <a:cs typeface="Segoe UI" pitchFamily="34" charset="0"/>
              </a:rPr>
              <a:t>D3.js is not:</a:t>
            </a:r>
          </a:p>
          <a:p>
            <a:pPr defTabSz="1194729">
              <a:lnSpc>
                <a:spcPct val="90000"/>
              </a:lnSpc>
              <a:spcBef>
                <a:spcPct val="20000"/>
              </a:spcBef>
            </a:pPr>
            <a:endParaRPr lang="en-US" sz="3200" b="1" dirty="0">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US" sz="2800" b="1" dirty="0" smtClean="0">
                <a:latin typeface="Segoe UI Light"/>
                <a:ea typeface="Segoe UI" pitchFamily="34" charset="0"/>
                <a:cs typeface="Segoe UI" pitchFamily="34" charset="0"/>
              </a:rPr>
              <a:t>DOM query library</a:t>
            </a:r>
          </a:p>
          <a:p>
            <a:pPr marL="457200" indent="-457200" defTabSz="1194729">
              <a:lnSpc>
                <a:spcPct val="90000"/>
              </a:lnSpc>
              <a:spcBef>
                <a:spcPct val="20000"/>
              </a:spcBef>
              <a:buFont typeface="Arial" panose="020B0604020202020204" pitchFamily="34" charset="0"/>
              <a:buChar char="•"/>
            </a:pPr>
            <a:endParaRPr lang="en-US" sz="2800" b="1" dirty="0" smtClean="0">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US" sz="2800" b="1" dirty="0" smtClean="0">
                <a:latin typeface="Segoe UI Light"/>
                <a:ea typeface="Segoe UI" pitchFamily="34" charset="0"/>
                <a:cs typeface="Segoe UI" pitchFamily="34" charset="0"/>
              </a:rPr>
              <a:t>Compatibility layer</a:t>
            </a:r>
          </a:p>
          <a:p>
            <a:pPr marL="457200" indent="-457200" defTabSz="1194729">
              <a:lnSpc>
                <a:spcPct val="90000"/>
              </a:lnSpc>
              <a:spcBef>
                <a:spcPct val="20000"/>
              </a:spcBef>
              <a:buFont typeface="Arial" panose="020B0604020202020204" pitchFamily="34" charset="0"/>
              <a:buChar char="•"/>
            </a:pPr>
            <a:endParaRPr lang="en-US" sz="2800" b="1" dirty="0" smtClean="0">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US" sz="2800" b="1" dirty="0" smtClean="0">
                <a:latin typeface="Segoe UI Light"/>
                <a:ea typeface="Segoe UI" pitchFamily="34" charset="0"/>
                <a:cs typeface="Segoe UI" pitchFamily="34" charset="0"/>
              </a:rPr>
              <a:t>Charting library</a:t>
            </a:r>
          </a:p>
          <a:p>
            <a:pPr marL="457200" indent="-457200" defTabSz="1194729">
              <a:lnSpc>
                <a:spcPct val="90000"/>
              </a:lnSpc>
              <a:spcBef>
                <a:spcPct val="20000"/>
              </a:spcBef>
              <a:buFont typeface="Arial" panose="020B0604020202020204" pitchFamily="34" charset="0"/>
              <a:buChar char="•"/>
            </a:pPr>
            <a:endParaRPr lang="en-US" sz="2800" b="1" dirty="0" smtClean="0">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US" sz="2800" b="1" dirty="0" smtClean="0">
                <a:latin typeface="Segoe UI Light"/>
                <a:ea typeface="Segoe UI" pitchFamily="34" charset="0"/>
                <a:cs typeface="Segoe UI" pitchFamily="34" charset="0"/>
              </a:rPr>
              <a:t>Proprietary 3</a:t>
            </a:r>
            <a:r>
              <a:rPr lang="en-US" sz="2800" b="1" baseline="30000" dirty="0" smtClean="0">
                <a:latin typeface="Segoe UI Light"/>
                <a:ea typeface="Segoe UI" pitchFamily="34" charset="0"/>
                <a:cs typeface="Segoe UI" pitchFamily="34" charset="0"/>
              </a:rPr>
              <a:t>rd</a:t>
            </a:r>
            <a:r>
              <a:rPr lang="en-US" sz="2800" b="1" dirty="0" smtClean="0">
                <a:latin typeface="Segoe UI Light"/>
                <a:ea typeface="Segoe UI" pitchFamily="34" charset="0"/>
                <a:cs typeface="Segoe UI" pitchFamily="34" charset="0"/>
              </a:rPr>
              <a:t>-party technology</a:t>
            </a:r>
          </a:p>
          <a:p>
            <a:pPr marL="457200" indent="-457200" defTabSz="1194729">
              <a:lnSpc>
                <a:spcPct val="90000"/>
              </a:lnSpc>
              <a:spcBef>
                <a:spcPct val="20000"/>
              </a:spcBef>
              <a:buFont typeface="Arial" panose="020B0604020202020204" pitchFamily="34" charset="0"/>
              <a:buChar char="•"/>
            </a:pPr>
            <a:endParaRPr lang="en-US" sz="2800" b="1" dirty="0" smtClean="0">
              <a:latin typeface="Segoe UI Light"/>
              <a:ea typeface="Segoe UI" pitchFamily="34" charset="0"/>
              <a:cs typeface="Segoe UI" pitchFamily="34" charset="0"/>
            </a:endParaRPr>
          </a:p>
          <a:p>
            <a:pPr marL="457200" indent="-457200" defTabSz="1194729">
              <a:lnSpc>
                <a:spcPct val="90000"/>
              </a:lnSpc>
              <a:spcBef>
                <a:spcPct val="20000"/>
              </a:spcBef>
              <a:buFont typeface="Arial" panose="020B0604020202020204" pitchFamily="34" charset="0"/>
              <a:buChar char="•"/>
            </a:pPr>
            <a:r>
              <a:rPr lang="en-US" sz="2800" b="1" dirty="0" smtClean="0">
                <a:latin typeface="Segoe UI Light"/>
                <a:ea typeface="Segoe UI" pitchFamily="34" charset="0"/>
                <a:cs typeface="Segoe UI" pitchFamily="34" charset="0"/>
              </a:rPr>
              <a:t>Easy!</a:t>
            </a:r>
          </a:p>
          <a:p>
            <a:pPr defTabSz="1194729">
              <a:lnSpc>
                <a:spcPct val="90000"/>
              </a:lnSpc>
              <a:spcBef>
                <a:spcPct val="20000"/>
              </a:spcBef>
            </a:pPr>
            <a:endParaRPr lang="en-US" sz="3200" b="1" dirty="0" smtClean="0">
              <a:solidFill>
                <a:srgbClr val="D52F1D"/>
              </a:solidFill>
              <a:latin typeface="Segoe UI Light"/>
              <a:ea typeface="Segoe UI" pitchFamily="34" charset="0"/>
              <a:cs typeface="Segoe UI" pitchFamily="34" charset="0"/>
            </a:endParaRPr>
          </a:p>
          <a:p>
            <a:pPr defTabSz="1194729">
              <a:lnSpc>
                <a:spcPct val="90000"/>
              </a:lnSpc>
              <a:spcBef>
                <a:spcPct val="20000"/>
              </a:spcBef>
            </a:pPr>
            <a:endParaRPr lang="en-US" sz="2600" b="1" dirty="0">
              <a:solidFill>
                <a:srgbClr val="D52F1D"/>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299835762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smtClean="0"/>
              <a:t>Quick Example?</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spTree>
    <p:extLst>
      <p:ext uri="{BB962C8B-B14F-4D97-AF65-F5344CB8AC3E}">
        <p14:creationId xmlns:p14="http://schemas.microsoft.com/office/powerpoint/2010/main" val="165024184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Quick Example?</a:t>
            </a:r>
            <a:endParaRPr lang="en-GB" sz="4400" dirty="0"/>
          </a:p>
        </p:txBody>
      </p:sp>
      <p:pic>
        <p:nvPicPr>
          <p:cNvPr id="6" name="Picture 5"/>
          <p:cNvPicPr>
            <a:picLocks noChangeAspect="1"/>
          </p:cNvPicPr>
          <p:nvPr/>
        </p:nvPicPr>
        <p:blipFill>
          <a:blip r:embed="rId3"/>
          <a:stretch>
            <a:fillRect/>
          </a:stretch>
        </p:blipFill>
        <p:spPr>
          <a:xfrm>
            <a:off x="7943850" y="1679460"/>
            <a:ext cx="3724275" cy="4171950"/>
          </a:xfrm>
          <a:prstGeom prst="rect">
            <a:avLst/>
          </a:prstGeom>
        </p:spPr>
      </p:pic>
      <p:grpSp>
        <p:nvGrpSpPr>
          <p:cNvPr id="11" name="Group 10"/>
          <p:cNvGrpSpPr/>
          <p:nvPr/>
        </p:nvGrpSpPr>
        <p:grpSpPr>
          <a:xfrm>
            <a:off x="519112" y="1614907"/>
            <a:ext cx="7141166" cy="2420537"/>
            <a:chOff x="519112" y="1614907"/>
            <a:chExt cx="7141166" cy="2420537"/>
          </a:xfrm>
        </p:grpSpPr>
        <p:pic>
          <p:nvPicPr>
            <p:cNvPr id="3" name="Picture 2"/>
            <p:cNvPicPr>
              <a:picLocks noChangeAspect="1"/>
            </p:cNvPicPr>
            <p:nvPr/>
          </p:nvPicPr>
          <p:blipFill>
            <a:blip r:embed="rId4"/>
            <a:stretch>
              <a:fillRect/>
            </a:stretch>
          </p:blipFill>
          <p:spPr>
            <a:xfrm>
              <a:off x="519112" y="2148596"/>
              <a:ext cx="7141166" cy="1886848"/>
            </a:xfrm>
            <a:prstGeom prst="rect">
              <a:avLst/>
            </a:prstGeom>
          </p:spPr>
        </p:pic>
        <p:sp>
          <p:nvSpPr>
            <p:cNvPr id="9" name="TextBox 8"/>
            <p:cNvSpPr txBox="1"/>
            <p:nvPr/>
          </p:nvSpPr>
          <p:spPr>
            <a:xfrm>
              <a:off x="519112" y="1614907"/>
              <a:ext cx="7072154" cy="533689"/>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With ordinary JavaScript:</a:t>
              </a:r>
              <a:endParaRPr lang="en-US" sz="3136" dirty="0">
                <a:solidFill>
                  <a:srgbClr val="0054A7">
                    <a:alpha val="99000"/>
                  </a:srgbClr>
                </a:solidFill>
                <a:latin typeface="Segoe UI Light"/>
                <a:ea typeface="Segoe UI" pitchFamily="34" charset="0"/>
                <a:cs typeface="Segoe UI" pitchFamily="34" charset="0"/>
              </a:endParaRPr>
            </a:p>
          </p:txBody>
        </p:sp>
      </p:grpSp>
      <p:grpSp>
        <p:nvGrpSpPr>
          <p:cNvPr id="8" name="Group 7"/>
          <p:cNvGrpSpPr/>
          <p:nvPr/>
        </p:nvGrpSpPr>
        <p:grpSpPr>
          <a:xfrm>
            <a:off x="519112" y="4569133"/>
            <a:ext cx="7141166" cy="1282277"/>
            <a:chOff x="519112" y="4812353"/>
            <a:chExt cx="7141166" cy="1282277"/>
          </a:xfrm>
        </p:grpSpPr>
        <p:pic>
          <p:nvPicPr>
            <p:cNvPr id="5" name="Picture 4"/>
            <p:cNvPicPr>
              <a:picLocks noChangeAspect="1"/>
            </p:cNvPicPr>
            <p:nvPr/>
          </p:nvPicPr>
          <p:blipFill>
            <a:blip r:embed="rId5"/>
            <a:stretch>
              <a:fillRect/>
            </a:stretch>
          </p:blipFill>
          <p:spPr>
            <a:xfrm>
              <a:off x="519112" y="5346042"/>
              <a:ext cx="7141166" cy="748588"/>
            </a:xfrm>
            <a:prstGeom prst="rect">
              <a:avLst/>
            </a:prstGeom>
          </p:spPr>
        </p:pic>
        <p:sp>
          <p:nvSpPr>
            <p:cNvPr id="10" name="TextBox 9"/>
            <p:cNvSpPr txBox="1"/>
            <p:nvPr/>
          </p:nvSpPr>
          <p:spPr>
            <a:xfrm>
              <a:off x="519112" y="4812353"/>
              <a:ext cx="7072154" cy="533689"/>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With D3.js:</a:t>
              </a:r>
              <a:endParaRPr lang="en-US" sz="3136" dirty="0">
                <a:solidFill>
                  <a:srgbClr val="0054A7">
                    <a:alpha val="99000"/>
                  </a:srgbClr>
                </a:soli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val="14848234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smtClean="0"/>
              <a:t>Better Examples?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spTree>
    <p:extLst>
      <p:ext uri="{BB962C8B-B14F-4D97-AF65-F5344CB8AC3E}">
        <p14:creationId xmlns:p14="http://schemas.microsoft.com/office/powerpoint/2010/main" val="83183412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3" name="Picture 2">
            <a:hlinkClick r:id="rId3"/>
          </p:cNvPr>
          <p:cNvPicPr>
            <a:picLocks noChangeAspect="1"/>
          </p:cNvPicPr>
          <p:nvPr/>
        </p:nvPicPr>
        <p:blipFill>
          <a:blip r:embed="rId4"/>
          <a:stretch>
            <a:fillRect/>
          </a:stretch>
        </p:blipFill>
        <p:spPr>
          <a:xfrm>
            <a:off x="519112" y="1616906"/>
            <a:ext cx="7312024" cy="382738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140700" y="3138907"/>
            <a:ext cx="3527425" cy="976888"/>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How about better looking charts?</a:t>
            </a:r>
            <a:endParaRPr lang="en-US" sz="3136" dirty="0">
              <a:solidFill>
                <a:srgbClr val="0054A7">
                  <a:alpha val="99000"/>
                </a:srgbClr>
              </a:solidFill>
              <a:latin typeface="Segoe UI Light"/>
              <a:ea typeface="Segoe UI" pitchFamily="34" charset="0"/>
              <a:cs typeface="Segoe UI" pitchFamily="34" charset="0"/>
            </a:endParaRPr>
          </a:p>
        </p:txBody>
      </p:sp>
      <p:sp>
        <p:nvSpPr>
          <p:cNvPr id="6" name="TextBox 5"/>
          <p:cNvSpPr txBox="1"/>
          <p:nvPr/>
        </p:nvSpPr>
        <p:spPr>
          <a:xfrm>
            <a:off x="7835900" y="6416704"/>
            <a:ext cx="43529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http://bl.ocks.org/mbostock/3884955</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379184194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5" name="Picture 4">
            <a:hlinkClick r:id="rId3"/>
          </p:cNvPr>
          <p:cNvPicPr>
            <a:picLocks noChangeAspect="1"/>
          </p:cNvPicPr>
          <p:nvPr/>
        </p:nvPicPr>
        <p:blipFill>
          <a:blip r:embed="rId4"/>
          <a:stretch>
            <a:fillRect/>
          </a:stretch>
        </p:blipFill>
        <p:spPr>
          <a:xfrm flipV="1">
            <a:off x="1994366" y="2549100"/>
            <a:ext cx="8198504" cy="35814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94366" y="1729207"/>
            <a:ext cx="8198504" cy="533689"/>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What about yearly charts?</a:t>
            </a:r>
            <a:endParaRPr lang="en-US" sz="3136" dirty="0">
              <a:solidFill>
                <a:srgbClr val="0054A7">
                  <a:alpha val="99000"/>
                </a:srgbClr>
              </a:solidFill>
              <a:latin typeface="Segoe UI Light"/>
              <a:ea typeface="Segoe UI" pitchFamily="34" charset="0"/>
              <a:cs typeface="Segoe UI" pitchFamily="34" charset="0"/>
            </a:endParaRPr>
          </a:p>
        </p:txBody>
      </p:sp>
      <p:sp>
        <p:nvSpPr>
          <p:cNvPr id="7" name="TextBox 6"/>
          <p:cNvSpPr txBox="1"/>
          <p:nvPr/>
        </p:nvSpPr>
        <p:spPr>
          <a:xfrm>
            <a:off x="7835900" y="6416704"/>
            <a:ext cx="43529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http://bl.ocks.org/mbostock/4063318</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47292663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5400" dirty="0" smtClean="0">
                <a:latin typeface="Segoe UI Light" pitchFamily="34" charset="0"/>
                <a:ea typeface="Segoe UI" pitchFamily="34" charset="0"/>
                <a:cs typeface="Segoe UI" pitchFamily="34" charset="0"/>
              </a:rPr>
              <a:t>About me</a:t>
            </a:r>
            <a:endParaRPr lang="en-US" sz="5400" dirty="0">
              <a:latin typeface="Segoe UI Light" pitchFamily="34" charset="0"/>
              <a:ea typeface="Segoe UI" pitchFamily="34" charset="0"/>
              <a:cs typeface="Segoe UI" pitchFamily="34" charset="0"/>
            </a:endParaRPr>
          </a:p>
        </p:txBody>
      </p:sp>
      <p:sp>
        <p:nvSpPr>
          <p:cNvPr id="16" name="Rectangle 15"/>
          <p:cNvSpPr/>
          <p:nvPr/>
        </p:nvSpPr>
        <p:spPr bwMode="auto">
          <a:xfrm>
            <a:off x="519119" y="1923571"/>
            <a:ext cx="1877135" cy="1877135"/>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4734503" y="1923571"/>
            <a:ext cx="6933622" cy="4014342"/>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defTabSz="914099" fontAlgn="base">
              <a:spcBef>
                <a:spcPct val="0"/>
              </a:spcBef>
              <a:spcAft>
                <a:spcPct val="0"/>
              </a:spcAft>
            </a:pPr>
            <a:r>
              <a:rPr lang="en-US" sz="2400" spc="-50" dirty="0" smtClean="0">
                <a:gradFill>
                  <a:gsLst>
                    <a:gs pos="0">
                      <a:srgbClr val="FFFFFF"/>
                    </a:gs>
                    <a:gs pos="100000">
                      <a:srgbClr val="FFFFFF"/>
                    </a:gs>
                  </a:gsLst>
                  <a:lin ang="5400000" scaled="0"/>
                </a:gradFill>
                <a:ea typeface="Segoe UI" pitchFamily="34" charset="0"/>
                <a:cs typeface="Segoe UI" pitchFamily="34" charset="0"/>
              </a:rPr>
              <a:t>Thomas Gorry</a:t>
            </a:r>
            <a:endParaRPr lang="en-US" sz="10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r>
              <a:rPr lang="en-US" sz="1400" spc="-50" dirty="0" smtClean="0">
                <a:gradFill>
                  <a:gsLst>
                    <a:gs pos="0">
                      <a:srgbClr val="FFFFFF"/>
                    </a:gs>
                    <a:gs pos="100000">
                      <a:srgbClr val="FFFFFF"/>
                    </a:gs>
                  </a:gsLst>
                  <a:lin ang="5400000" scaled="0"/>
                </a:gradFill>
                <a:ea typeface="Segoe UI" pitchFamily="34" charset="0"/>
                <a:cs typeface="Segoe UI" pitchFamily="34" charset="0"/>
              </a:rPr>
              <a:t>T.Gorry@Liverpool.ac.uk</a:t>
            </a:r>
          </a:p>
          <a:p>
            <a:pPr defTabSz="914099" fontAlgn="base">
              <a:spcBef>
                <a:spcPct val="0"/>
              </a:spcBef>
              <a:spcAft>
                <a:spcPct val="0"/>
              </a:spcAft>
            </a:pPr>
            <a:r>
              <a:rPr lang="en-US" sz="1400" spc="-50" dirty="0" smtClean="0">
                <a:gradFill>
                  <a:gsLst>
                    <a:gs pos="0">
                      <a:srgbClr val="FFFFFF"/>
                    </a:gs>
                    <a:gs pos="100000">
                      <a:srgbClr val="FFFFFF"/>
                    </a:gs>
                  </a:gsLst>
                  <a:lin ang="5400000" scaled="0"/>
                </a:gradFill>
                <a:ea typeface="Segoe UI" pitchFamily="34" charset="0"/>
                <a:cs typeface="Segoe UI" pitchFamily="34" charset="0"/>
              </a:rPr>
              <a:t>@</a:t>
            </a:r>
            <a:r>
              <a:rPr lang="en-US" sz="1400" spc="-50" dirty="0" err="1" smtClean="0">
                <a:gradFill>
                  <a:gsLst>
                    <a:gs pos="0">
                      <a:srgbClr val="FFFFFF"/>
                    </a:gs>
                    <a:gs pos="100000">
                      <a:srgbClr val="FFFFFF"/>
                    </a:gs>
                  </a:gsLst>
                  <a:lin ang="5400000" scaled="0"/>
                </a:gradFill>
                <a:ea typeface="Segoe UI" pitchFamily="34" charset="0"/>
                <a:cs typeface="Segoe UI" pitchFamily="34" charset="0"/>
              </a:rPr>
              <a:t>TGorry</a:t>
            </a:r>
            <a:endParaRPr lang="en-US" sz="14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endParaRPr lang="en-US" sz="14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endParaRPr lang="en-US" sz="14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r>
              <a:rPr lang="en-US" sz="1600" spc="-50" dirty="0" err="1" smtClean="0">
                <a:gradFill>
                  <a:gsLst>
                    <a:gs pos="0">
                      <a:srgbClr val="FFFFFF"/>
                    </a:gs>
                    <a:gs pos="100000">
                      <a:srgbClr val="FFFFFF"/>
                    </a:gs>
                  </a:gsLst>
                  <a:lin ang="5400000" scaled="0"/>
                </a:gradFill>
                <a:ea typeface="Segoe UI" pitchFamily="34" charset="0"/>
                <a:cs typeface="Segoe UI" pitchFamily="34" charset="0"/>
              </a:rPr>
              <a:t>NeST</a:t>
            </a:r>
            <a:r>
              <a:rPr lang="en-US" sz="1600" spc="-50" dirty="0" smtClean="0">
                <a:gradFill>
                  <a:gsLst>
                    <a:gs pos="0">
                      <a:srgbClr val="FFFFFF"/>
                    </a:gs>
                    <a:gs pos="100000">
                      <a:srgbClr val="FFFFFF"/>
                    </a:gs>
                  </a:gsLst>
                  <a:lin ang="5400000" scaled="0"/>
                </a:gradFill>
                <a:ea typeface="Segoe UI" pitchFamily="34" charset="0"/>
                <a:cs typeface="Segoe UI" pitchFamily="34" charset="0"/>
              </a:rPr>
              <a:t> Software Lab – Developer</a:t>
            </a:r>
          </a:p>
          <a:p>
            <a:pPr defTabSz="914099" fontAlgn="base">
              <a:spcBef>
                <a:spcPct val="0"/>
              </a:spcBef>
              <a:spcAft>
                <a:spcPct val="0"/>
              </a:spcAft>
            </a:pPr>
            <a:endParaRPr lang="en-US" sz="16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University of Liverpool, Department of Computer Science Final Year PhD Student</a:t>
            </a:r>
          </a:p>
          <a:p>
            <a:pPr defTabSz="914099" fontAlgn="base">
              <a:spcBef>
                <a:spcPct val="0"/>
              </a:spcBef>
              <a:spcAft>
                <a:spcPct val="0"/>
              </a:spcAft>
            </a:pPr>
            <a:endParaRPr lang="en-US" sz="16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Interested in:</a:t>
            </a:r>
            <a:endParaRPr lang="en-US" sz="1200" spc="-50" dirty="0" smtClean="0">
              <a:gradFill>
                <a:gsLst>
                  <a:gs pos="0">
                    <a:srgbClr val="FFFFFF"/>
                  </a:gs>
                  <a:gs pos="100000">
                    <a:srgbClr val="FFFFFF"/>
                  </a:gs>
                </a:gsLst>
                <a:lin ang="5400000" scaled="0"/>
              </a:gradFill>
              <a:ea typeface="Segoe UI" pitchFamily="34" charset="0"/>
              <a:cs typeface="Segoe UI" pitchFamily="34" charset="0"/>
            </a:endParaRPr>
          </a:p>
          <a:p>
            <a:pPr algn="ctr" defTabSz="914099" fontAlgn="base">
              <a:spcBef>
                <a:spcPct val="0"/>
              </a:spcBef>
              <a:spcAft>
                <a:spcPct val="0"/>
              </a:spcAft>
            </a:pPr>
            <a:endParaRPr lang="en-US" sz="14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endParaRPr lang="en-US" sz="10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endParaRPr lang="en-US" sz="10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endParaRPr lang="en-US" sz="100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12" y="1921601"/>
            <a:ext cx="4016312" cy="401631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457540107"/>
              </p:ext>
            </p:extLst>
          </p:nvPr>
        </p:nvGraphicFramePr>
        <p:xfrm>
          <a:off x="4871324" y="4972867"/>
          <a:ext cx="6603125" cy="795473"/>
        </p:xfrm>
        <a:graphic>
          <a:graphicData uri="http://schemas.openxmlformats.org/drawingml/2006/table">
            <a:tbl>
              <a:tblPr firstRow="1" bandRow="1">
                <a:tableStyleId>{21E4AEA4-8DFA-4A89-87EB-49C32662AFE0}</a:tableStyleId>
              </a:tblPr>
              <a:tblGrid>
                <a:gridCol w="1320625"/>
                <a:gridCol w="1320625"/>
                <a:gridCol w="1320625"/>
                <a:gridCol w="1320625"/>
                <a:gridCol w="1320625"/>
              </a:tblGrid>
              <a:tr h="424633">
                <a:tc>
                  <a:txBody>
                    <a:bodyPr/>
                    <a:lstStyle/>
                    <a:p>
                      <a:pPr algn="ctr"/>
                      <a:r>
                        <a:rPr lang="en-US" sz="1400" b="1" spc="-50" dirty="0" smtClean="0">
                          <a:solidFill>
                            <a:schemeClr val="bg1"/>
                          </a:solidFill>
                        </a:rPr>
                        <a:t>C# .NET</a:t>
                      </a:r>
                      <a:endParaRPr lang="en-GB" sz="1400" b="1" dirty="0">
                        <a:solidFill>
                          <a:schemeClr val="bg1"/>
                        </a:solidFill>
                      </a:endParaRPr>
                    </a:p>
                  </a:txBody>
                  <a:tcPr anchor="ctr"/>
                </a:tc>
                <a:tc>
                  <a:txBody>
                    <a:bodyPr/>
                    <a:lstStyle/>
                    <a:p>
                      <a:pPr algn="ctr"/>
                      <a:r>
                        <a:rPr lang="en-US" sz="1400" b="1" spc="-50" dirty="0" smtClean="0">
                          <a:solidFill>
                            <a:schemeClr val="bg1"/>
                          </a:solidFill>
                        </a:rPr>
                        <a:t>ASP .NET</a:t>
                      </a:r>
                      <a:endParaRPr lang="en-GB" sz="1400" b="1" dirty="0">
                        <a:solidFill>
                          <a:schemeClr val="bg1"/>
                        </a:solidFill>
                      </a:endParaRPr>
                    </a:p>
                  </a:txBody>
                  <a:tcPr anchor="ctr"/>
                </a:tc>
                <a:tc>
                  <a:txBody>
                    <a:bodyPr/>
                    <a:lstStyle/>
                    <a:p>
                      <a:pPr algn="ctr"/>
                      <a:r>
                        <a:rPr lang="en-US" sz="1400" b="1" spc="-50" dirty="0" smtClean="0">
                          <a:solidFill>
                            <a:schemeClr val="bg1"/>
                          </a:solidFill>
                        </a:rPr>
                        <a:t>Java</a:t>
                      </a:r>
                      <a:endParaRPr lang="en-GB" sz="1400" b="1" dirty="0">
                        <a:solidFill>
                          <a:schemeClr val="bg1"/>
                        </a:solidFill>
                      </a:endParaRPr>
                    </a:p>
                  </a:txBody>
                  <a:tcPr anchor="ctr"/>
                </a:tc>
                <a:tc>
                  <a:txBody>
                    <a:bodyPr/>
                    <a:lstStyle/>
                    <a:p>
                      <a:pPr algn="ctr"/>
                      <a:r>
                        <a:rPr lang="en-US" sz="1400" b="1" spc="-50" dirty="0" smtClean="0">
                          <a:solidFill>
                            <a:schemeClr val="bg1"/>
                          </a:solidFill>
                        </a:rPr>
                        <a:t>PHP</a:t>
                      </a:r>
                      <a:endParaRPr lang="en-GB" sz="1400" b="1" dirty="0">
                        <a:solidFill>
                          <a:schemeClr val="bg1"/>
                        </a:solidFill>
                      </a:endParaRPr>
                    </a:p>
                  </a:txBody>
                  <a:tcPr anchor="ctr"/>
                </a:tc>
                <a:tc>
                  <a:txBody>
                    <a:bodyPr/>
                    <a:lstStyle/>
                    <a:p>
                      <a:pPr algn="ctr"/>
                      <a:r>
                        <a:rPr lang="en-US" sz="1400" b="1" spc="-50" dirty="0" smtClean="0">
                          <a:solidFill>
                            <a:schemeClr val="bg1"/>
                          </a:solidFill>
                        </a:rPr>
                        <a:t>JavaScript</a:t>
                      </a:r>
                      <a:endParaRPr lang="en-GB" sz="1400" b="1" dirty="0">
                        <a:solidFill>
                          <a:schemeClr val="bg1"/>
                        </a:solidFill>
                      </a:endParaRPr>
                    </a:p>
                  </a:txBody>
                  <a:tcPr anchor="ctr"/>
                </a:tc>
              </a:tr>
              <a:tr h="370840">
                <a:tc>
                  <a:txBody>
                    <a:bodyPr/>
                    <a:lstStyle/>
                    <a:p>
                      <a:pPr algn="ctr"/>
                      <a:r>
                        <a:rPr lang="en-US" sz="1400" b="1" spc="-50" dirty="0" smtClean="0">
                          <a:solidFill>
                            <a:schemeClr val="bg1"/>
                          </a:solidFill>
                        </a:rPr>
                        <a:t>Perl</a:t>
                      </a:r>
                      <a:endParaRPr lang="en-GB" sz="1400" b="1" dirty="0">
                        <a:solidFill>
                          <a:schemeClr val="bg1"/>
                        </a:solidFill>
                      </a:endParaRPr>
                    </a:p>
                  </a:txBody>
                  <a:tcPr anchor="ctr">
                    <a:solidFill>
                      <a:srgbClr val="68217A"/>
                    </a:solidFill>
                  </a:tcPr>
                </a:tc>
                <a:tc>
                  <a:txBody>
                    <a:bodyPr/>
                    <a:lstStyle/>
                    <a:p>
                      <a:pPr algn="ctr"/>
                      <a:r>
                        <a:rPr lang="en-US" sz="1400" b="1" spc="-50" dirty="0" smtClean="0">
                          <a:solidFill>
                            <a:schemeClr val="bg1"/>
                          </a:solidFill>
                        </a:rPr>
                        <a:t>Python</a:t>
                      </a:r>
                      <a:endParaRPr lang="en-GB" sz="1400" b="1" dirty="0">
                        <a:solidFill>
                          <a:schemeClr val="bg1"/>
                        </a:solidFill>
                      </a:endParaRPr>
                    </a:p>
                  </a:txBody>
                  <a:tcPr anchor="ctr">
                    <a:solidFill>
                      <a:srgbClr val="68217A"/>
                    </a:solidFill>
                  </a:tcPr>
                </a:tc>
                <a:tc>
                  <a:txBody>
                    <a:bodyPr/>
                    <a:lstStyle/>
                    <a:p>
                      <a:pPr algn="ctr"/>
                      <a:r>
                        <a:rPr lang="en-GB" sz="1400" b="1" dirty="0" smtClean="0">
                          <a:solidFill>
                            <a:schemeClr val="bg1"/>
                          </a:solidFill>
                        </a:rPr>
                        <a:t>Others</a:t>
                      </a:r>
                      <a:endParaRPr lang="en-GB" sz="1400" b="1" dirty="0">
                        <a:solidFill>
                          <a:schemeClr val="bg1"/>
                        </a:solidFill>
                      </a:endParaRPr>
                    </a:p>
                  </a:txBody>
                  <a:tcPr anchor="ctr">
                    <a:solidFill>
                      <a:srgbClr val="68217A"/>
                    </a:solidFill>
                  </a:tcPr>
                </a:tc>
                <a:tc>
                  <a:txBody>
                    <a:bodyPr/>
                    <a:lstStyle/>
                    <a:p>
                      <a:pPr algn="ctr"/>
                      <a:r>
                        <a:rPr lang="en-GB" sz="1400" b="1" dirty="0" smtClean="0">
                          <a:solidFill>
                            <a:schemeClr val="bg1"/>
                          </a:solidFill>
                        </a:rPr>
                        <a:t>Liverpool FC</a:t>
                      </a:r>
                      <a:endParaRPr lang="en-GB" sz="1400" b="1" dirty="0">
                        <a:solidFill>
                          <a:schemeClr val="bg1"/>
                        </a:solidFill>
                      </a:endParaRPr>
                    </a:p>
                  </a:txBody>
                  <a:tcPr anchor="ctr">
                    <a:solidFill>
                      <a:srgbClr val="68217A"/>
                    </a:solidFill>
                  </a:tcPr>
                </a:tc>
                <a:tc>
                  <a:txBody>
                    <a:bodyPr/>
                    <a:lstStyle/>
                    <a:p>
                      <a:pPr algn="ctr"/>
                      <a:r>
                        <a:rPr lang="en-GB" sz="1400" b="1" dirty="0" smtClean="0">
                          <a:solidFill>
                            <a:schemeClr val="bg1"/>
                          </a:solidFill>
                        </a:rPr>
                        <a:t>Motor</a:t>
                      </a:r>
                      <a:r>
                        <a:rPr lang="en-GB" sz="1400" b="1" baseline="0" dirty="0" smtClean="0">
                          <a:solidFill>
                            <a:schemeClr val="bg1"/>
                          </a:solidFill>
                        </a:rPr>
                        <a:t>sports</a:t>
                      </a:r>
                      <a:endParaRPr lang="en-GB" sz="1400" b="1" dirty="0">
                        <a:solidFill>
                          <a:schemeClr val="bg1"/>
                        </a:solidFill>
                      </a:endParaRPr>
                    </a:p>
                  </a:txBody>
                  <a:tcPr anchor="ctr">
                    <a:solidFill>
                      <a:srgbClr val="68217A"/>
                    </a:solidFill>
                  </a:tcPr>
                </a:tc>
              </a:tr>
            </a:tbl>
          </a:graphicData>
        </a:graphic>
      </p:graphicFrame>
    </p:spTree>
    <p:extLst>
      <p:ext uri="{BB962C8B-B14F-4D97-AF65-F5344CB8AC3E}">
        <p14:creationId xmlns:p14="http://schemas.microsoft.com/office/powerpoint/2010/main" val="423574071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3" name="Picture 2">
            <a:hlinkClick r:id="rId3"/>
          </p:cNvPr>
          <p:cNvPicPr>
            <a:picLocks noChangeAspect="1"/>
          </p:cNvPicPr>
          <p:nvPr/>
        </p:nvPicPr>
        <p:blipFill>
          <a:blip r:embed="rId4"/>
          <a:stretch>
            <a:fillRect/>
          </a:stretch>
        </p:blipFill>
        <p:spPr>
          <a:xfrm>
            <a:off x="6352673" y="1020180"/>
            <a:ext cx="5049454" cy="510098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9112" y="2328846"/>
            <a:ext cx="5275296" cy="2483647"/>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You are right…. D3.js is not a charting library!</a:t>
            </a:r>
          </a:p>
          <a:p>
            <a:pPr algn="ctr" defTabSz="1194729">
              <a:lnSpc>
                <a:spcPct val="90000"/>
              </a:lnSpc>
              <a:spcBef>
                <a:spcPct val="20000"/>
              </a:spcBef>
            </a:pPr>
            <a:endParaRPr lang="en-US" sz="3200" dirty="0">
              <a:solidFill>
                <a:srgbClr val="0054A7">
                  <a:alpha val="99000"/>
                </a:srgbClr>
              </a:solidFill>
              <a:latin typeface="Segoe UI Light"/>
              <a:ea typeface="Segoe UI" pitchFamily="34" charset="0"/>
              <a:cs typeface="Segoe UI" pitchFamily="34" charset="0"/>
            </a:endParaRPr>
          </a:p>
          <a:p>
            <a:pPr algn="ctr" defTabSz="1194729">
              <a:lnSpc>
                <a:spcPct val="90000"/>
              </a:lnSpc>
              <a:spcBef>
                <a:spcPct val="20000"/>
              </a:spcBef>
            </a:pPr>
            <a:r>
              <a:rPr lang="en-US" sz="3136" dirty="0" smtClean="0">
                <a:solidFill>
                  <a:srgbClr val="0054A7">
                    <a:alpha val="99000"/>
                  </a:srgbClr>
                </a:solidFill>
                <a:latin typeface="Segoe UI Light"/>
                <a:ea typeface="Segoe UI" pitchFamily="34" charset="0"/>
                <a:cs typeface="Segoe UI" pitchFamily="34" charset="0"/>
              </a:rPr>
              <a:t>So what about interactive diagrams?</a:t>
            </a:r>
            <a:endParaRPr lang="en-US" sz="3200" dirty="0" smtClean="0">
              <a:solidFill>
                <a:srgbClr val="0054A7">
                  <a:alpha val="99000"/>
                </a:srgbClr>
              </a:solidFill>
              <a:latin typeface="Segoe UI Light"/>
              <a:ea typeface="Segoe UI" pitchFamily="34" charset="0"/>
              <a:cs typeface="Segoe UI" pitchFamily="34" charset="0"/>
            </a:endParaRPr>
          </a:p>
        </p:txBody>
      </p:sp>
      <p:sp>
        <p:nvSpPr>
          <p:cNvPr id="6" name="TextBox 5">
            <a:hlinkClick r:id="rId3"/>
          </p:cNvPr>
          <p:cNvSpPr txBox="1"/>
          <p:nvPr/>
        </p:nvSpPr>
        <p:spPr>
          <a:xfrm>
            <a:off x="7835900" y="6416704"/>
            <a:ext cx="43529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rPr>
              <a:t>http://bl.ocks.org/mbostock/4062045</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182774036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4" name="Picture 3">
            <a:hlinkClick r:id="rId3"/>
          </p:cNvPr>
          <p:cNvPicPr>
            <a:picLocks noChangeAspect="1"/>
          </p:cNvPicPr>
          <p:nvPr/>
        </p:nvPicPr>
        <p:blipFill>
          <a:blip r:embed="rId4"/>
          <a:stretch>
            <a:fillRect/>
          </a:stretch>
        </p:blipFill>
        <p:spPr>
          <a:xfrm>
            <a:off x="519112" y="1483612"/>
            <a:ext cx="5468802" cy="457577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352674" y="2338471"/>
            <a:ext cx="5315451" cy="1863284"/>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That’s great, but what can interactive data </a:t>
            </a:r>
            <a:r>
              <a:rPr lang="en-US" sz="3200" dirty="0" err="1" smtClean="0">
                <a:solidFill>
                  <a:srgbClr val="0054A7">
                    <a:alpha val="99000"/>
                  </a:srgbClr>
                </a:solidFill>
                <a:latin typeface="Segoe UI Light"/>
                <a:ea typeface="Segoe UI" pitchFamily="34" charset="0"/>
                <a:cs typeface="Segoe UI" pitchFamily="34" charset="0"/>
              </a:rPr>
              <a:t>visualisations</a:t>
            </a:r>
            <a:r>
              <a:rPr lang="en-US" sz="3200" dirty="0" smtClean="0">
                <a:solidFill>
                  <a:srgbClr val="0054A7">
                    <a:alpha val="99000"/>
                  </a:srgbClr>
                </a:solidFill>
                <a:latin typeface="Segoe UI Light"/>
                <a:ea typeface="Segoe UI" pitchFamily="34" charset="0"/>
                <a:cs typeface="Segoe UI" pitchFamily="34" charset="0"/>
              </a:rPr>
              <a:t> give us other than a novelty factor?</a:t>
            </a:r>
          </a:p>
        </p:txBody>
      </p:sp>
      <p:sp>
        <p:nvSpPr>
          <p:cNvPr id="6" name="TextBox 5">
            <a:hlinkClick r:id="rId5"/>
          </p:cNvPr>
          <p:cNvSpPr txBox="1"/>
          <p:nvPr/>
        </p:nvSpPr>
        <p:spPr>
          <a:xfrm>
            <a:off x="3009900" y="6416704"/>
            <a:ext cx="91789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http://www.brightpointinc.com/interactive/political_influence/index.html?source=d3js</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309095802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3" name="Picture 2">
            <a:hlinkClick r:id="rId3"/>
          </p:cNvPr>
          <p:cNvPicPr>
            <a:picLocks noChangeAspect="1"/>
          </p:cNvPicPr>
          <p:nvPr/>
        </p:nvPicPr>
        <p:blipFill>
          <a:blip r:embed="rId4"/>
          <a:stretch>
            <a:fillRect/>
          </a:stretch>
        </p:blipFill>
        <p:spPr>
          <a:xfrm>
            <a:off x="5333051" y="1871189"/>
            <a:ext cx="6335074" cy="360357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33138" y="2741332"/>
            <a:ext cx="4514248" cy="1420086"/>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I like the look of this D3.js thing, but how powerful can it really be?</a:t>
            </a:r>
          </a:p>
        </p:txBody>
      </p:sp>
      <p:sp>
        <p:nvSpPr>
          <p:cNvPr id="6" name="TextBox 5">
            <a:hlinkClick r:id="rId5"/>
          </p:cNvPr>
          <p:cNvSpPr txBox="1"/>
          <p:nvPr/>
        </p:nvSpPr>
        <p:spPr>
          <a:xfrm>
            <a:off x="5905500" y="6286500"/>
            <a:ext cx="62833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http://mbostock.github.io/d3/talk/20111018/azimuthal.html</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248174284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4" name="Picture 3">
            <a:hlinkClick r:id="rId3"/>
          </p:cNvPr>
          <p:cNvPicPr>
            <a:picLocks noChangeAspect="1"/>
          </p:cNvPicPr>
          <p:nvPr/>
        </p:nvPicPr>
        <p:blipFill>
          <a:blip r:embed="rId4"/>
          <a:stretch>
            <a:fillRect/>
          </a:stretch>
        </p:blipFill>
        <p:spPr>
          <a:xfrm>
            <a:off x="519112" y="1853299"/>
            <a:ext cx="6081230" cy="322840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113069" y="2535860"/>
            <a:ext cx="4555056" cy="1863284"/>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Can I show a different data set or a live stream of data without refreshing the browser?</a:t>
            </a:r>
          </a:p>
        </p:txBody>
      </p:sp>
      <p:sp>
        <p:nvSpPr>
          <p:cNvPr id="6" name="TextBox 5">
            <a:hlinkClick r:id="rId5"/>
          </p:cNvPr>
          <p:cNvSpPr txBox="1"/>
          <p:nvPr/>
        </p:nvSpPr>
        <p:spPr>
          <a:xfrm>
            <a:off x="7632700" y="6261100"/>
            <a:ext cx="45561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http://bl.ocks.org/mbostock/4060954</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297238112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3" name="Picture 2">
            <a:hlinkClick r:id="rId3"/>
          </p:cNvPr>
          <p:cNvPicPr>
            <a:picLocks noChangeAspect="1"/>
          </p:cNvPicPr>
          <p:nvPr/>
        </p:nvPicPr>
        <p:blipFill>
          <a:blip r:embed="rId4"/>
          <a:stretch>
            <a:fillRect/>
          </a:stretch>
        </p:blipFill>
        <p:spPr>
          <a:xfrm>
            <a:off x="5397501" y="1872100"/>
            <a:ext cx="6270624" cy="3342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33138" y="2741332"/>
            <a:ext cx="4514248" cy="1420086"/>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Are there any limits on the type of transitions that can be performed?</a:t>
            </a:r>
          </a:p>
        </p:txBody>
      </p:sp>
      <p:sp>
        <p:nvSpPr>
          <p:cNvPr id="6" name="TextBox 5">
            <a:hlinkClick r:id="rId5"/>
          </p:cNvPr>
          <p:cNvSpPr txBox="1"/>
          <p:nvPr/>
        </p:nvSpPr>
        <p:spPr>
          <a:xfrm>
            <a:off x="7632700" y="6261100"/>
            <a:ext cx="45561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http://bl.ocks.org/mbostock/1256572</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419073476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4" name="Picture 3">
            <a:hlinkClick r:id="rId3"/>
          </p:cNvPr>
          <p:cNvPicPr>
            <a:picLocks noChangeAspect="1"/>
          </p:cNvPicPr>
          <p:nvPr/>
        </p:nvPicPr>
        <p:blipFill>
          <a:blip r:embed="rId4"/>
          <a:stretch>
            <a:fillRect/>
          </a:stretch>
        </p:blipFill>
        <p:spPr>
          <a:xfrm>
            <a:off x="857246" y="1591482"/>
            <a:ext cx="5187954" cy="456484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553200" y="2535860"/>
            <a:ext cx="5114925" cy="2306482"/>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If </a:t>
            </a:r>
            <a:r>
              <a:rPr lang="en-US" sz="3200" dirty="0" smtClean="0">
                <a:solidFill>
                  <a:srgbClr val="0054A7">
                    <a:alpha val="99000"/>
                  </a:srgbClr>
                </a:solidFill>
                <a:latin typeface="Segoe UI Light"/>
                <a:ea typeface="Segoe UI" pitchFamily="34" charset="0"/>
                <a:cs typeface="Segoe UI" pitchFamily="34" charset="0"/>
              </a:rPr>
              <a:t>I can automate transitions doesn’t that mean I effectively have video like looping capabilities for animations too?</a:t>
            </a:r>
            <a:endParaRPr lang="en-US" sz="3200" dirty="0" smtClean="0">
              <a:solidFill>
                <a:srgbClr val="0054A7">
                  <a:alpha val="99000"/>
                </a:srgbClr>
              </a:solidFill>
              <a:latin typeface="Segoe UI Light"/>
              <a:ea typeface="Segoe UI" pitchFamily="34" charset="0"/>
              <a:cs typeface="Segoe UI" pitchFamily="34" charset="0"/>
            </a:endParaRPr>
          </a:p>
        </p:txBody>
      </p:sp>
      <p:sp>
        <p:nvSpPr>
          <p:cNvPr id="6" name="TextBox 5">
            <a:hlinkClick r:id="rId5"/>
          </p:cNvPr>
          <p:cNvSpPr txBox="1"/>
          <p:nvPr/>
        </p:nvSpPr>
        <p:spPr>
          <a:xfrm>
            <a:off x="7010400" y="6261100"/>
            <a:ext cx="51784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http://vyacheslavryabinin.com/datavis/absind/</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3824008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4" name="Picture 3">
            <a:hlinkClick r:id="rId3"/>
          </p:cNvPr>
          <p:cNvPicPr>
            <a:picLocks noChangeAspect="1"/>
          </p:cNvPicPr>
          <p:nvPr/>
        </p:nvPicPr>
        <p:blipFill>
          <a:blip r:embed="rId4"/>
          <a:stretch>
            <a:fillRect/>
          </a:stretch>
        </p:blipFill>
        <p:spPr>
          <a:xfrm>
            <a:off x="6464297" y="1039926"/>
            <a:ext cx="5203828" cy="501924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9112" y="2839506"/>
            <a:ext cx="5281862" cy="1420086"/>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I could probably use animations to create optical illusions too.</a:t>
            </a:r>
          </a:p>
        </p:txBody>
      </p:sp>
      <p:sp>
        <p:nvSpPr>
          <p:cNvPr id="6" name="TextBox 5">
            <a:hlinkClick r:id="rId5"/>
          </p:cNvPr>
          <p:cNvSpPr txBox="1"/>
          <p:nvPr/>
        </p:nvSpPr>
        <p:spPr>
          <a:xfrm>
            <a:off x="6032500" y="6375400"/>
            <a:ext cx="61563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http://bl.ocks.org/peterlozano/480f90947c6e08be6b95</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191160666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Better Examples?</a:t>
            </a:r>
            <a:endParaRPr lang="en-GB" sz="4400" dirty="0"/>
          </a:p>
        </p:txBody>
      </p:sp>
      <p:pic>
        <p:nvPicPr>
          <p:cNvPr id="4" name="Picture 3">
            <a:hlinkClick r:id="rId3"/>
          </p:cNvPr>
          <p:cNvPicPr>
            <a:picLocks noChangeAspect="1"/>
          </p:cNvPicPr>
          <p:nvPr/>
        </p:nvPicPr>
        <p:blipFill>
          <a:blip r:embed="rId4"/>
          <a:stretch>
            <a:fillRect/>
          </a:stretch>
        </p:blipFill>
        <p:spPr>
          <a:xfrm>
            <a:off x="338928" y="3550073"/>
            <a:ext cx="11509378" cy="194225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9111" y="1893457"/>
            <a:ext cx="11149013" cy="976888"/>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Enough messing around, why are these animations and transitions useful?</a:t>
            </a:r>
          </a:p>
        </p:txBody>
      </p:sp>
      <p:sp>
        <p:nvSpPr>
          <p:cNvPr id="6" name="TextBox 5">
            <a:hlinkClick r:id="rId5"/>
          </p:cNvPr>
          <p:cNvSpPr txBox="1"/>
          <p:nvPr/>
        </p:nvSpPr>
        <p:spPr>
          <a:xfrm>
            <a:off x="8051800" y="6400800"/>
            <a:ext cx="41370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http://square.github.io/cubism/</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188240841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smtClean="0"/>
              <a:t>Application Examples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spTree>
    <p:extLst>
      <p:ext uri="{BB962C8B-B14F-4D97-AF65-F5344CB8AC3E}">
        <p14:creationId xmlns:p14="http://schemas.microsoft.com/office/powerpoint/2010/main" val="176803110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smtClean="0"/>
              <a:t>Application Examples</a:t>
            </a:r>
            <a:endParaRPr lang="en-GB" sz="4400" dirty="0"/>
          </a:p>
        </p:txBody>
      </p:sp>
      <p:pic>
        <p:nvPicPr>
          <p:cNvPr id="3" name="Picture 2">
            <a:hlinkClick r:id="rId3"/>
          </p:cNvPr>
          <p:cNvPicPr>
            <a:picLocks noChangeAspect="1"/>
          </p:cNvPicPr>
          <p:nvPr/>
        </p:nvPicPr>
        <p:blipFill>
          <a:blip r:embed="rId4"/>
          <a:stretch>
            <a:fillRect/>
          </a:stretch>
        </p:blipFill>
        <p:spPr>
          <a:xfrm>
            <a:off x="609549" y="1982134"/>
            <a:ext cx="3805243" cy="4060980"/>
          </a:xfrm>
          <a:prstGeom prst="rect">
            <a:avLst/>
          </a:prstGeom>
          <a:ln>
            <a:noFill/>
          </a:ln>
          <a:effectLst>
            <a:outerShdw blurRad="292100" dist="139700" dir="2700000" algn="tl" rotWithShape="0">
              <a:srgbClr val="333333">
                <a:alpha val="65000"/>
              </a:srgbClr>
            </a:outerShdw>
          </a:effectLst>
        </p:spPr>
      </p:pic>
      <p:pic>
        <p:nvPicPr>
          <p:cNvPr id="4" name="Picture 3">
            <a:hlinkClick r:id="rId5"/>
          </p:cNvPr>
          <p:cNvPicPr>
            <a:picLocks noChangeAspect="1"/>
          </p:cNvPicPr>
          <p:nvPr/>
        </p:nvPicPr>
        <p:blipFill>
          <a:blip r:embed="rId6"/>
          <a:stretch>
            <a:fillRect/>
          </a:stretch>
        </p:blipFill>
        <p:spPr>
          <a:xfrm>
            <a:off x="4780747" y="1982134"/>
            <a:ext cx="6887378" cy="406098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09549" y="1195683"/>
            <a:ext cx="11058576" cy="533689"/>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Weather based applications based on wind data.</a:t>
            </a:r>
          </a:p>
        </p:txBody>
      </p:sp>
      <p:sp>
        <p:nvSpPr>
          <p:cNvPr id="6" name="TextBox 5">
            <a:hlinkClick r:id="rId7"/>
          </p:cNvPr>
          <p:cNvSpPr txBox="1"/>
          <p:nvPr/>
        </p:nvSpPr>
        <p:spPr>
          <a:xfrm>
            <a:off x="8940800" y="6400800"/>
            <a:ext cx="32480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5"/>
              </a:rPr>
              <a:t>http://hint.fm/wind/</a:t>
            </a:r>
            <a:endParaRPr lang="en-US" sz="2000" dirty="0">
              <a:solidFill>
                <a:srgbClr val="0054A7">
                  <a:alpha val="99000"/>
                </a:srgbClr>
              </a:solidFill>
              <a:latin typeface="Segoe UI Light"/>
              <a:ea typeface="Segoe UI" pitchFamily="34" charset="0"/>
              <a:cs typeface="Segoe UI" pitchFamily="34" charset="0"/>
            </a:endParaRPr>
          </a:p>
        </p:txBody>
      </p:sp>
      <p:sp>
        <p:nvSpPr>
          <p:cNvPr id="7" name="TextBox 6">
            <a:hlinkClick r:id="rId7"/>
          </p:cNvPr>
          <p:cNvSpPr txBox="1"/>
          <p:nvPr/>
        </p:nvSpPr>
        <p:spPr>
          <a:xfrm>
            <a:off x="443657" y="6400800"/>
            <a:ext cx="4598243"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http://charts.animateddata.co.uk/ukwind/</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109861102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smtClean="0"/>
              <a:t>Why Data Vis?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spTree>
    <p:extLst>
      <p:ext uri="{BB962C8B-B14F-4D97-AF65-F5344CB8AC3E}">
        <p14:creationId xmlns:p14="http://schemas.microsoft.com/office/powerpoint/2010/main" val="154713117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Application Examples</a:t>
            </a:r>
            <a:endParaRPr lang="en-GB" sz="4400" dirty="0"/>
          </a:p>
        </p:txBody>
      </p:sp>
      <p:pic>
        <p:nvPicPr>
          <p:cNvPr id="3" name="Picture 2">
            <a:hlinkClick r:id="rId3"/>
          </p:cNvPr>
          <p:cNvPicPr>
            <a:picLocks noChangeAspect="1"/>
          </p:cNvPicPr>
          <p:nvPr/>
        </p:nvPicPr>
        <p:blipFill>
          <a:blip r:embed="rId4"/>
          <a:stretch>
            <a:fillRect/>
          </a:stretch>
        </p:blipFill>
        <p:spPr>
          <a:xfrm>
            <a:off x="519112" y="1908444"/>
            <a:ext cx="6575422" cy="375231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505701" y="2188160"/>
            <a:ext cx="3949700" cy="3192879"/>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An application produced using biometric walking pattern data sets gathered through mobile phone accelerometers.</a:t>
            </a:r>
          </a:p>
        </p:txBody>
      </p:sp>
      <p:sp>
        <p:nvSpPr>
          <p:cNvPr id="7" name="TextBox 6">
            <a:hlinkClick r:id="rId5"/>
          </p:cNvPr>
          <p:cNvSpPr txBox="1"/>
          <p:nvPr/>
        </p:nvSpPr>
        <p:spPr>
          <a:xfrm>
            <a:off x="5930900" y="6400800"/>
            <a:ext cx="62579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http://kyrandale.com/viz/d3-smartphone-walking.html</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50242028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Application Examples</a:t>
            </a:r>
            <a:endParaRPr lang="en-GB" sz="4400" dirty="0"/>
          </a:p>
        </p:txBody>
      </p:sp>
      <p:pic>
        <p:nvPicPr>
          <p:cNvPr id="3" name="Picture 2">
            <a:hlinkClick r:id="rId3"/>
          </p:cNvPr>
          <p:cNvPicPr>
            <a:picLocks noChangeAspect="1"/>
          </p:cNvPicPr>
          <p:nvPr/>
        </p:nvPicPr>
        <p:blipFill>
          <a:blip r:embed="rId4"/>
          <a:stretch>
            <a:fillRect/>
          </a:stretch>
        </p:blipFill>
        <p:spPr>
          <a:xfrm>
            <a:off x="4965701" y="1668204"/>
            <a:ext cx="6702424" cy="423279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19112" y="2754469"/>
            <a:ext cx="4052888" cy="2060261"/>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More on topic</a:t>
            </a:r>
          </a:p>
          <a:p>
            <a:pPr algn="ctr" defTabSz="1194729">
              <a:lnSpc>
                <a:spcPct val="90000"/>
              </a:lnSpc>
              <a:spcBef>
                <a:spcPct val="20000"/>
              </a:spcBef>
            </a:pPr>
            <a:endParaRPr lang="en-US" sz="3200" dirty="0">
              <a:solidFill>
                <a:srgbClr val="0054A7">
                  <a:alpha val="99000"/>
                </a:srgbClr>
              </a:solidFill>
              <a:latin typeface="Segoe UI Light"/>
              <a:ea typeface="Segoe UI" pitchFamily="34" charset="0"/>
              <a:cs typeface="Segoe UI" pitchFamily="34" charset="0"/>
            </a:endParaRPr>
          </a:p>
          <a:p>
            <a:pPr algn="ctr" defTabSz="1194729">
              <a:lnSpc>
                <a:spcPct val="90000"/>
              </a:lnSpc>
              <a:spcBef>
                <a:spcPct val="20000"/>
              </a:spcBef>
            </a:pPr>
            <a:r>
              <a:rPr lang="en-US" sz="3200" dirty="0" smtClean="0">
                <a:solidFill>
                  <a:srgbClr val="0054A7">
                    <a:alpha val="99000"/>
                  </a:srgbClr>
                </a:solidFill>
                <a:latin typeface="Segoe UI Light"/>
                <a:ea typeface="Segoe UI" pitchFamily="34" charset="0"/>
                <a:cs typeface="Segoe UI" pitchFamily="34" charset="0"/>
              </a:rPr>
              <a:t>Interactive USA flight delay application</a:t>
            </a:r>
          </a:p>
        </p:txBody>
      </p:sp>
      <p:sp>
        <p:nvSpPr>
          <p:cNvPr id="7" name="TextBox 6">
            <a:hlinkClick r:id="rId5"/>
          </p:cNvPr>
          <p:cNvSpPr txBox="1"/>
          <p:nvPr/>
        </p:nvSpPr>
        <p:spPr>
          <a:xfrm>
            <a:off x="5930900" y="6400800"/>
            <a:ext cx="62579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http://xliberation.com/googlecharts/d3flights.html</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177124603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Application Examples</a:t>
            </a:r>
            <a:endParaRPr lang="en-GB" sz="4400" dirty="0"/>
          </a:p>
        </p:txBody>
      </p:sp>
      <p:pic>
        <p:nvPicPr>
          <p:cNvPr id="5" name="Picture 4">
            <a:hlinkClick r:id="rId3"/>
          </p:cNvPr>
          <p:cNvPicPr>
            <a:picLocks noChangeAspect="1"/>
          </p:cNvPicPr>
          <p:nvPr/>
        </p:nvPicPr>
        <p:blipFill>
          <a:blip r:embed="rId4"/>
          <a:stretch>
            <a:fillRect/>
          </a:stretch>
        </p:blipFill>
        <p:spPr>
          <a:xfrm>
            <a:off x="1295402" y="2068472"/>
            <a:ext cx="9596434" cy="398059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19112" y="1189728"/>
            <a:ext cx="11149013" cy="533689"/>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GB" sz="3200" dirty="0">
                <a:solidFill>
                  <a:srgbClr val="0054A7">
                    <a:alpha val="99000"/>
                  </a:srgbClr>
                </a:solidFill>
                <a:latin typeface="Segoe UI Light"/>
                <a:ea typeface="Segoe UI" pitchFamily="34" charset="0"/>
                <a:cs typeface="Segoe UI" pitchFamily="34" charset="0"/>
              </a:rPr>
              <a:t>An interactive exploration of Boston's subway system</a:t>
            </a:r>
            <a:endParaRPr lang="en-US" sz="3200" dirty="0" smtClean="0">
              <a:solidFill>
                <a:srgbClr val="0054A7">
                  <a:alpha val="99000"/>
                </a:srgbClr>
              </a:solidFill>
              <a:latin typeface="Segoe UI Light"/>
              <a:ea typeface="Segoe UI" pitchFamily="34" charset="0"/>
              <a:cs typeface="Segoe UI" pitchFamily="34" charset="0"/>
            </a:endParaRPr>
          </a:p>
        </p:txBody>
      </p:sp>
      <p:sp>
        <p:nvSpPr>
          <p:cNvPr id="7" name="TextBox 6">
            <a:hlinkClick r:id="rId5"/>
          </p:cNvPr>
          <p:cNvSpPr txBox="1"/>
          <p:nvPr/>
        </p:nvSpPr>
        <p:spPr>
          <a:xfrm>
            <a:off x="8902700" y="6394125"/>
            <a:ext cx="3286125" cy="367490"/>
          </a:xfrm>
          <a:prstGeom prst="rect">
            <a:avLst/>
          </a:prstGeom>
          <a:noFill/>
          <a:ln>
            <a:noFill/>
          </a:ln>
        </p:spPr>
        <p:txBody>
          <a:bodyPr wrap="square" lIns="0" tIns="44808" rIns="0" bIns="44808" rtlCol="0">
            <a:spAutoFit/>
          </a:bodyPr>
          <a:lstStyle/>
          <a:p>
            <a:pPr algn="ctr" defTabSz="1194729">
              <a:lnSpc>
                <a:spcPct val="90000"/>
              </a:lnSpc>
              <a:spcBef>
                <a:spcPct val="20000"/>
              </a:spcBef>
            </a:pPr>
            <a:r>
              <a:rPr lang="en-US" sz="2000" dirty="0">
                <a:solidFill>
                  <a:srgbClr val="0054A7">
                    <a:alpha val="99000"/>
                  </a:srgbClr>
                </a:solidFill>
                <a:latin typeface="Segoe UI Light"/>
                <a:ea typeface="Segoe UI" pitchFamily="34" charset="0"/>
                <a:cs typeface="Segoe UI" pitchFamily="34" charset="0"/>
                <a:hlinkClick r:id="rId3"/>
              </a:rPr>
              <a:t>http://mbtaviz.github.io/</a:t>
            </a:r>
            <a:endParaRPr lang="en-US" sz="2000" dirty="0">
              <a:solidFill>
                <a:srgbClr val="0054A7">
                  <a:alpha val="99000"/>
                </a:srgbClr>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94618987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a:spLocks noChangeAspect="1"/>
          </p:cNvSpPr>
          <p:nvPr/>
        </p:nvSpPr>
        <p:spPr bwMode="ltGray">
          <a:xfrm>
            <a:off x="515935" y="1383090"/>
            <a:ext cx="2036762" cy="1193802"/>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4" name="Rectangle 53"/>
          <p:cNvSpPr>
            <a:spLocks noChangeAspect="1"/>
          </p:cNvSpPr>
          <p:nvPr/>
        </p:nvSpPr>
        <p:spPr bwMode="ltGray">
          <a:xfrm>
            <a:off x="515935" y="2638021"/>
            <a:ext cx="2036763" cy="1659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0" name="Rectangle 59"/>
          <p:cNvSpPr>
            <a:spLocks noChangeAspect="1"/>
          </p:cNvSpPr>
          <p:nvPr/>
        </p:nvSpPr>
        <p:spPr bwMode="ltGray">
          <a:xfrm>
            <a:off x="515936" y="4366647"/>
            <a:ext cx="2036764" cy="20367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4" name="Title 3"/>
          <p:cNvSpPr>
            <a:spLocks noGrp="1"/>
          </p:cNvSpPr>
          <p:nvPr>
            <p:ph type="title"/>
          </p:nvPr>
        </p:nvSpPr>
        <p:spPr/>
        <p:txBody>
          <a:bodyPr/>
          <a:lstStyle/>
          <a:p>
            <a:r>
              <a:rPr lang="en-US" dirty="0" smtClean="0"/>
              <a:t>Keep in touch</a:t>
            </a:r>
            <a:endParaRPr lang="en-US" dirty="0"/>
          </a:p>
        </p:txBody>
      </p:sp>
      <p:sp>
        <p:nvSpPr>
          <p:cNvPr id="40" name="Text Placeholder 4"/>
          <p:cNvSpPr txBox="1">
            <a:spLocks/>
          </p:cNvSpPr>
          <p:nvPr/>
        </p:nvSpPr>
        <p:spPr>
          <a:xfrm>
            <a:off x="2552697" y="1379171"/>
            <a:ext cx="9115427" cy="1197864"/>
          </a:xfrm>
          <a:prstGeom prst="rect">
            <a:avLst/>
          </a:prstGeom>
          <a:solidFill>
            <a:schemeClr val="tx1">
              <a:alpha val="5000"/>
            </a:schemeClr>
          </a:solid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Internet</a:t>
            </a:r>
          </a:p>
          <a:p>
            <a:pPr>
              <a:lnSpc>
                <a:spcPct val="100000"/>
              </a:lnSpc>
              <a:spcBef>
                <a:spcPts val="0"/>
              </a:spcBef>
              <a:buSzTx/>
            </a:pPr>
            <a:r>
              <a:rPr lang="en-US" sz="2000" spc="-70" dirty="0" smtClean="0">
                <a:gradFill>
                  <a:gsLst>
                    <a:gs pos="0">
                      <a:schemeClr val="tx1"/>
                    </a:gs>
                    <a:gs pos="100000">
                      <a:schemeClr val="tx1"/>
                    </a:gs>
                  </a:gsLst>
                  <a:lin ang="5400000" scaled="0"/>
                </a:gradFill>
                <a:latin typeface="Segoe UI"/>
                <a:hlinkClick r:id="rId3"/>
              </a:rPr>
              <a:t>http://www.liv.ac.uk/network-science-technologies/</a:t>
            </a:r>
            <a:endParaRPr lang="en-US" sz="2000" spc="-70" dirty="0" smtClean="0">
              <a:gradFill>
                <a:gsLst>
                  <a:gs pos="0">
                    <a:schemeClr val="tx1"/>
                  </a:gs>
                  <a:gs pos="100000">
                    <a:schemeClr val="tx1"/>
                  </a:gs>
                </a:gsLst>
                <a:lin ang="5400000" scaled="0"/>
              </a:gradFill>
              <a:latin typeface="Segoe UI"/>
            </a:endParaRPr>
          </a:p>
          <a:p>
            <a:pPr>
              <a:lnSpc>
                <a:spcPct val="100000"/>
              </a:lnSpc>
              <a:spcBef>
                <a:spcPts val="0"/>
              </a:spcBef>
              <a:buSzTx/>
            </a:pPr>
            <a:r>
              <a:rPr lang="en-US" sz="2000" spc="-70" dirty="0" smtClean="0">
                <a:gradFill>
                  <a:gsLst>
                    <a:gs pos="0">
                      <a:schemeClr val="tx1"/>
                    </a:gs>
                    <a:gs pos="100000">
                      <a:schemeClr val="tx1"/>
                    </a:gs>
                  </a:gsLst>
                  <a:lin ang="5400000" scaled="0"/>
                </a:gradFill>
                <a:latin typeface="Segoe UI"/>
                <a:hlinkClick r:id="rId4"/>
              </a:rPr>
              <a:t>http://www.csc.liv.ac.uk/~TGorry</a:t>
            </a:r>
            <a:endParaRPr lang="en-US" sz="2000" spc="-70" dirty="0" smtClean="0">
              <a:gradFill>
                <a:gsLst>
                  <a:gs pos="0">
                    <a:schemeClr val="tx1"/>
                  </a:gs>
                  <a:gs pos="100000">
                    <a:schemeClr val="tx1"/>
                  </a:gs>
                </a:gsLst>
                <a:lin ang="5400000" scaled="0"/>
              </a:gradFill>
              <a:latin typeface="Segoe UI"/>
            </a:endParaRPr>
          </a:p>
        </p:txBody>
      </p:sp>
      <p:sp>
        <p:nvSpPr>
          <p:cNvPr id="41" name="Text Placeholder 4"/>
          <p:cNvSpPr txBox="1">
            <a:spLocks/>
          </p:cNvSpPr>
          <p:nvPr/>
        </p:nvSpPr>
        <p:spPr>
          <a:xfrm>
            <a:off x="2552699" y="2638164"/>
            <a:ext cx="9115425" cy="1659515"/>
          </a:xfrm>
          <a:prstGeom prst="rect">
            <a:avLst/>
          </a:prstGeom>
          <a:solidFill>
            <a:schemeClr val="tx1">
              <a:alpha val="5000"/>
            </a:schemeClr>
          </a:solid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Twitter</a:t>
            </a:r>
          </a:p>
          <a:p>
            <a:pPr>
              <a:lnSpc>
                <a:spcPct val="100000"/>
              </a:lnSpc>
              <a:spcBef>
                <a:spcPts val="0"/>
              </a:spcBef>
              <a:buSzTx/>
            </a:pPr>
            <a:r>
              <a:rPr lang="en-US" sz="2000" spc="-70" dirty="0" smtClean="0">
                <a:gradFill>
                  <a:gsLst>
                    <a:gs pos="0">
                      <a:schemeClr val="tx1"/>
                    </a:gs>
                    <a:gs pos="100000">
                      <a:schemeClr val="tx1"/>
                    </a:gs>
                  </a:gsLst>
                  <a:lin ang="5400000" scaled="0"/>
                </a:gradFill>
                <a:latin typeface="Segoe UI"/>
              </a:rPr>
              <a:t>@</a:t>
            </a:r>
            <a:r>
              <a:rPr lang="en-US" sz="2000" spc="-70" dirty="0" err="1" smtClean="0">
                <a:gradFill>
                  <a:gsLst>
                    <a:gs pos="0">
                      <a:schemeClr val="tx1"/>
                    </a:gs>
                    <a:gs pos="100000">
                      <a:schemeClr val="tx1"/>
                    </a:gs>
                  </a:gsLst>
                  <a:lin ang="5400000" scaled="0"/>
                </a:gradFill>
                <a:latin typeface="Segoe UI"/>
              </a:rPr>
              <a:t>TGorry</a:t>
            </a:r>
            <a:endParaRPr lang="en-US" sz="2000" spc="-70" dirty="0">
              <a:gradFill>
                <a:gsLst>
                  <a:gs pos="0">
                    <a:schemeClr val="tx1"/>
                  </a:gs>
                  <a:gs pos="100000">
                    <a:schemeClr val="tx1"/>
                  </a:gs>
                </a:gsLst>
                <a:lin ang="5400000" scaled="0"/>
              </a:gradFill>
              <a:latin typeface="Segoe UI"/>
            </a:endParaRPr>
          </a:p>
        </p:txBody>
      </p:sp>
      <p:sp>
        <p:nvSpPr>
          <p:cNvPr id="42" name="Text Placeholder 4"/>
          <p:cNvSpPr txBox="1">
            <a:spLocks/>
          </p:cNvSpPr>
          <p:nvPr/>
        </p:nvSpPr>
        <p:spPr>
          <a:xfrm>
            <a:off x="2552700" y="4358808"/>
            <a:ext cx="9115425" cy="2065140"/>
          </a:xfrm>
          <a:prstGeom prst="rect">
            <a:avLst/>
          </a:prstGeom>
          <a:solidFill>
            <a:schemeClr val="tx1">
              <a:alpha val="5000"/>
            </a:schemeClr>
          </a:solid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Mail</a:t>
            </a:r>
          </a:p>
          <a:p>
            <a:pPr>
              <a:lnSpc>
                <a:spcPct val="100000"/>
              </a:lnSpc>
              <a:spcBef>
                <a:spcPts val="0"/>
              </a:spcBef>
              <a:buSzTx/>
            </a:pPr>
            <a:r>
              <a:rPr lang="en-US" sz="2000" spc="-70" dirty="0" smtClean="0">
                <a:gradFill>
                  <a:gsLst>
                    <a:gs pos="0">
                      <a:schemeClr val="tx1"/>
                    </a:gs>
                    <a:gs pos="100000">
                      <a:schemeClr val="tx1"/>
                    </a:gs>
                  </a:gsLst>
                  <a:lin ang="5400000" scaled="0"/>
                </a:gradFill>
                <a:latin typeface="Segoe UI"/>
              </a:rPr>
              <a:t>T.Gorry@Liverpool.ac.uk</a:t>
            </a:r>
          </a:p>
        </p:txBody>
      </p:sp>
      <p:sp>
        <p:nvSpPr>
          <p:cNvPr id="15" name="Rounded Rectangle 14"/>
          <p:cNvSpPr/>
          <p:nvPr/>
        </p:nvSpPr>
        <p:spPr>
          <a:xfrm>
            <a:off x="1014377" y="3102304"/>
            <a:ext cx="1072465" cy="731092"/>
          </a:xfrm>
          <a:prstGeom prst="roundRect">
            <a:avLst>
              <a:gd name="adj" fmla="val 10000"/>
            </a:avLst>
          </a:prstGeom>
          <a:blipFill rotWithShape="1">
            <a:blip r:embed="rId5"/>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7" name="Rounded Rectangle 16"/>
          <p:cNvSpPr/>
          <p:nvPr/>
        </p:nvSpPr>
        <p:spPr>
          <a:xfrm>
            <a:off x="1014377" y="5042426"/>
            <a:ext cx="1043587" cy="680444"/>
          </a:xfrm>
          <a:prstGeom prst="roundRect">
            <a:avLst>
              <a:gd name="adj" fmla="val 10000"/>
            </a:avLst>
          </a:prstGeom>
          <a:blipFill rotWithShape="1">
            <a:blip r:embed="rId6"/>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8" name="Rounded Rectangle 17"/>
          <p:cNvSpPr/>
          <p:nvPr/>
        </p:nvSpPr>
        <p:spPr>
          <a:xfrm>
            <a:off x="1016329" y="1618657"/>
            <a:ext cx="1070513" cy="677646"/>
          </a:xfrm>
          <a:prstGeom prst="roundRect">
            <a:avLst>
              <a:gd name="adj" fmla="val 10000"/>
            </a:avLst>
          </a:prstGeom>
          <a:blipFill rotWithShape="1">
            <a:blip r:embed="rId7" cstate="email">
              <a:extLst>
                <a:ext uri="{28A0092B-C50C-407E-A947-70E740481C1C}">
                  <a14:useLocalDpi xmlns:a14="http://schemas.microsoft.com/office/drawing/2010/main"/>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85979104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1"/>
          <p:cNvSpPr txBox="1">
            <a:spLocks/>
          </p:cNvSpPr>
          <p:nvPr/>
        </p:nvSpPr>
        <p:spPr>
          <a:xfrm>
            <a:off x="960087" y="2380179"/>
            <a:ext cx="5570539" cy="1329595"/>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9600" dirty="0" smtClean="0">
                <a:solidFill>
                  <a:srgbClr val="FFFFFF"/>
                </a:solidFill>
              </a:rPr>
              <a:t>Q&amp;A</a:t>
            </a:r>
            <a:endParaRPr lang="en-US" sz="9600" dirty="0">
              <a:solidFill>
                <a:srgbClr val="FFFFFF"/>
              </a:solidFill>
            </a:endParaRPr>
          </a:p>
        </p:txBody>
      </p:sp>
    </p:spTree>
    <p:extLst>
      <p:ext uri="{BB962C8B-B14F-4D97-AF65-F5344CB8AC3E}">
        <p14:creationId xmlns:p14="http://schemas.microsoft.com/office/powerpoint/2010/main" val="3548320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Data Vis?</a:t>
            </a:r>
            <a:endParaRPr lang="en-US" dirty="0"/>
          </a:p>
        </p:txBody>
      </p:sp>
      <p:sp>
        <p:nvSpPr>
          <p:cNvPr id="22" name="Text Placeholder 4"/>
          <p:cNvSpPr txBox="1">
            <a:spLocks/>
          </p:cNvSpPr>
          <p:nvPr/>
        </p:nvSpPr>
        <p:spPr>
          <a:xfrm>
            <a:off x="519112" y="1447799"/>
            <a:ext cx="11149013" cy="4804145"/>
          </a:xfrm>
          <a:prstGeom prst="rect">
            <a:avLst/>
          </a:prstGeom>
          <a:no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Apple today announced financial results for its fiscal 2014 first quarter ended December 28, 2013. The company posted record quarterly revenue of $57.6 billion and quarterly net profit of $13.1 billion, or $14.50 per diluted share. These results compare to revenue of $54.5 billion and net profit of $13.1 billion, or $13.81 per diluted share, in the year-ago quarter. Gross margin was 37.9 percent compared to 38.6 percent in the year-ago quarter. International sales accounted for 63 percent of the quarter’s revenue.</a:t>
            </a:r>
          </a:p>
        </p:txBody>
      </p:sp>
    </p:spTree>
    <p:extLst>
      <p:ext uri="{BB962C8B-B14F-4D97-AF65-F5344CB8AC3E}">
        <p14:creationId xmlns:p14="http://schemas.microsoft.com/office/powerpoint/2010/main" val="221649546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Data Vis?</a:t>
            </a:r>
            <a:endParaRPr lang="en-US" dirty="0"/>
          </a:p>
        </p:txBody>
      </p:sp>
      <p:pic>
        <p:nvPicPr>
          <p:cNvPr id="2" name="Picture 1"/>
          <p:cNvPicPr>
            <a:picLocks noChangeAspect="1"/>
          </p:cNvPicPr>
          <p:nvPr/>
        </p:nvPicPr>
        <p:blipFill>
          <a:blip r:embed="rId3"/>
          <a:stretch>
            <a:fillRect/>
          </a:stretch>
        </p:blipFill>
        <p:spPr>
          <a:xfrm>
            <a:off x="519112" y="1439616"/>
            <a:ext cx="11147426" cy="4744312"/>
          </a:xfrm>
          <a:prstGeom prst="rect">
            <a:avLst/>
          </a:prstGeom>
        </p:spPr>
      </p:pic>
    </p:spTree>
    <p:extLst>
      <p:ext uri="{BB962C8B-B14F-4D97-AF65-F5344CB8AC3E}">
        <p14:creationId xmlns:p14="http://schemas.microsoft.com/office/powerpoint/2010/main" val="264049735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Data Vis?</a:t>
            </a:r>
            <a:endParaRPr lang="en-US" dirty="0"/>
          </a:p>
        </p:txBody>
      </p:sp>
      <p:pic>
        <p:nvPicPr>
          <p:cNvPr id="3" name="Picture 2"/>
          <p:cNvPicPr>
            <a:picLocks noChangeAspect="1"/>
          </p:cNvPicPr>
          <p:nvPr/>
        </p:nvPicPr>
        <p:blipFill>
          <a:blip r:embed="rId3"/>
          <a:stretch>
            <a:fillRect/>
          </a:stretch>
        </p:blipFill>
        <p:spPr>
          <a:xfrm>
            <a:off x="1135801" y="1431359"/>
            <a:ext cx="5658404" cy="4716243"/>
          </a:xfrm>
          <a:prstGeom prst="rect">
            <a:avLst/>
          </a:prstGeom>
        </p:spPr>
      </p:pic>
      <p:pic>
        <p:nvPicPr>
          <p:cNvPr id="5" name="Picture 4"/>
          <p:cNvPicPr>
            <a:picLocks noChangeAspect="1"/>
          </p:cNvPicPr>
          <p:nvPr/>
        </p:nvPicPr>
        <p:blipFill>
          <a:blip r:embed="rId4"/>
          <a:stretch>
            <a:fillRect/>
          </a:stretch>
        </p:blipFill>
        <p:spPr>
          <a:xfrm>
            <a:off x="7676891" y="2027356"/>
            <a:ext cx="2895600" cy="3524250"/>
          </a:xfrm>
          <a:prstGeom prst="rect">
            <a:avLst/>
          </a:prstGeom>
        </p:spPr>
      </p:pic>
    </p:spTree>
    <p:extLst>
      <p:ext uri="{BB962C8B-B14F-4D97-AF65-F5344CB8AC3E}">
        <p14:creationId xmlns:p14="http://schemas.microsoft.com/office/powerpoint/2010/main" val="128828920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smtClean="0"/>
              <a:t>Never heard of D3.js?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spTree>
    <p:extLst>
      <p:ext uri="{BB962C8B-B14F-4D97-AF65-F5344CB8AC3E}">
        <p14:creationId xmlns:p14="http://schemas.microsoft.com/office/powerpoint/2010/main" val="194851374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Never heard of D3.js?</a:t>
            </a:r>
          </a:p>
        </p:txBody>
      </p:sp>
      <p:sp>
        <p:nvSpPr>
          <p:cNvPr id="38" name="TextBox 37"/>
          <p:cNvSpPr txBox="1"/>
          <p:nvPr/>
        </p:nvSpPr>
        <p:spPr>
          <a:xfrm>
            <a:off x="2934586" y="4767156"/>
            <a:ext cx="5226186" cy="755289"/>
          </a:xfrm>
          <a:prstGeom prst="rect">
            <a:avLst/>
          </a:prstGeom>
          <a:noFill/>
          <a:ln>
            <a:noFill/>
          </a:ln>
        </p:spPr>
        <p:txBody>
          <a:bodyPr wrap="square" lIns="0" tIns="44808" rIns="0" bIns="44808" rtlCol="0">
            <a:spAutoFit/>
          </a:bodyPr>
          <a:lstStyle/>
          <a:p>
            <a:pPr defTabSz="1194729">
              <a:lnSpc>
                <a:spcPct val="90000"/>
              </a:lnSpc>
              <a:spcBef>
                <a:spcPct val="20000"/>
              </a:spcBef>
            </a:pPr>
            <a:r>
              <a:rPr lang="de-DE" sz="4800" dirty="0" smtClean="0">
                <a:solidFill>
                  <a:srgbClr val="F17719">
                    <a:alpha val="99000"/>
                  </a:srgbClr>
                </a:solidFill>
                <a:latin typeface="Segoe UI Light"/>
                <a:ea typeface="Segoe UI" pitchFamily="34" charset="0"/>
                <a:cs typeface="Segoe UI" pitchFamily="34" charset="0"/>
              </a:rPr>
              <a:t>ocuments</a:t>
            </a:r>
            <a:endParaRPr lang="en-US" sz="3136" dirty="0">
              <a:solidFill>
                <a:srgbClr val="F17719">
                  <a:alpha val="99000"/>
                </a:srgbClr>
              </a:solidFill>
              <a:latin typeface="Segoe UI Light"/>
              <a:ea typeface="Segoe UI" pitchFamily="34" charset="0"/>
              <a:cs typeface="Segoe UI" pitchFamily="34" charset="0"/>
            </a:endParaRPr>
          </a:p>
        </p:txBody>
      </p:sp>
      <p:sp>
        <p:nvSpPr>
          <p:cNvPr id="41" name="TextBox 40"/>
          <p:cNvSpPr txBox="1"/>
          <p:nvPr/>
        </p:nvSpPr>
        <p:spPr>
          <a:xfrm>
            <a:off x="2934586" y="2024334"/>
            <a:ext cx="7072154" cy="755289"/>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4800" dirty="0" err="1" smtClean="0">
                <a:solidFill>
                  <a:srgbClr val="8A3986">
                    <a:alpha val="99000"/>
                  </a:srgbClr>
                </a:solidFill>
                <a:latin typeface="Segoe UI Light"/>
                <a:ea typeface="Segoe UI" pitchFamily="34" charset="0"/>
                <a:cs typeface="Segoe UI" pitchFamily="34" charset="0"/>
              </a:rPr>
              <a:t>ata</a:t>
            </a:r>
            <a:endParaRPr lang="en-US" sz="3136" dirty="0">
              <a:solidFill>
                <a:srgbClr val="8A3986">
                  <a:alpha val="99000"/>
                </a:srgbClr>
              </a:solidFill>
              <a:latin typeface="Segoe UI Light"/>
              <a:ea typeface="Segoe UI" pitchFamily="34" charset="0"/>
              <a:cs typeface="Segoe UI" pitchFamily="34" charset="0"/>
            </a:endParaRPr>
          </a:p>
        </p:txBody>
      </p:sp>
      <p:sp>
        <p:nvSpPr>
          <p:cNvPr id="44" name="TextBox 43"/>
          <p:cNvSpPr txBox="1"/>
          <p:nvPr/>
        </p:nvSpPr>
        <p:spPr>
          <a:xfrm>
            <a:off x="2934586" y="3395745"/>
            <a:ext cx="7804929" cy="755289"/>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4800" dirty="0" smtClean="0">
                <a:solidFill>
                  <a:srgbClr val="0054A7">
                    <a:alpha val="99000"/>
                  </a:srgbClr>
                </a:solidFill>
                <a:latin typeface="Segoe UI Light"/>
                <a:ea typeface="Segoe UI" pitchFamily="34" charset="0"/>
                <a:cs typeface="Segoe UI" pitchFamily="34" charset="0"/>
              </a:rPr>
              <a:t>riven</a:t>
            </a:r>
            <a:endParaRPr lang="en-US" sz="3136" dirty="0">
              <a:solidFill>
                <a:srgbClr val="0054A7">
                  <a:alpha val="99000"/>
                </a:srgbClr>
              </a:solidFill>
              <a:latin typeface="Segoe UI Light"/>
              <a:ea typeface="Segoe UI" pitchFamily="34" charset="0"/>
              <a:cs typeface="Segoe UI" pitchFamily="34" charset="0"/>
            </a:endParaRPr>
          </a:p>
        </p:txBody>
      </p:sp>
      <p:sp>
        <p:nvSpPr>
          <p:cNvPr id="33" name="Oval 32"/>
          <p:cNvSpPr/>
          <p:nvPr/>
        </p:nvSpPr>
        <p:spPr bwMode="auto">
          <a:xfrm>
            <a:off x="1147388" y="1714926"/>
            <a:ext cx="1288162" cy="1288162"/>
          </a:xfrm>
          <a:prstGeom prst="ellipse">
            <a:avLst/>
          </a:prstGeom>
          <a:solidFill>
            <a:schemeClr val="bg1"/>
          </a:solidFill>
          <a:ln w="76200">
            <a:solidFill>
              <a:srgbClr val="68217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4" name="Oval 33"/>
          <p:cNvSpPr/>
          <p:nvPr/>
        </p:nvSpPr>
        <p:spPr bwMode="auto">
          <a:xfrm>
            <a:off x="1159131" y="3129309"/>
            <a:ext cx="1288162" cy="1288162"/>
          </a:xfrm>
          <a:prstGeom prst="ellipse">
            <a:avLst/>
          </a:prstGeom>
          <a:solidFill>
            <a:schemeClr val="bg1"/>
          </a:solidFill>
          <a:ln w="76200">
            <a:solidFill>
              <a:srgbClr val="0054A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5" name="Oval 34"/>
          <p:cNvSpPr/>
          <p:nvPr/>
        </p:nvSpPr>
        <p:spPr bwMode="auto">
          <a:xfrm>
            <a:off x="1147388" y="4543692"/>
            <a:ext cx="1288162" cy="1288162"/>
          </a:xfrm>
          <a:prstGeom prst="ellipse">
            <a:avLst/>
          </a:prstGeom>
          <a:solidFill>
            <a:schemeClr val="bg1"/>
          </a:solidFill>
          <a:ln w="76200">
            <a:solidFill>
              <a:srgbClr val="F1791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5" name="TextBox 4"/>
          <p:cNvSpPr txBox="1"/>
          <p:nvPr/>
        </p:nvSpPr>
        <p:spPr>
          <a:xfrm>
            <a:off x="1424752" y="1847981"/>
            <a:ext cx="769808" cy="1107996"/>
          </a:xfrm>
          <a:prstGeom prst="rect">
            <a:avLst/>
          </a:prstGeom>
          <a:noFill/>
        </p:spPr>
        <p:txBody>
          <a:bodyPr wrap="square" lIns="0" tIns="0" rIns="0" bIns="0" rtlCol="0" anchor="ctr">
            <a:spAutoFit/>
          </a:bodyPr>
          <a:lstStyle/>
          <a:p>
            <a:pPr algn="ctr">
              <a:lnSpc>
                <a:spcPct val="90000"/>
              </a:lnSpc>
            </a:pPr>
            <a:r>
              <a:rPr lang="en-GB" sz="8000" spc="-70" dirty="0" smtClean="0">
                <a:solidFill>
                  <a:srgbClr val="68217A"/>
                </a:solidFill>
              </a:rPr>
              <a:t>D</a:t>
            </a:r>
          </a:p>
        </p:txBody>
      </p:sp>
      <p:sp>
        <p:nvSpPr>
          <p:cNvPr id="16" name="TextBox 15"/>
          <p:cNvSpPr txBox="1"/>
          <p:nvPr/>
        </p:nvSpPr>
        <p:spPr>
          <a:xfrm>
            <a:off x="1418308" y="3244821"/>
            <a:ext cx="769808" cy="1107996"/>
          </a:xfrm>
          <a:prstGeom prst="rect">
            <a:avLst/>
          </a:prstGeom>
          <a:noFill/>
        </p:spPr>
        <p:txBody>
          <a:bodyPr wrap="square" lIns="0" tIns="0" rIns="0" bIns="0" rtlCol="0" anchor="ctr">
            <a:spAutoFit/>
          </a:bodyPr>
          <a:lstStyle/>
          <a:p>
            <a:pPr algn="ctr">
              <a:lnSpc>
                <a:spcPct val="90000"/>
              </a:lnSpc>
            </a:pPr>
            <a:r>
              <a:rPr lang="en-GB" sz="8000" spc="-70" dirty="0" smtClean="0">
                <a:solidFill>
                  <a:srgbClr val="0054A7"/>
                </a:solidFill>
              </a:rPr>
              <a:t>D</a:t>
            </a:r>
          </a:p>
        </p:txBody>
      </p:sp>
      <p:sp>
        <p:nvSpPr>
          <p:cNvPr id="17" name="TextBox 16"/>
          <p:cNvSpPr txBox="1"/>
          <p:nvPr/>
        </p:nvSpPr>
        <p:spPr>
          <a:xfrm>
            <a:off x="1424752" y="4669335"/>
            <a:ext cx="769808" cy="1107996"/>
          </a:xfrm>
          <a:prstGeom prst="rect">
            <a:avLst/>
          </a:prstGeom>
          <a:noFill/>
        </p:spPr>
        <p:txBody>
          <a:bodyPr wrap="square" lIns="0" tIns="0" rIns="0" bIns="0" rtlCol="0" anchor="ctr">
            <a:spAutoFit/>
          </a:bodyPr>
          <a:lstStyle/>
          <a:p>
            <a:pPr algn="ctr">
              <a:lnSpc>
                <a:spcPct val="90000"/>
              </a:lnSpc>
            </a:pPr>
            <a:r>
              <a:rPr lang="en-GB" sz="8000" spc="-70" dirty="0" smtClean="0">
                <a:solidFill>
                  <a:srgbClr val="F1791C"/>
                </a:solidFill>
              </a:rPr>
              <a:t>D</a:t>
            </a:r>
          </a:p>
        </p:txBody>
      </p:sp>
    </p:spTree>
    <p:extLst>
      <p:ext uri="{BB962C8B-B14F-4D97-AF65-F5344CB8AC3E}">
        <p14:creationId xmlns:p14="http://schemas.microsoft.com/office/powerpoint/2010/main" val="78781740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GB" sz="4400" dirty="0"/>
              <a:t>Never heard of D3.js?</a:t>
            </a:r>
          </a:p>
        </p:txBody>
      </p:sp>
      <p:sp>
        <p:nvSpPr>
          <p:cNvPr id="33" name="Oval 32"/>
          <p:cNvSpPr/>
          <p:nvPr/>
        </p:nvSpPr>
        <p:spPr bwMode="auto">
          <a:xfrm>
            <a:off x="1147388" y="1162033"/>
            <a:ext cx="1288162" cy="1288162"/>
          </a:xfrm>
          <a:prstGeom prst="ellipse">
            <a:avLst/>
          </a:prstGeom>
          <a:solidFill>
            <a:schemeClr val="bg1"/>
          </a:solidFill>
          <a:ln w="76200">
            <a:solidFill>
              <a:srgbClr val="68217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4" name="Oval 33"/>
          <p:cNvSpPr/>
          <p:nvPr/>
        </p:nvSpPr>
        <p:spPr bwMode="auto">
          <a:xfrm>
            <a:off x="1159131" y="2576416"/>
            <a:ext cx="1288162" cy="1288162"/>
          </a:xfrm>
          <a:prstGeom prst="ellipse">
            <a:avLst/>
          </a:prstGeom>
          <a:solidFill>
            <a:schemeClr val="bg1"/>
          </a:solidFill>
          <a:ln w="76200">
            <a:solidFill>
              <a:srgbClr val="0054A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5" name="Oval 34"/>
          <p:cNvSpPr/>
          <p:nvPr/>
        </p:nvSpPr>
        <p:spPr bwMode="auto">
          <a:xfrm>
            <a:off x="1147388" y="3990799"/>
            <a:ext cx="1288162" cy="1288162"/>
          </a:xfrm>
          <a:prstGeom prst="ellipse">
            <a:avLst/>
          </a:prstGeom>
          <a:solidFill>
            <a:schemeClr val="bg1"/>
          </a:solidFill>
          <a:ln w="76200">
            <a:solidFill>
              <a:srgbClr val="F1791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6" name="Oval 35"/>
          <p:cNvSpPr/>
          <p:nvPr/>
        </p:nvSpPr>
        <p:spPr bwMode="auto">
          <a:xfrm>
            <a:off x="1147388" y="5405182"/>
            <a:ext cx="1288162" cy="1288162"/>
          </a:xfrm>
          <a:prstGeom prst="ellipse">
            <a:avLst/>
          </a:prstGeom>
          <a:solidFill>
            <a:schemeClr val="bg1"/>
          </a:solidFill>
          <a:ln w="76200">
            <a:solidFill>
              <a:srgbClr val="D52F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12" name="TextBox 11"/>
          <p:cNvSpPr txBox="1"/>
          <p:nvPr/>
        </p:nvSpPr>
        <p:spPr>
          <a:xfrm>
            <a:off x="2860158" y="1566969"/>
            <a:ext cx="7072154" cy="478290"/>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2800" b="1" dirty="0" smtClean="0">
                <a:solidFill>
                  <a:srgbClr val="8A3986">
                    <a:alpha val="99000"/>
                  </a:srgbClr>
                </a:solidFill>
                <a:latin typeface="Segoe UI Light"/>
                <a:ea typeface="Segoe UI" pitchFamily="34" charset="0"/>
                <a:cs typeface="Segoe UI" pitchFamily="34" charset="0"/>
              </a:rPr>
              <a:t>What</a:t>
            </a:r>
            <a:endParaRPr lang="en-US" sz="3136" b="1" dirty="0">
              <a:solidFill>
                <a:srgbClr val="8A3986">
                  <a:alpha val="99000"/>
                </a:srgbClr>
              </a:solidFill>
              <a:latin typeface="Segoe UI Light"/>
              <a:ea typeface="Segoe UI" pitchFamily="34" charset="0"/>
              <a:cs typeface="Segoe UI" pitchFamily="34" charset="0"/>
            </a:endParaRPr>
          </a:p>
        </p:txBody>
      </p:sp>
      <p:sp>
        <p:nvSpPr>
          <p:cNvPr id="14" name="TextBox 13"/>
          <p:cNvSpPr txBox="1"/>
          <p:nvPr/>
        </p:nvSpPr>
        <p:spPr>
          <a:xfrm>
            <a:off x="2860158" y="2981352"/>
            <a:ext cx="7072154" cy="478290"/>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2800" b="1" dirty="0" smtClean="0">
                <a:solidFill>
                  <a:srgbClr val="0054A7">
                    <a:alpha val="99000"/>
                  </a:srgbClr>
                </a:solidFill>
                <a:latin typeface="Segoe UI Light"/>
                <a:ea typeface="Segoe UI" pitchFamily="34" charset="0"/>
                <a:cs typeface="Segoe UI" pitchFamily="34" charset="0"/>
              </a:rPr>
              <a:t>Who</a:t>
            </a:r>
            <a:endParaRPr lang="en-US" sz="3136" b="1" dirty="0">
              <a:solidFill>
                <a:srgbClr val="0054A7">
                  <a:alpha val="99000"/>
                </a:srgbClr>
              </a:solidFill>
              <a:latin typeface="Segoe UI Light"/>
              <a:ea typeface="Segoe UI" pitchFamily="34" charset="0"/>
              <a:cs typeface="Segoe UI" pitchFamily="34" charset="0"/>
            </a:endParaRPr>
          </a:p>
        </p:txBody>
      </p:sp>
      <p:sp>
        <p:nvSpPr>
          <p:cNvPr id="16" name="TextBox 15"/>
          <p:cNvSpPr txBox="1"/>
          <p:nvPr/>
        </p:nvSpPr>
        <p:spPr>
          <a:xfrm>
            <a:off x="2860158" y="4391314"/>
            <a:ext cx="7072154" cy="478290"/>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2800" b="1" dirty="0" smtClean="0">
                <a:solidFill>
                  <a:srgbClr val="F1791C"/>
                </a:solidFill>
                <a:latin typeface="Segoe UI Light"/>
                <a:ea typeface="Segoe UI" pitchFamily="34" charset="0"/>
                <a:cs typeface="Segoe UI" pitchFamily="34" charset="0"/>
              </a:rPr>
              <a:t>Why</a:t>
            </a:r>
            <a:endParaRPr lang="en-US" sz="3136" b="1" dirty="0">
              <a:solidFill>
                <a:srgbClr val="F1791C"/>
              </a:solidFill>
              <a:latin typeface="Segoe UI Light"/>
              <a:ea typeface="Segoe UI" pitchFamily="34" charset="0"/>
              <a:cs typeface="Segoe UI" pitchFamily="34" charset="0"/>
            </a:endParaRPr>
          </a:p>
        </p:txBody>
      </p:sp>
      <p:sp>
        <p:nvSpPr>
          <p:cNvPr id="17" name="TextBox 16"/>
          <p:cNvSpPr txBox="1"/>
          <p:nvPr/>
        </p:nvSpPr>
        <p:spPr>
          <a:xfrm>
            <a:off x="2860158" y="5801276"/>
            <a:ext cx="7072154" cy="478290"/>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2800" b="1" dirty="0" smtClean="0">
                <a:solidFill>
                  <a:srgbClr val="D52F1D">
                    <a:alpha val="99000"/>
                  </a:srgbClr>
                </a:solidFill>
                <a:latin typeface="Segoe UI Light"/>
                <a:ea typeface="Segoe UI" pitchFamily="34" charset="0"/>
                <a:cs typeface="Segoe UI" pitchFamily="34" charset="0"/>
              </a:rPr>
              <a:t>When and Where</a:t>
            </a:r>
            <a:endParaRPr lang="en-US" sz="3136" b="1" dirty="0">
              <a:solidFill>
                <a:srgbClr val="D52F1D">
                  <a:alpha val="99000"/>
                </a:srgbClr>
              </a:solidFill>
              <a:latin typeface="Segoe UI Light"/>
              <a:ea typeface="Segoe UI" pitchFamily="34" charset="0"/>
              <a:cs typeface="Segoe U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12" y="2806147"/>
            <a:ext cx="1208200" cy="828700"/>
          </a:xfrm>
          <a:prstGeom prst="rect">
            <a:avLst/>
          </a:prstGeom>
        </p:spPr>
      </p:pic>
      <p:pic>
        <p:nvPicPr>
          <p:cNvPr id="8" name="Picture 7"/>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57893" y="1372538"/>
            <a:ext cx="867152" cy="867152"/>
          </a:xfrm>
          <a:prstGeom prst="rect">
            <a:avLst/>
          </a:prstGeom>
        </p:spPr>
      </p:pic>
      <p:pic>
        <p:nvPicPr>
          <p:cNvPr id="19" name="Picture 18"/>
          <p:cNvPicPr>
            <a:picLocks noChangeAspect="1"/>
          </p:cNvPicPr>
          <p:nvPr/>
        </p:nvPicPr>
        <p:blipFill>
          <a:blip r:embed="rId5">
            <a:duotone>
              <a:prstClr val="black"/>
              <a:srgbClr val="F1791C">
                <a:tint val="45000"/>
                <a:satMod val="400000"/>
              </a:srgbClr>
            </a:duotone>
            <a:extLst>
              <a:ext uri="{28A0092B-C50C-407E-A947-70E740481C1C}">
                <a14:useLocalDpi xmlns:a14="http://schemas.microsoft.com/office/drawing/2010/main" val="0"/>
              </a:ext>
            </a:extLst>
          </a:blip>
          <a:stretch>
            <a:fillRect/>
          </a:stretch>
        </p:blipFill>
        <p:spPr>
          <a:xfrm>
            <a:off x="1369636" y="4201304"/>
            <a:ext cx="867152" cy="86715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223" y="5555912"/>
            <a:ext cx="1027748" cy="1027748"/>
          </a:xfrm>
          <a:prstGeom prst="rect">
            <a:avLst/>
          </a:prstGeom>
          <a:noFill/>
          <a:ln>
            <a:noFill/>
          </a:ln>
        </p:spPr>
      </p:pic>
    </p:spTree>
    <p:extLst>
      <p:ext uri="{BB962C8B-B14F-4D97-AF65-F5344CB8AC3E}">
        <p14:creationId xmlns:p14="http://schemas.microsoft.com/office/powerpoint/2010/main" val="417698178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Cover and Divider Pages">
  <a:themeElements>
    <a:clrScheme name="Custom 10">
      <a:dk1>
        <a:srgbClr val="000000"/>
      </a:dk1>
      <a:lt1>
        <a:srgbClr val="FFFFFF"/>
      </a:lt1>
      <a:dk2>
        <a:srgbClr val="3F3F3F"/>
      </a:dk2>
      <a:lt2>
        <a:srgbClr val="F2F2F2"/>
      </a:lt2>
      <a:accent1>
        <a:srgbClr val="442359"/>
      </a:accent1>
      <a:accent2>
        <a:srgbClr val="68217A"/>
      </a:accent2>
      <a:accent3>
        <a:srgbClr val="55C5E9"/>
      </a:accent3>
      <a:accent4>
        <a:srgbClr val="0072C6"/>
      </a:accent4>
      <a:accent5>
        <a:srgbClr val="7FBA00"/>
      </a:accent5>
      <a:accent6>
        <a:srgbClr val="BAD80A"/>
      </a:accent6>
      <a:hlink>
        <a:srgbClr val="00188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70" dirty="0"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13553</TotalTime>
  <Words>3994</Words>
  <Application>Microsoft Office PowerPoint</Application>
  <PresentationFormat>Custom</PresentationFormat>
  <Paragraphs>269</Paragraphs>
  <Slides>34</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Segoe UI</vt:lpstr>
      <vt:lpstr>Segoe UI Light</vt:lpstr>
      <vt:lpstr>Wingdings</vt:lpstr>
      <vt:lpstr>1_Cover and Divider Pages</vt:lpstr>
      <vt:lpstr>Cool Applications of D3.js</vt:lpstr>
      <vt:lpstr>About me</vt:lpstr>
      <vt:lpstr>PowerPoint Presentation</vt:lpstr>
      <vt:lpstr>Why Data Vis?</vt:lpstr>
      <vt:lpstr>Why Data Vis?</vt:lpstr>
      <vt:lpstr>Why Data Vis?</vt:lpstr>
      <vt:lpstr>PowerPoint Presentation</vt:lpstr>
      <vt:lpstr>Never heard of D3.js?</vt:lpstr>
      <vt:lpstr>Never heard of D3.js?</vt:lpstr>
      <vt:lpstr>Never heard of D3.js?</vt:lpstr>
      <vt:lpstr>Never heard of D3.js?</vt:lpstr>
      <vt:lpstr>Never heard of D3.js?</vt:lpstr>
      <vt:lpstr>Never heard of D3.js?</vt:lpstr>
      <vt:lpstr>Never heard of D3.js?</vt:lpstr>
      <vt:lpstr>PowerPoint Presentation</vt:lpstr>
      <vt:lpstr>Quick Example?</vt:lpstr>
      <vt:lpstr>PowerPoint Presentation</vt:lpstr>
      <vt:lpstr>Better Examples?</vt:lpstr>
      <vt:lpstr>Better Examples?</vt:lpstr>
      <vt:lpstr>Better Examples?</vt:lpstr>
      <vt:lpstr>Better Examples?</vt:lpstr>
      <vt:lpstr>Better Examples?</vt:lpstr>
      <vt:lpstr>Better Examples?</vt:lpstr>
      <vt:lpstr>Better Examples?</vt:lpstr>
      <vt:lpstr>Better Examples?</vt:lpstr>
      <vt:lpstr>Better Examples?</vt:lpstr>
      <vt:lpstr>Better Examples?</vt:lpstr>
      <vt:lpstr>PowerPoint Presentation</vt:lpstr>
      <vt:lpstr>Application Examples</vt:lpstr>
      <vt:lpstr>Application Examples</vt:lpstr>
      <vt:lpstr>Application Examples</vt:lpstr>
      <vt:lpstr>Application Examples</vt:lpstr>
      <vt:lpstr>Keep in touch</vt:lpstr>
      <vt:lpstr>PowerPoint Presentation</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 with Visual Studio 2013</dc:title>
  <dc:subject>Visual Studio 11</dc:subject>
  <dc:creator>Thomas Gorry</dc:creator>
  <cp:keywords>Visual Studio, Team Foundation Server, TFS, Visual Studio Online, 2013</cp:keywords>
  <dc:description>Template: Claire Hoover, Silver Fox Productions
Formatting: 
Event Date: 
Event Location: 
Audience Type:</dc:description>
  <cp:lastModifiedBy>Thomas Gorry</cp:lastModifiedBy>
  <cp:revision>444</cp:revision>
  <dcterms:created xsi:type="dcterms:W3CDTF">2012-07-10T23:44:53Z</dcterms:created>
  <dcterms:modified xsi:type="dcterms:W3CDTF">2015-04-17T21:30:07Z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0x010100C270B96021B1E14A879E4B418713DF98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MetadataExtractionStatus">
    <vt:lpwstr>Metadata ExtractedSuccessfully</vt:lpwstr>
  </property>
  <property fmtid="{D5CDD505-2E9C-101B-9397-08002B2CF9AE}" pid="7" name="VerticalIndustry">
    <vt:lpwstr/>
  </property>
  <property fmtid="{D5CDD505-2E9C-101B-9397-08002B2CF9AE}" pid="8" name="Products">
    <vt:lpwstr/>
  </property>
  <property fmtid="{D5CDD505-2E9C-101B-9397-08002B2CF9AE}" pid="9" name="Solution">
    <vt:lpwstr/>
  </property>
  <property fmtid="{D5CDD505-2E9C-101B-9397-08002B2CF9AE}" pid="10" name="AssetType">
    <vt:lpwstr>184</vt:lpwstr>
  </property>
  <property fmtid="{D5CDD505-2E9C-101B-9397-08002B2CF9AE}" pid="11" name="OrganizationalCustomerSegment">
    <vt:lpwstr/>
  </property>
  <property fmtid="{D5CDD505-2E9C-101B-9397-08002B2CF9AE}" pid="12" name="ProductArea">
    <vt:lpwstr/>
  </property>
  <property fmtid="{D5CDD505-2E9C-101B-9397-08002B2CF9AE}" pid="13" name="USBMOLanguage">
    <vt:lpwstr>159;#English|a5ff94d2-1ec6-4a3d-91b6-499704bb2bfb</vt:lpwstr>
  </property>
  <property fmtid="{D5CDD505-2E9C-101B-9397-08002B2CF9AE}" pid="14" name="IndividualCustomerSegment">
    <vt:lpwstr/>
  </property>
  <property fmtid="{D5CDD505-2E9C-101B-9397-08002B2CF9AE}" pid="15" name="Country">
    <vt:lpwstr/>
  </property>
  <property fmtid="{D5CDD505-2E9C-101B-9397-08002B2CF9AE}" pid="16" name="Locale">
    <vt:lpwstr>160;#en-us|d9a69bff-8288-4080-b994-75d8eae21b51</vt:lpwstr>
  </property>
</Properties>
</file>