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64" r:id="rId2"/>
    <p:sldId id="654" r:id="rId3"/>
    <p:sldId id="655" r:id="rId4"/>
    <p:sldId id="656" r:id="rId5"/>
    <p:sldId id="657" r:id="rId6"/>
    <p:sldId id="658" r:id="rId7"/>
    <p:sldId id="659" r:id="rId8"/>
    <p:sldId id="661" r:id="rId9"/>
    <p:sldId id="662" r:id="rId10"/>
    <p:sldId id="663" r:id="rId11"/>
    <p:sldId id="664" r:id="rId12"/>
    <p:sldId id="260" r:id="rId13"/>
    <p:sldId id="765" r:id="rId14"/>
    <p:sldId id="767" r:id="rId15"/>
    <p:sldId id="669" r:id="rId16"/>
    <p:sldId id="766" r:id="rId17"/>
    <p:sldId id="671" r:id="rId18"/>
    <p:sldId id="672" r:id="rId19"/>
    <p:sldId id="673" r:id="rId20"/>
    <p:sldId id="674" r:id="rId21"/>
    <p:sldId id="675" r:id="rId22"/>
    <p:sldId id="676" r:id="rId23"/>
    <p:sldId id="677" r:id="rId24"/>
    <p:sldId id="678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2" r:id="rId37"/>
    <p:sldId id="768" r:id="rId38"/>
    <p:sldId id="695" r:id="rId39"/>
    <p:sldId id="696" r:id="rId40"/>
    <p:sldId id="697" r:id="rId41"/>
    <p:sldId id="698" r:id="rId42"/>
    <p:sldId id="699" r:id="rId43"/>
    <p:sldId id="700" r:id="rId44"/>
    <p:sldId id="701" r:id="rId45"/>
    <p:sldId id="702" r:id="rId46"/>
    <p:sldId id="703" r:id="rId47"/>
    <p:sldId id="704" r:id="rId48"/>
    <p:sldId id="705" r:id="rId49"/>
    <p:sldId id="706" r:id="rId50"/>
    <p:sldId id="771" r:id="rId51"/>
    <p:sldId id="819" r:id="rId52"/>
    <p:sldId id="782" r:id="rId53"/>
    <p:sldId id="783" r:id="rId54"/>
    <p:sldId id="784" r:id="rId55"/>
    <p:sldId id="785" r:id="rId56"/>
    <p:sldId id="786" r:id="rId57"/>
    <p:sldId id="787" r:id="rId58"/>
    <p:sldId id="788" r:id="rId59"/>
    <p:sldId id="789" r:id="rId60"/>
    <p:sldId id="790" r:id="rId61"/>
    <p:sldId id="735" r:id="rId62"/>
    <p:sldId id="791" r:id="rId63"/>
    <p:sldId id="792" r:id="rId64"/>
    <p:sldId id="793" r:id="rId65"/>
    <p:sldId id="798" r:id="rId66"/>
    <p:sldId id="799" r:id="rId67"/>
    <p:sldId id="800" r:id="rId68"/>
    <p:sldId id="801" r:id="rId69"/>
    <p:sldId id="802" r:id="rId70"/>
    <p:sldId id="803" r:id="rId71"/>
    <p:sldId id="804" r:id="rId72"/>
    <p:sldId id="805" r:id="rId73"/>
    <p:sldId id="806" r:id="rId74"/>
    <p:sldId id="807" r:id="rId75"/>
    <p:sldId id="808" r:id="rId76"/>
    <p:sldId id="809" r:id="rId77"/>
    <p:sldId id="795" r:id="rId78"/>
    <p:sldId id="796" r:id="rId79"/>
    <p:sldId id="797" r:id="rId80"/>
    <p:sldId id="772" r:id="rId81"/>
    <p:sldId id="810" r:id="rId82"/>
    <p:sldId id="811" r:id="rId83"/>
    <p:sldId id="812" r:id="rId84"/>
    <p:sldId id="813" r:id="rId85"/>
    <p:sldId id="745" r:id="rId86"/>
    <p:sldId id="746" r:id="rId87"/>
    <p:sldId id="747" r:id="rId88"/>
    <p:sldId id="748" r:id="rId89"/>
    <p:sldId id="749" r:id="rId90"/>
    <p:sldId id="818" r:id="rId91"/>
    <p:sldId id="751" r:id="rId92"/>
    <p:sldId id="752" r:id="rId93"/>
    <p:sldId id="753" r:id="rId94"/>
    <p:sldId id="754" r:id="rId95"/>
    <p:sldId id="755" r:id="rId96"/>
    <p:sldId id="756" r:id="rId97"/>
    <p:sldId id="645" r:id="rId9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FF"/>
    <a:srgbClr val="0099CC"/>
    <a:srgbClr val="CC0000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65E81FE-7AED-1F4D-9DA9-3C8440472604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9262DB4-B1EB-4443-A5DA-FEECB881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3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C2C41CB9-C293-6C4C-947E-25204AFF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274B201-1700-B346-B760-B13E976E09DE}" type="slidenum">
              <a:rPr lang="en-US" sz="13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799013" cy="3598862"/>
          </a:xfrm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22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603C9EB-D0D3-8A46-8A4B-8D166F26251C}" type="slidenum">
              <a:rPr lang="en-US" sz="1300">
                <a:latin typeface="Times New Roman" charset="0"/>
              </a:rPr>
              <a:pPr/>
              <a:t>81</a:t>
            </a:fld>
            <a:endParaRPr lang="en-US" sz="1300"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D03E9E6-1C5E-C84C-AFC7-A3522D2E8272}" type="slidenum">
              <a:rPr lang="en-US" sz="1300">
                <a:latin typeface="Times New Roman" charset="0"/>
              </a:rPr>
              <a:pPr/>
              <a:t>82</a:t>
            </a:fld>
            <a:endParaRPr lang="en-US" sz="1300">
              <a:latin typeface="Times New Roman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021F4A8-7820-B14A-8416-556F648F650C}" type="slidenum">
              <a:rPr lang="en-US" sz="1300">
                <a:latin typeface="Times New Roman" charset="0"/>
              </a:rPr>
              <a:pPr/>
              <a:t>83</a:t>
            </a:fld>
            <a:endParaRPr lang="en-US" sz="1300">
              <a:latin typeface="Times New Roman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9BEC83D-EC45-8B4C-A3F6-0926FAFA1C44}" type="slidenum">
              <a:rPr lang="en-US" sz="1300">
                <a:latin typeface="Times New Roman" charset="0"/>
              </a:rPr>
              <a:pPr/>
              <a:t>84</a:t>
            </a:fld>
            <a:endParaRPr lang="en-US" sz="1300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15AE4D8-0F47-BE41-AF78-63189D01A476}" type="slidenum">
              <a:rPr lang="en-US" sz="1300">
                <a:latin typeface="Times New Roman" charset="0"/>
              </a:rPr>
              <a:pPr/>
              <a:t>5</a:t>
            </a:fld>
            <a:endParaRPr lang="en-US" sz="13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45857F-9BE6-2342-8596-3523B22278C9}" type="slidenum">
              <a:rPr lang="en-US" sz="1300">
                <a:latin typeface="Times New Roman" charset="0"/>
              </a:rPr>
              <a:pPr/>
              <a:t>97</a:t>
            </a:fld>
            <a:endParaRPr lang="en-US" sz="130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949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7562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22215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7874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3875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9116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0935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9968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2735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73954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64234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26765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03070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92416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19759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F83FC821-030E-A645-B2B7-876D48248806}" type="slidenum">
              <a:rPr lang="en-US" sz="1200">
                <a:latin typeface="Arial" charset="0"/>
                <a:cs typeface="Arial" charset="0"/>
              </a:rPr>
              <a:pPr algn="r"/>
              <a:t>‹#›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charset="0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7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wmf"/><Relationship Id="rId5" Type="http://schemas.openxmlformats.org/officeDocument/2006/relationships/image" Target="../media/image20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20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8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8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0.w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5.png"/><Relationship Id="rId5" Type="http://schemas.openxmlformats.org/officeDocument/2006/relationships/image" Target="../media/image18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charset="0"/>
                <a:cs typeface="Arial" charset="0"/>
              </a:rPr>
              <a:t>COMP211</a:t>
            </a:r>
          </a:p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charset="0"/>
                <a:cs typeface="Arial" charset="0"/>
              </a:rPr>
              <a:t>Chapter 8</a:t>
            </a:r>
            <a:r>
              <a:rPr lang="en-US" sz="480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800">
                <a:solidFill>
                  <a:srgbClr val="000099"/>
                </a:solidFill>
                <a:latin typeface="Gill Sans MT" charset="0"/>
                <a:cs typeface="Arial" charset="0"/>
              </a:rPr>
              <a:t>Network </a:t>
            </a:r>
            <a:r>
              <a:rPr lang="en-US" sz="440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0525" y="5570538"/>
            <a:ext cx="53784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400">
              <a:latin typeface="Gill Sans MT" charset="0"/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sz="1200"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latin typeface="Arial" charset="0"/>
                <a:cs typeface="Arial" charset="0"/>
              </a:rPr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sz="1200">
                <a:latin typeface="Arial" charset="0"/>
                <a:cs typeface="Arial" charset="0"/>
              </a:rPr>
              <a:t>     J.F Kurose and K.W. Ross, All Rights Reserved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601913"/>
            <a:ext cx="43926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sz="1600" i="1">
              <a:latin typeface="Tahoma" charset="0"/>
            </a:endParaRPr>
          </a:p>
        </p:txBody>
      </p:sp>
      <p:pic>
        <p:nvPicPr>
          <p:cNvPr id="19464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959100"/>
            <a:ext cx="2333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08635" y="3489325"/>
            <a:ext cx="349439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11" name="Picture 1" descr="kurose7e_cover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42940" y="5343612"/>
            <a:ext cx="3260725" cy="11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Cryptography in </a:t>
            </a:r>
            <a:r>
              <a:rPr lang="ja-JP" altLang="en-US">
                <a:latin typeface="Gill Sans MT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cs typeface="ＭＳ Ｐゴシック" charset="0"/>
              </a:rPr>
              <a:t>ancient</a:t>
            </a:r>
            <a:r>
              <a:rPr lang="ja-JP" altLang="en-US">
                <a:latin typeface="Gill Sans MT" charset="0"/>
                <a:cs typeface="ＭＳ Ｐゴシック" charset="0"/>
              </a:rPr>
              <a:t>”</a:t>
            </a:r>
            <a:r>
              <a:rPr lang="en-US" altLang="ja-JP">
                <a:latin typeface="Gill Sans MT" charset="0"/>
                <a:cs typeface="ＭＳ Ｐゴシック" charset="0"/>
              </a:rPr>
              <a:t> times</a:t>
            </a: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86750" cy="4640263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v"/>
              <a:defRPr/>
            </a:pPr>
            <a:r>
              <a:rPr lang="en-US" dirty="0" smtClean="0"/>
              <a:t>The bible codes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err="1" smtClean="0"/>
              <a:t>Atbash</a:t>
            </a:r>
            <a:r>
              <a:rPr lang="en-US" dirty="0" smtClean="0"/>
              <a:t>, </a:t>
            </a:r>
            <a:r>
              <a:rPr lang="en-US" dirty="0" err="1" smtClean="0"/>
              <a:t>Albam</a:t>
            </a:r>
            <a:r>
              <a:rPr lang="en-US" dirty="0" smtClean="0"/>
              <a:t> and </a:t>
            </a:r>
            <a:r>
              <a:rPr lang="en-US" dirty="0" err="1" smtClean="0"/>
              <a:t>Atbah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 smtClean="0"/>
              <a:t>Spartan </a:t>
            </a:r>
            <a:r>
              <a:rPr lang="en-GB" dirty="0" err="1" smtClean="0"/>
              <a:t>Scytale</a:t>
            </a:r>
            <a:r>
              <a:rPr lang="en-GB" dirty="0" smtClean="0"/>
              <a:t> (7th century BC) </a:t>
            </a:r>
            <a:endParaRPr lang="en-US" dirty="0" smtClean="0"/>
          </a:p>
          <a:p>
            <a:pPr>
              <a:buFont typeface="Wingdings" charset="2"/>
              <a:buChar char="v"/>
              <a:defRPr/>
            </a:pPr>
            <a:r>
              <a:rPr lang="en-US" dirty="0" smtClean="0"/>
              <a:t>Caesar cipher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 smtClean="0"/>
              <a:t>Babington plot  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 smtClean="0"/>
              <a:t>Enigma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 smtClean="0"/>
              <a:t>Some sources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The Code Book </a:t>
            </a:r>
            <a:r>
              <a:rPr lang="en-GB" dirty="0" smtClean="0"/>
              <a:t>by</a:t>
            </a:r>
            <a:r>
              <a:rPr lang="en-US" dirty="0" smtClean="0"/>
              <a:t> Simon Singh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codebreakers</a:t>
            </a:r>
            <a:r>
              <a:rPr lang="en-US" dirty="0" smtClean="0"/>
              <a:t>: the Story of Secret Writing by David Kahn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Google, Wikipedia, etc.</a:t>
            </a:r>
          </a:p>
        </p:txBody>
      </p:sp>
      <p:pic>
        <p:nvPicPr>
          <p:cNvPr id="35843" name="Picture 2" descr="http://upload.wikimedia.org/wikipedia/commons/thumb/5/51/Skytale.png/199px-Skyt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13827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http://upload.wikimedia.org/wikipedia/commons/thumb/a/ae/Enigma.jpg/170px-Enig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13100"/>
            <a:ext cx="13684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2863"/>
            <a:ext cx="8964612" cy="1506537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Caesar cipher (a substitution cipher)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85925"/>
            <a:ext cx="8077200" cy="121443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Caesar wants to encrypt the message:</a:t>
            </a:r>
          </a:p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	</a:t>
            </a:r>
            <a:r>
              <a:rPr lang="en-GB" sz="2400">
                <a:latin typeface="Gill Sans MT" charset="0"/>
                <a:cs typeface="ＭＳ Ｐゴシック" charset="0"/>
              </a:rPr>
              <a:t> 		     omnia gallia est divisa in partes tres</a:t>
            </a: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0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GB" sz="2400">
                <a:latin typeface="Gill Sans MT" charset="0"/>
                <a:cs typeface="ＭＳ Ｐゴシック" charset="0"/>
              </a:rPr>
              <a:t>			    rpqld jdoold hvw glylvd lq sduwhv wuhv</a:t>
            </a:r>
          </a:p>
          <a:p>
            <a:pPr>
              <a:buFont typeface="Wingdings" charset="0"/>
              <a:buNone/>
            </a:pPr>
            <a:r>
              <a:rPr lang="en-GB" sz="2400">
                <a:latin typeface="Gill Sans MT" charset="0"/>
                <a:cs typeface="ＭＳ Ｐゴシック" charset="0"/>
              </a:rPr>
              <a:t>How to get the original message back?</a:t>
            </a:r>
            <a:endParaRPr lang="en-US" sz="2400">
              <a:latin typeface="Gill Sans MT" charset="0"/>
              <a:cs typeface="ＭＳ Ｐゴシック" charset="0"/>
            </a:endParaRPr>
          </a:p>
        </p:txBody>
      </p:sp>
      <p:grpSp>
        <p:nvGrpSpPr>
          <p:cNvPr id="36867" name="Group 12"/>
          <p:cNvGrpSpPr>
            <a:grpSpLocks/>
          </p:cNvGrpSpPr>
          <p:nvPr/>
        </p:nvGrpSpPr>
        <p:grpSpPr bwMode="auto">
          <a:xfrm>
            <a:off x="2078038" y="3027363"/>
            <a:ext cx="4987925" cy="1312862"/>
            <a:chOff x="2512350" y="2420888"/>
            <a:chExt cx="4986762" cy="1312407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2518153" y="2420888"/>
              <a:ext cx="4977645" cy="42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abcdefghijklmnopqrstuvwxyz</a:t>
              </a:r>
            </a:p>
          </p:txBody>
        </p:sp>
        <p:sp>
          <p:nvSpPr>
            <p:cNvPr id="36871" name="Rectangle 5"/>
            <p:cNvSpPr>
              <a:spLocks noChangeArrowheads="1"/>
            </p:cNvSpPr>
            <p:nvPr/>
          </p:nvSpPr>
          <p:spPr bwMode="auto">
            <a:xfrm>
              <a:off x="2512350" y="3271630"/>
              <a:ext cx="4986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defghijklmnopqrstuvwxyzabc </a:t>
              </a:r>
            </a:p>
          </p:txBody>
        </p:sp>
        <p:sp>
          <p:nvSpPr>
            <p:cNvPr id="36872" name="Line 6"/>
            <p:cNvSpPr>
              <a:spLocks noChangeShapeType="1"/>
            </p:cNvSpPr>
            <p:nvPr/>
          </p:nvSpPr>
          <p:spPr bwMode="auto">
            <a:xfrm>
              <a:off x="2699792" y="2791271"/>
              <a:ext cx="0" cy="4937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7"/>
            <p:cNvSpPr>
              <a:spLocks noChangeShapeType="1"/>
            </p:cNvSpPr>
            <p:nvPr/>
          </p:nvSpPr>
          <p:spPr bwMode="auto">
            <a:xfrm>
              <a:off x="7273379" y="2791272"/>
              <a:ext cx="0" cy="4937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Rectangle 13"/>
          <p:cNvSpPr>
            <a:spLocks noChangeArrowheads="1"/>
          </p:cNvSpPr>
          <p:nvPr/>
        </p:nvSpPr>
        <p:spPr bwMode="auto">
          <a:xfrm>
            <a:off x="1908175" y="3040063"/>
            <a:ext cx="5327650" cy="1439862"/>
          </a:xfrm>
          <a:prstGeom prst="rect">
            <a:avLst/>
          </a:prstGeom>
          <a:solidFill>
            <a:srgbClr val="00B8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86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3686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  <a:cs typeface="ＭＳ Ｐゴシック" charset="0"/>
              </a:rPr>
              <a:t>The language of cryptography</a:t>
            </a: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m</a:t>
            </a:r>
            <a:r>
              <a:rPr lang="en-US" sz="2400">
                <a:solidFill>
                  <a:srgbClr val="FF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US" sz="2400">
                <a:latin typeface="Gill Sans MT" charset="0"/>
                <a:cs typeface="ＭＳ Ｐゴシック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K</a:t>
            </a:r>
            <a:r>
              <a:rPr lang="en-US" sz="2400" baseline="-250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A</a:t>
            </a: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(m) </a:t>
            </a:r>
            <a:r>
              <a:rPr lang="en-US" sz="2400">
                <a:latin typeface="Gill Sans MT" charset="0"/>
                <a:cs typeface="ＭＳ Ｐゴシック" charset="0"/>
              </a:rPr>
              <a:t>ciphertext, encrypted with key K</a:t>
            </a:r>
            <a:r>
              <a:rPr lang="en-US" sz="2400" baseline="-25000">
                <a:latin typeface="Gill Sans MT" charset="0"/>
                <a:cs typeface="ＭＳ Ｐゴシック" charset="0"/>
              </a:rPr>
              <a:t>A</a:t>
            </a:r>
            <a:endParaRPr lang="en-US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m = K</a:t>
            </a:r>
            <a:r>
              <a:rPr lang="en-US" sz="2400" baseline="-250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B</a:t>
            </a: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(K</a:t>
            </a:r>
            <a:r>
              <a:rPr lang="en-US" sz="2400" baseline="-250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A</a:t>
            </a: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(m))</a:t>
            </a:r>
            <a:endParaRPr lang="en-US" sz="2400" baseline="-25000">
              <a:solidFill>
                <a:srgbClr val="C00000"/>
              </a:solidFill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  <a:cs typeface="ＭＳ Ｐゴシック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7895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7896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>
                  <a:solidFill>
                    <a:srgbClr val="CC0000"/>
                  </a:solidFill>
                  <a:latin typeface="Arial" charset="0"/>
                  <a:cs typeface="Arial" charset="0"/>
                </a:rPr>
                <a:t>ipherte</a:t>
              </a: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xt</a:t>
              </a: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7919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7920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7898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901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7902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903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642 w 344"/>
                <a:gd name="T3" fmla="*/ 1 h 789"/>
                <a:gd name="T4" fmla="*/ 678 w 344"/>
                <a:gd name="T5" fmla="*/ 7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642 w 344"/>
                <a:gd name="T3" fmla="*/ 1 h 789"/>
                <a:gd name="T4" fmla="*/ 678 w 344"/>
                <a:gd name="T5" fmla="*/ 7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7910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7911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12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7917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7918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7913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15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3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42863"/>
            <a:ext cx="8585200" cy="1506537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Caesar cipher (a substitution cipher)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85925"/>
            <a:ext cx="8077200" cy="121443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Caesar wants to encrypt the message:</a:t>
            </a:r>
          </a:p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	</a:t>
            </a:r>
            <a:r>
              <a:rPr lang="en-GB" sz="2400">
                <a:latin typeface="Gill Sans MT" charset="0"/>
                <a:cs typeface="ＭＳ Ｐゴシック" charset="0"/>
              </a:rPr>
              <a:t> 		     omnia gallia est divisa in partes tres</a:t>
            </a: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0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GB" sz="2400">
                <a:latin typeface="Gill Sans MT" charset="0"/>
                <a:cs typeface="ＭＳ Ｐゴシック" charset="0"/>
              </a:rPr>
              <a:t>			    rpqld jdoold hvw glylvd lq sduwhv wuhv</a:t>
            </a:r>
          </a:p>
          <a:p>
            <a:pPr>
              <a:buFont typeface="Wingdings" charset="0"/>
              <a:buNone/>
            </a:pPr>
            <a:r>
              <a:rPr lang="en-GB" sz="2400">
                <a:latin typeface="Gill Sans MT" charset="0"/>
                <a:cs typeface="ＭＳ Ｐゴシック" charset="0"/>
              </a:rPr>
              <a:t>How to get the original message back?</a:t>
            </a:r>
            <a:endParaRPr lang="en-US" sz="2400">
              <a:latin typeface="Gill Sans MT" charset="0"/>
              <a:cs typeface="ＭＳ Ｐゴシック" charset="0"/>
            </a:endParaRPr>
          </a:p>
        </p:txBody>
      </p:sp>
      <p:grpSp>
        <p:nvGrpSpPr>
          <p:cNvPr id="38915" name="Group 12"/>
          <p:cNvGrpSpPr>
            <a:grpSpLocks/>
          </p:cNvGrpSpPr>
          <p:nvPr/>
        </p:nvGrpSpPr>
        <p:grpSpPr bwMode="auto">
          <a:xfrm>
            <a:off x="2078038" y="3027363"/>
            <a:ext cx="4987925" cy="1312862"/>
            <a:chOff x="2512350" y="2420888"/>
            <a:chExt cx="4986762" cy="1312407"/>
          </a:xfrm>
        </p:grpSpPr>
        <p:sp>
          <p:nvSpPr>
            <p:cNvPr id="38921" name="Rectangle 4"/>
            <p:cNvSpPr>
              <a:spLocks noChangeArrowheads="1"/>
            </p:cNvSpPr>
            <p:nvPr/>
          </p:nvSpPr>
          <p:spPr bwMode="auto">
            <a:xfrm>
              <a:off x="2518153" y="2420888"/>
              <a:ext cx="4977645" cy="42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abcdefghijklmnopqrstuvwxyz</a:t>
              </a:r>
            </a:p>
          </p:txBody>
        </p:sp>
        <p:sp>
          <p:nvSpPr>
            <p:cNvPr id="38922" name="Rectangle 5"/>
            <p:cNvSpPr>
              <a:spLocks noChangeArrowheads="1"/>
            </p:cNvSpPr>
            <p:nvPr/>
          </p:nvSpPr>
          <p:spPr bwMode="auto">
            <a:xfrm>
              <a:off x="2512350" y="3271630"/>
              <a:ext cx="4986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defghijklmnopqrstuvwxyzabc </a:t>
              </a:r>
            </a:p>
          </p:txBody>
        </p:sp>
        <p:sp>
          <p:nvSpPr>
            <p:cNvPr id="38923" name="Line 6"/>
            <p:cNvSpPr>
              <a:spLocks noChangeShapeType="1"/>
            </p:cNvSpPr>
            <p:nvPr/>
          </p:nvSpPr>
          <p:spPr bwMode="auto">
            <a:xfrm>
              <a:off x="2699792" y="2791271"/>
              <a:ext cx="0" cy="4937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7"/>
            <p:cNvSpPr>
              <a:spLocks noChangeShapeType="1"/>
            </p:cNvSpPr>
            <p:nvPr/>
          </p:nvSpPr>
          <p:spPr bwMode="auto">
            <a:xfrm>
              <a:off x="7273379" y="2791272"/>
              <a:ext cx="0" cy="4937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6" name="Rectangle 13"/>
          <p:cNvSpPr>
            <a:spLocks noChangeArrowheads="1"/>
          </p:cNvSpPr>
          <p:nvPr/>
        </p:nvSpPr>
        <p:spPr bwMode="auto">
          <a:xfrm>
            <a:off x="1908175" y="3040063"/>
            <a:ext cx="5327650" cy="1439862"/>
          </a:xfrm>
          <a:prstGeom prst="rect">
            <a:avLst/>
          </a:prstGeom>
          <a:solidFill>
            <a:srgbClr val="00B8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86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331788" y="21732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CC0000"/>
                </a:solidFill>
                <a:latin typeface="Gill Sans MT" charset="0"/>
                <a:cs typeface="Gill Sans MT" charset="0"/>
              </a:rPr>
              <a:t>plaintext</a:t>
            </a:r>
          </a:p>
        </p:txBody>
      </p:sp>
      <p:sp>
        <p:nvSpPr>
          <p:cNvPr id="38918" name="TextBox 10"/>
          <p:cNvSpPr txBox="1">
            <a:spLocks noChangeArrowheads="1"/>
          </p:cNvSpPr>
          <p:nvPr/>
        </p:nvSpPr>
        <p:spPr bwMode="auto">
          <a:xfrm>
            <a:off x="179388" y="4735513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CC0000"/>
                </a:solidFill>
                <a:latin typeface="Gill Sans MT" charset="0"/>
                <a:cs typeface="Gill Sans MT" charset="0"/>
              </a:rPr>
              <a:t>ciphertext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2020888" y="5846763"/>
            <a:ext cx="510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Gill Sans MT" charset="0"/>
                <a:cs typeface="Gill Sans MT" charset="0"/>
              </a:rPr>
              <a:t>Key: the shift of the alphabet (3 in the example)</a:t>
            </a:r>
          </a:p>
        </p:txBody>
      </p:sp>
      <p:pic>
        <p:nvPicPr>
          <p:cNvPr id="38920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7772400" cy="46482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Introduction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Integrity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525463" indent="-525463">
              <a:buFont typeface="ZapfDingbats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>
              <a:latin typeface="Gill Sans MT" charset="0"/>
              <a:cs typeface="ＭＳ Ｐゴシック" charset="0"/>
            </a:endParaRPr>
          </a:p>
        </p:txBody>
      </p:sp>
      <p:pic>
        <p:nvPicPr>
          <p:cNvPr id="39939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20713"/>
            <a:ext cx="2333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Symmetric key cryptography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Symmetric key </a:t>
            </a:r>
            <a:r>
              <a:rPr lang="en-GB" sz="2400">
                <a:latin typeface="Gill Sans MT" charset="0"/>
                <a:cs typeface="ＭＳ Ｐゴシック" charset="0"/>
              </a:rPr>
              <a:t>crypto: Bob and Alice share same (symmetric) key: K</a:t>
            </a:r>
            <a:r>
              <a:rPr lang="en-GB" sz="2400" baseline="-33000">
                <a:latin typeface="Gill Sans MT" charset="0"/>
                <a:cs typeface="ＭＳ Ｐゴシック" charset="0"/>
              </a:rPr>
              <a:t>A-B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e.g., key is knowing alphabet shift in Caeser cipher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u="sng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Q:</a:t>
            </a: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GB" sz="2400">
                <a:latin typeface="Gill Sans MT" charset="0"/>
                <a:cs typeface="ＭＳ Ｐゴシック" charset="0"/>
              </a:rPr>
              <a:t>how do Bob and Alice agree on key value?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481763" y="2632075"/>
            <a:ext cx="1260475" cy="401638"/>
            <a:chOff x="4083" y="1658"/>
            <a:chExt cx="794" cy="253"/>
          </a:xfrm>
        </p:grpSpPr>
        <p:sp>
          <p:nvSpPr>
            <p:cNvPr id="42080" name="AutoShape 4"/>
            <p:cNvSpPr>
              <a:spLocks noChangeArrowheads="1"/>
            </p:cNvSpPr>
            <p:nvPr/>
          </p:nvSpPr>
          <p:spPr bwMode="auto">
            <a:xfrm>
              <a:off x="4089" y="1658"/>
              <a:ext cx="785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grpSp>
          <p:nvGrpSpPr>
            <p:cNvPr id="42081" name="Group 5"/>
            <p:cNvGrpSpPr>
              <a:grpSpLocks/>
            </p:cNvGrpSpPr>
            <p:nvPr/>
          </p:nvGrpSpPr>
          <p:grpSpPr bwMode="auto">
            <a:xfrm>
              <a:off x="4083" y="1658"/>
              <a:ext cx="794" cy="253"/>
              <a:chOff x="4083" y="1658"/>
              <a:chExt cx="794" cy="253"/>
            </a:xfrm>
          </p:grpSpPr>
          <p:sp>
            <p:nvSpPr>
              <p:cNvPr id="42082" name="AutoShape 6"/>
              <p:cNvSpPr>
                <a:spLocks noChangeArrowheads="1"/>
              </p:cNvSpPr>
              <p:nvPr/>
            </p:nvSpPr>
            <p:spPr bwMode="auto">
              <a:xfrm>
                <a:off x="4089" y="1658"/>
                <a:ext cx="782" cy="245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83" name="Group 7"/>
              <p:cNvGrpSpPr>
                <a:grpSpLocks/>
              </p:cNvGrpSpPr>
              <p:nvPr/>
            </p:nvGrpSpPr>
            <p:grpSpPr bwMode="auto">
              <a:xfrm>
                <a:off x="4083" y="1658"/>
                <a:ext cx="794" cy="253"/>
                <a:chOff x="4083" y="1658"/>
                <a:chExt cx="794" cy="253"/>
              </a:xfrm>
            </p:grpSpPr>
            <p:sp>
              <p:nvSpPr>
                <p:cNvPr id="42084" name="AutoShape 8"/>
                <p:cNvSpPr>
                  <a:spLocks noChangeArrowheads="1"/>
                </p:cNvSpPr>
                <p:nvPr/>
              </p:nvSpPr>
              <p:spPr bwMode="auto">
                <a:xfrm>
                  <a:off x="4089" y="1658"/>
                  <a:ext cx="780" cy="24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2085" name="AutoShape 9"/>
                <p:cNvSpPr>
                  <a:spLocks noChangeArrowheads="1"/>
                </p:cNvSpPr>
                <p:nvPr/>
              </p:nvSpPr>
              <p:spPr bwMode="auto">
                <a:xfrm>
                  <a:off x="4083" y="1658"/>
                  <a:ext cx="794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</a:rPr>
                    <a:t>plaintext</a:t>
                  </a:r>
                </a:p>
              </p:txBody>
            </p:sp>
          </p:grpSp>
        </p:grpSp>
      </p:grpSp>
      <p:grpSp>
        <p:nvGrpSpPr>
          <p:cNvPr id="41988" name="Group 10"/>
          <p:cNvGrpSpPr>
            <a:grpSpLocks/>
          </p:cNvGrpSpPr>
          <p:nvPr/>
        </p:nvGrpSpPr>
        <p:grpSpPr bwMode="auto">
          <a:xfrm>
            <a:off x="3451225" y="2613025"/>
            <a:ext cx="1468438" cy="401638"/>
            <a:chOff x="2174" y="1646"/>
            <a:chExt cx="925" cy="253"/>
          </a:xfrm>
        </p:grpSpPr>
        <p:sp>
          <p:nvSpPr>
            <p:cNvPr id="42074" name="AutoShape 11"/>
            <p:cNvSpPr>
              <a:spLocks noChangeArrowheads="1"/>
            </p:cNvSpPr>
            <p:nvPr/>
          </p:nvSpPr>
          <p:spPr bwMode="auto">
            <a:xfrm>
              <a:off x="2181" y="1646"/>
              <a:ext cx="91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75" name="Group 12"/>
            <p:cNvGrpSpPr>
              <a:grpSpLocks/>
            </p:cNvGrpSpPr>
            <p:nvPr/>
          </p:nvGrpSpPr>
          <p:grpSpPr bwMode="auto">
            <a:xfrm>
              <a:off x="2174" y="1646"/>
              <a:ext cx="925" cy="253"/>
              <a:chOff x="2174" y="1646"/>
              <a:chExt cx="925" cy="253"/>
            </a:xfrm>
          </p:grpSpPr>
          <p:sp>
            <p:nvSpPr>
              <p:cNvPr id="42076" name="AutoShape 13"/>
              <p:cNvSpPr>
                <a:spLocks noChangeArrowheads="1"/>
              </p:cNvSpPr>
              <p:nvPr/>
            </p:nvSpPr>
            <p:spPr bwMode="auto">
              <a:xfrm>
                <a:off x="2181" y="1646"/>
                <a:ext cx="911" cy="245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77" name="Group 14"/>
              <p:cNvGrpSpPr>
                <a:grpSpLocks/>
              </p:cNvGrpSpPr>
              <p:nvPr/>
            </p:nvGrpSpPr>
            <p:grpSpPr bwMode="auto">
              <a:xfrm>
                <a:off x="2174" y="1646"/>
                <a:ext cx="925" cy="253"/>
                <a:chOff x="2174" y="1646"/>
                <a:chExt cx="925" cy="253"/>
              </a:xfrm>
            </p:grpSpPr>
            <p:sp>
              <p:nvSpPr>
                <p:cNvPr id="42078" name="AutoShape 15"/>
                <p:cNvSpPr>
                  <a:spLocks noChangeArrowheads="1"/>
                </p:cNvSpPr>
                <p:nvPr/>
              </p:nvSpPr>
              <p:spPr bwMode="auto">
                <a:xfrm>
                  <a:off x="2181" y="1646"/>
                  <a:ext cx="909" cy="24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9" name="AutoShape 16"/>
                <p:cNvSpPr>
                  <a:spLocks noChangeArrowheads="1"/>
                </p:cNvSpPr>
                <p:nvPr/>
              </p:nvSpPr>
              <p:spPr bwMode="auto">
                <a:xfrm>
                  <a:off x="2174" y="1646"/>
                  <a:ext cx="925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</a:rPr>
                    <a:t>ciphertext</a:t>
                  </a:r>
                </a:p>
              </p:txBody>
            </p:sp>
          </p:grpSp>
        </p:grpSp>
      </p:grpSp>
      <p:grpSp>
        <p:nvGrpSpPr>
          <p:cNvPr id="41989" name="Group 17"/>
          <p:cNvGrpSpPr>
            <a:grpSpLocks/>
          </p:cNvGrpSpPr>
          <p:nvPr/>
        </p:nvGrpSpPr>
        <p:grpSpPr bwMode="auto">
          <a:xfrm>
            <a:off x="2174875" y="1716088"/>
            <a:ext cx="768350" cy="584200"/>
            <a:chOff x="1370" y="1081"/>
            <a:chExt cx="484" cy="368"/>
          </a:xfrm>
        </p:grpSpPr>
        <p:grpSp>
          <p:nvGrpSpPr>
            <p:cNvPr id="42062" name="Group 18"/>
            <p:cNvGrpSpPr>
              <a:grpSpLocks/>
            </p:cNvGrpSpPr>
            <p:nvPr/>
          </p:nvGrpSpPr>
          <p:grpSpPr bwMode="auto">
            <a:xfrm>
              <a:off x="1370" y="1081"/>
              <a:ext cx="231" cy="285"/>
              <a:chOff x="1370" y="1081"/>
              <a:chExt cx="231" cy="285"/>
            </a:xfrm>
          </p:grpSpPr>
          <p:sp>
            <p:nvSpPr>
              <p:cNvPr id="42068" name="AutoShape 19"/>
              <p:cNvSpPr>
                <a:spLocks noChangeArrowheads="1"/>
              </p:cNvSpPr>
              <p:nvPr/>
            </p:nvSpPr>
            <p:spPr bwMode="auto">
              <a:xfrm>
                <a:off x="1370" y="1081"/>
                <a:ext cx="231" cy="285"/>
              </a:xfrm>
              <a:prstGeom prst="roundRect">
                <a:avLst>
                  <a:gd name="adj" fmla="val 431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69" name="Group 20"/>
              <p:cNvGrpSpPr>
                <a:grpSpLocks/>
              </p:cNvGrpSpPr>
              <p:nvPr/>
            </p:nvGrpSpPr>
            <p:grpSpPr bwMode="auto">
              <a:xfrm>
                <a:off x="1370" y="1081"/>
                <a:ext cx="228" cy="283"/>
                <a:chOff x="1370" y="1081"/>
                <a:chExt cx="228" cy="283"/>
              </a:xfrm>
            </p:grpSpPr>
            <p:sp>
              <p:nvSpPr>
                <p:cNvPr id="42070" name="AutoShape 21"/>
                <p:cNvSpPr>
                  <a:spLocks noChangeArrowheads="1"/>
                </p:cNvSpPr>
                <p:nvPr/>
              </p:nvSpPr>
              <p:spPr bwMode="auto">
                <a:xfrm>
                  <a:off x="1370" y="1081"/>
                  <a:ext cx="228" cy="283"/>
                </a:xfrm>
                <a:prstGeom prst="roundRect">
                  <a:avLst>
                    <a:gd name="adj" fmla="val 43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grpSp>
              <p:nvGrpSpPr>
                <p:cNvPr id="42071" name="Group 22"/>
                <p:cNvGrpSpPr>
                  <a:grpSpLocks/>
                </p:cNvGrpSpPr>
                <p:nvPr/>
              </p:nvGrpSpPr>
              <p:grpSpPr bwMode="auto">
                <a:xfrm>
                  <a:off x="1370" y="1081"/>
                  <a:ext cx="225" cy="280"/>
                  <a:chOff x="1370" y="1081"/>
                  <a:chExt cx="225" cy="280"/>
                </a:xfrm>
              </p:grpSpPr>
              <p:sp>
                <p:nvSpPr>
                  <p:cNvPr id="4207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370" y="1081"/>
                    <a:ext cx="225" cy="280"/>
                  </a:xfrm>
                  <a:prstGeom prst="roundRect">
                    <a:avLst>
                      <a:gd name="adj" fmla="val 43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42073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377" y="1081"/>
                    <a:ext cx="213" cy="253"/>
                  </a:xfrm>
                  <a:prstGeom prst="roundRect">
                    <a:avLst>
                      <a:gd name="adj" fmla="val 43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CC0000"/>
                        </a:solidFill>
                      </a:rPr>
                      <a:t>K</a:t>
                    </a:r>
                  </a:p>
                </p:txBody>
              </p:sp>
            </p:grpSp>
          </p:grpSp>
        </p:grpSp>
        <p:grpSp>
          <p:nvGrpSpPr>
            <p:cNvPr id="42063" name="Group 25"/>
            <p:cNvGrpSpPr>
              <a:grpSpLocks/>
            </p:cNvGrpSpPr>
            <p:nvPr/>
          </p:nvGrpSpPr>
          <p:grpSpPr bwMode="auto">
            <a:xfrm>
              <a:off x="1452" y="1196"/>
              <a:ext cx="402" cy="253"/>
              <a:chOff x="1452" y="1196"/>
              <a:chExt cx="402" cy="253"/>
            </a:xfrm>
          </p:grpSpPr>
          <p:sp>
            <p:nvSpPr>
              <p:cNvPr id="42064" name="AutoShape 26"/>
              <p:cNvSpPr>
                <a:spLocks noChangeArrowheads="1"/>
              </p:cNvSpPr>
              <p:nvPr/>
            </p:nvSpPr>
            <p:spPr bwMode="auto">
              <a:xfrm>
                <a:off x="1456" y="1196"/>
                <a:ext cx="398" cy="247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65" name="Group 27"/>
              <p:cNvGrpSpPr>
                <a:grpSpLocks/>
              </p:cNvGrpSpPr>
              <p:nvPr/>
            </p:nvGrpSpPr>
            <p:grpSpPr bwMode="auto">
              <a:xfrm>
                <a:off x="1452" y="1196"/>
                <a:ext cx="402" cy="253"/>
                <a:chOff x="1452" y="1196"/>
                <a:chExt cx="402" cy="253"/>
              </a:xfrm>
            </p:grpSpPr>
            <p:sp>
              <p:nvSpPr>
                <p:cNvPr id="42066" name="AutoShape 28"/>
                <p:cNvSpPr>
                  <a:spLocks noChangeArrowheads="1"/>
                </p:cNvSpPr>
                <p:nvPr/>
              </p:nvSpPr>
              <p:spPr bwMode="auto">
                <a:xfrm>
                  <a:off x="1456" y="1196"/>
                  <a:ext cx="396" cy="245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2067" name="AutoShape 29"/>
                <p:cNvSpPr>
                  <a:spLocks noChangeArrowheads="1"/>
                </p:cNvSpPr>
                <p:nvPr/>
              </p:nvSpPr>
              <p:spPr bwMode="auto">
                <a:xfrm>
                  <a:off x="1452" y="1196"/>
                  <a:ext cx="402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</a:rPr>
                    <a:t>A-B</a:t>
                  </a:r>
                </a:p>
              </p:txBody>
            </p:sp>
          </p:grpSp>
        </p:grpSp>
      </p:grpSp>
      <p:pic>
        <p:nvPicPr>
          <p:cNvPr id="4199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1" name="AutoShape 31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2" name="Group 32"/>
          <p:cNvGrpSpPr>
            <a:grpSpLocks/>
          </p:cNvGrpSpPr>
          <p:nvPr/>
        </p:nvGrpSpPr>
        <p:grpSpPr bwMode="auto">
          <a:xfrm>
            <a:off x="1974850" y="2582863"/>
            <a:ext cx="1428750" cy="703262"/>
            <a:chOff x="1244" y="1627"/>
            <a:chExt cx="900" cy="443"/>
          </a:xfrm>
        </p:grpSpPr>
        <p:sp>
          <p:nvSpPr>
            <p:cNvPr id="42058" name="AutoShape 33"/>
            <p:cNvSpPr>
              <a:spLocks noChangeArrowheads="1"/>
            </p:cNvSpPr>
            <p:nvPr/>
          </p:nvSpPr>
          <p:spPr bwMode="auto">
            <a:xfrm>
              <a:off x="1244" y="1627"/>
              <a:ext cx="901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59" name="Group 34"/>
            <p:cNvGrpSpPr>
              <a:grpSpLocks/>
            </p:cNvGrpSpPr>
            <p:nvPr/>
          </p:nvGrpSpPr>
          <p:grpSpPr bwMode="auto">
            <a:xfrm>
              <a:off x="1244" y="1627"/>
              <a:ext cx="898" cy="443"/>
              <a:chOff x="1244" y="1627"/>
              <a:chExt cx="898" cy="443"/>
            </a:xfrm>
          </p:grpSpPr>
          <p:sp>
            <p:nvSpPr>
              <p:cNvPr id="42060" name="AutoShape 35"/>
              <p:cNvSpPr>
                <a:spLocks noChangeArrowheads="1"/>
              </p:cNvSpPr>
              <p:nvPr/>
            </p:nvSpPr>
            <p:spPr bwMode="auto">
              <a:xfrm>
                <a:off x="1244" y="1627"/>
                <a:ext cx="899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1" name="AutoShape 36"/>
              <p:cNvSpPr>
                <a:spLocks noChangeArrowheads="1"/>
              </p:cNvSpPr>
              <p:nvPr/>
            </p:nvSpPr>
            <p:spPr bwMode="auto">
              <a:xfrm>
                <a:off x="1249" y="1627"/>
                <a:ext cx="889" cy="444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encryption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algorithm</a:t>
                </a:r>
              </a:p>
            </p:txBody>
          </p:sp>
        </p:grpSp>
      </p:grpSp>
      <p:sp>
        <p:nvSpPr>
          <p:cNvPr id="41993" name="AutoShape 37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4" name="Group 38"/>
          <p:cNvGrpSpPr>
            <a:grpSpLocks/>
          </p:cNvGrpSpPr>
          <p:nvPr/>
        </p:nvGrpSpPr>
        <p:grpSpPr bwMode="auto">
          <a:xfrm>
            <a:off x="5076825" y="2595563"/>
            <a:ext cx="1520825" cy="703262"/>
            <a:chOff x="3198" y="1635"/>
            <a:chExt cx="958" cy="443"/>
          </a:xfrm>
        </p:grpSpPr>
        <p:sp>
          <p:nvSpPr>
            <p:cNvPr id="42054" name="AutoShape 39"/>
            <p:cNvSpPr>
              <a:spLocks noChangeArrowheads="1"/>
            </p:cNvSpPr>
            <p:nvPr/>
          </p:nvSpPr>
          <p:spPr bwMode="auto">
            <a:xfrm>
              <a:off x="3198" y="1635"/>
              <a:ext cx="959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55" name="Group 40"/>
            <p:cNvGrpSpPr>
              <a:grpSpLocks/>
            </p:cNvGrpSpPr>
            <p:nvPr/>
          </p:nvGrpSpPr>
          <p:grpSpPr bwMode="auto">
            <a:xfrm>
              <a:off x="3198" y="1635"/>
              <a:ext cx="956" cy="443"/>
              <a:chOff x="3198" y="1635"/>
              <a:chExt cx="956" cy="443"/>
            </a:xfrm>
          </p:grpSpPr>
          <p:sp>
            <p:nvSpPr>
              <p:cNvPr id="42056" name="AutoShape 41"/>
              <p:cNvSpPr>
                <a:spLocks noChangeArrowheads="1"/>
              </p:cNvSpPr>
              <p:nvPr/>
            </p:nvSpPr>
            <p:spPr bwMode="auto">
              <a:xfrm>
                <a:off x="3198" y="1635"/>
                <a:ext cx="957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7" name="AutoShape 42"/>
              <p:cNvSpPr>
                <a:spLocks noChangeArrowheads="1"/>
              </p:cNvSpPr>
              <p:nvPr/>
            </p:nvSpPr>
            <p:spPr bwMode="auto">
              <a:xfrm>
                <a:off x="3204" y="1635"/>
                <a:ext cx="945" cy="444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decryption 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algorithm</a:t>
                </a:r>
              </a:p>
            </p:txBody>
          </p:sp>
        </p:grpSp>
      </p:grpSp>
      <p:sp>
        <p:nvSpPr>
          <p:cNvPr id="41995" name="Line 43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44"/>
          <p:cNvSpPr>
            <a:spLocks noChangeShapeType="1"/>
          </p:cNvSpPr>
          <p:nvPr/>
        </p:nvSpPr>
        <p:spPr bwMode="auto">
          <a:xfrm flipH="1">
            <a:off x="2365375" y="2193925"/>
            <a:ext cx="17463" cy="3921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8" name="Line 46"/>
          <p:cNvSpPr>
            <a:spLocks noChangeShapeType="1"/>
          </p:cNvSpPr>
          <p:nvPr/>
        </p:nvSpPr>
        <p:spPr bwMode="auto">
          <a:xfrm>
            <a:off x="1238250" y="3011488"/>
            <a:ext cx="674688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47"/>
          <p:cNvSpPr>
            <a:spLocks noChangeShapeType="1"/>
          </p:cNvSpPr>
          <p:nvPr/>
        </p:nvSpPr>
        <p:spPr bwMode="auto">
          <a:xfrm>
            <a:off x="6548438" y="3008313"/>
            <a:ext cx="674687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00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2001" name="Group 49"/>
          <p:cNvGrpSpPr>
            <a:grpSpLocks/>
          </p:cNvGrpSpPr>
          <p:nvPr/>
        </p:nvGrpSpPr>
        <p:grpSpPr bwMode="auto">
          <a:xfrm>
            <a:off x="5360988" y="1665288"/>
            <a:ext cx="768350" cy="584200"/>
            <a:chOff x="3377" y="1049"/>
            <a:chExt cx="484" cy="368"/>
          </a:xfrm>
        </p:grpSpPr>
        <p:grpSp>
          <p:nvGrpSpPr>
            <p:cNvPr id="42042" name="Group 50"/>
            <p:cNvGrpSpPr>
              <a:grpSpLocks/>
            </p:cNvGrpSpPr>
            <p:nvPr/>
          </p:nvGrpSpPr>
          <p:grpSpPr bwMode="auto">
            <a:xfrm>
              <a:off x="3377" y="1049"/>
              <a:ext cx="229" cy="284"/>
              <a:chOff x="3377" y="1049"/>
              <a:chExt cx="229" cy="284"/>
            </a:xfrm>
          </p:grpSpPr>
          <p:sp>
            <p:nvSpPr>
              <p:cNvPr id="42048" name="AutoShape 51"/>
              <p:cNvSpPr>
                <a:spLocks noChangeArrowheads="1"/>
              </p:cNvSpPr>
              <p:nvPr/>
            </p:nvSpPr>
            <p:spPr bwMode="auto">
              <a:xfrm>
                <a:off x="3377" y="1049"/>
                <a:ext cx="229" cy="284"/>
              </a:xfrm>
              <a:prstGeom prst="roundRect">
                <a:avLst>
                  <a:gd name="adj" fmla="val 431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49" name="Group 52"/>
              <p:cNvGrpSpPr>
                <a:grpSpLocks/>
              </p:cNvGrpSpPr>
              <p:nvPr/>
            </p:nvGrpSpPr>
            <p:grpSpPr bwMode="auto">
              <a:xfrm>
                <a:off x="3377" y="1049"/>
                <a:ext cx="226" cy="282"/>
                <a:chOff x="3377" y="1049"/>
                <a:chExt cx="226" cy="282"/>
              </a:xfrm>
            </p:grpSpPr>
            <p:sp>
              <p:nvSpPr>
                <p:cNvPr id="42050" name="AutoShape 53"/>
                <p:cNvSpPr>
                  <a:spLocks noChangeArrowheads="1"/>
                </p:cNvSpPr>
                <p:nvPr/>
              </p:nvSpPr>
              <p:spPr bwMode="auto">
                <a:xfrm>
                  <a:off x="3377" y="1049"/>
                  <a:ext cx="226" cy="282"/>
                </a:xfrm>
                <a:prstGeom prst="roundRect">
                  <a:avLst>
                    <a:gd name="adj" fmla="val 43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grpSp>
              <p:nvGrpSpPr>
                <p:cNvPr id="42051" name="Group 54"/>
                <p:cNvGrpSpPr>
                  <a:grpSpLocks/>
                </p:cNvGrpSpPr>
                <p:nvPr/>
              </p:nvGrpSpPr>
              <p:grpSpPr bwMode="auto">
                <a:xfrm>
                  <a:off x="3377" y="1049"/>
                  <a:ext cx="223" cy="280"/>
                  <a:chOff x="3377" y="1049"/>
                  <a:chExt cx="223" cy="280"/>
                </a:xfrm>
              </p:grpSpPr>
              <p:sp>
                <p:nvSpPr>
                  <p:cNvPr id="42052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3377" y="1049"/>
                    <a:ext cx="223" cy="280"/>
                  </a:xfrm>
                  <a:prstGeom prst="roundRect">
                    <a:avLst>
                      <a:gd name="adj" fmla="val 43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42053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382" y="1049"/>
                    <a:ext cx="213" cy="253"/>
                  </a:xfrm>
                  <a:prstGeom prst="roundRect">
                    <a:avLst>
                      <a:gd name="adj" fmla="val 43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CC0000"/>
                        </a:solidFill>
                      </a:rPr>
                      <a:t>K</a:t>
                    </a:r>
                  </a:p>
                </p:txBody>
              </p:sp>
            </p:grpSp>
          </p:grpSp>
        </p:grpSp>
        <p:grpSp>
          <p:nvGrpSpPr>
            <p:cNvPr id="42043" name="Group 57"/>
            <p:cNvGrpSpPr>
              <a:grpSpLocks/>
            </p:cNvGrpSpPr>
            <p:nvPr/>
          </p:nvGrpSpPr>
          <p:grpSpPr bwMode="auto">
            <a:xfrm>
              <a:off x="3459" y="1164"/>
              <a:ext cx="402" cy="253"/>
              <a:chOff x="3459" y="1164"/>
              <a:chExt cx="402" cy="253"/>
            </a:xfrm>
          </p:grpSpPr>
          <p:sp>
            <p:nvSpPr>
              <p:cNvPr id="42044" name="AutoShape 58"/>
              <p:cNvSpPr>
                <a:spLocks noChangeArrowheads="1"/>
              </p:cNvSpPr>
              <p:nvPr/>
            </p:nvSpPr>
            <p:spPr bwMode="auto">
              <a:xfrm>
                <a:off x="3463" y="1164"/>
                <a:ext cx="397" cy="247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45" name="Group 59"/>
              <p:cNvGrpSpPr>
                <a:grpSpLocks/>
              </p:cNvGrpSpPr>
              <p:nvPr/>
            </p:nvGrpSpPr>
            <p:grpSpPr bwMode="auto">
              <a:xfrm>
                <a:off x="3459" y="1164"/>
                <a:ext cx="402" cy="253"/>
                <a:chOff x="3459" y="1164"/>
                <a:chExt cx="402" cy="253"/>
              </a:xfrm>
            </p:grpSpPr>
            <p:sp>
              <p:nvSpPr>
                <p:cNvPr id="42046" name="AutoShape 60"/>
                <p:cNvSpPr>
                  <a:spLocks noChangeArrowheads="1"/>
                </p:cNvSpPr>
                <p:nvPr/>
              </p:nvSpPr>
              <p:spPr bwMode="auto">
                <a:xfrm>
                  <a:off x="3463" y="1164"/>
                  <a:ext cx="395" cy="245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2047" name="AutoShape 61"/>
                <p:cNvSpPr>
                  <a:spLocks noChangeArrowheads="1"/>
                </p:cNvSpPr>
                <p:nvPr/>
              </p:nvSpPr>
              <p:spPr bwMode="auto">
                <a:xfrm>
                  <a:off x="3459" y="1164"/>
                  <a:ext cx="402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</a:rPr>
                    <a:t>A-B</a:t>
                  </a:r>
                </a:p>
              </p:txBody>
            </p:sp>
          </p:grpSp>
        </p:grpSp>
      </p:grpSp>
      <p:sp>
        <p:nvSpPr>
          <p:cNvPr id="42002" name="Line 62"/>
          <p:cNvSpPr>
            <a:spLocks noChangeShapeType="1"/>
          </p:cNvSpPr>
          <p:nvPr/>
        </p:nvSpPr>
        <p:spPr bwMode="auto">
          <a:xfrm flipH="1">
            <a:off x="5551488" y="2143125"/>
            <a:ext cx="17462" cy="39211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03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2004" name="Group 64"/>
          <p:cNvGrpSpPr>
            <a:grpSpLocks/>
          </p:cNvGrpSpPr>
          <p:nvPr/>
        </p:nvGrpSpPr>
        <p:grpSpPr bwMode="auto">
          <a:xfrm>
            <a:off x="379413" y="2643188"/>
            <a:ext cx="1525587" cy="709612"/>
            <a:chOff x="239" y="1665"/>
            <a:chExt cx="961" cy="447"/>
          </a:xfrm>
        </p:grpSpPr>
        <p:sp>
          <p:nvSpPr>
            <p:cNvPr id="42038" name="AutoShape 65"/>
            <p:cNvSpPr>
              <a:spLocks noChangeArrowheads="1"/>
            </p:cNvSpPr>
            <p:nvPr/>
          </p:nvSpPr>
          <p:spPr bwMode="auto">
            <a:xfrm>
              <a:off x="244" y="1665"/>
              <a:ext cx="952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9" name="Group 66"/>
            <p:cNvGrpSpPr>
              <a:grpSpLocks/>
            </p:cNvGrpSpPr>
            <p:nvPr/>
          </p:nvGrpSpPr>
          <p:grpSpPr bwMode="auto">
            <a:xfrm>
              <a:off x="239" y="1665"/>
              <a:ext cx="961" cy="447"/>
              <a:chOff x="239" y="1665"/>
              <a:chExt cx="961" cy="447"/>
            </a:xfrm>
          </p:grpSpPr>
          <p:sp>
            <p:nvSpPr>
              <p:cNvPr id="42040" name="AutoShape 67"/>
              <p:cNvSpPr>
                <a:spLocks noChangeArrowheads="1"/>
              </p:cNvSpPr>
              <p:nvPr/>
            </p:nvSpPr>
            <p:spPr bwMode="auto">
              <a:xfrm>
                <a:off x="244" y="1665"/>
                <a:ext cx="950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1" name="AutoShape 68"/>
              <p:cNvSpPr>
                <a:spLocks noChangeArrowheads="1"/>
              </p:cNvSpPr>
              <p:nvPr/>
            </p:nvSpPr>
            <p:spPr bwMode="auto">
              <a:xfrm>
                <a:off x="239" y="1665"/>
                <a:ext cx="961" cy="447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</a:rPr>
                  <a:t>plaintext</a:t>
                </a:r>
              </a:p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</a:rPr>
                  <a:t>message, m</a:t>
                </a:r>
              </a:p>
            </p:txBody>
          </p:sp>
        </p:grpSp>
      </p:grpSp>
      <p:grpSp>
        <p:nvGrpSpPr>
          <p:cNvPr id="42005" name="Group 69"/>
          <p:cNvGrpSpPr>
            <a:grpSpLocks/>
          </p:cNvGrpSpPr>
          <p:nvPr/>
        </p:nvGrpSpPr>
        <p:grpSpPr bwMode="auto">
          <a:xfrm>
            <a:off x="3656013" y="3149600"/>
            <a:ext cx="1031875" cy="401638"/>
            <a:chOff x="2303" y="1984"/>
            <a:chExt cx="650" cy="253"/>
          </a:xfrm>
        </p:grpSpPr>
        <p:sp>
          <p:nvSpPr>
            <p:cNvPr id="42034" name="AutoShape 70"/>
            <p:cNvSpPr>
              <a:spLocks noChangeArrowheads="1"/>
            </p:cNvSpPr>
            <p:nvPr/>
          </p:nvSpPr>
          <p:spPr bwMode="auto">
            <a:xfrm>
              <a:off x="2307" y="1984"/>
              <a:ext cx="645" cy="248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grpSp>
          <p:nvGrpSpPr>
            <p:cNvPr id="42035" name="Group 71"/>
            <p:cNvGrpSpPr>
              <a:grpSpLocks/>
            </p:cNvGrpSpPr>
            <p:nvPr/>
          </p:nvGrpSpPr>
          <p:grpSpPr bwMode="auto">
            <a:xfrm>
              <a:off x="2303" y="1984"/>
              <a:ext cx="650" cy="253"/>
              <a:chOff x="2303" y="1984"/>
              <a:chExt cx="650" cy="253"/>
            </a:xfrm>
          </p:grpSpPr>
          <p:sp>
            <p:nvSpPr>
              <p:cNvPr id="42036" name="AutoShape 72"/>
              <p:cNvSpPr>
                <a:spLocks noChangeArrowheads="1"/>
              </p:cNvSpPr>
              <p:nvPr/>
            </p:nvSpPr>
            <p:spPr bwMode="auto">
              <a:xfrm>
                <a:off x="2307" y="1984"/>
                <a:ext cx="643" cy="246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42037" name="AutoShape 73"/>
              <p:cNvSpPr>
                <a:spLocks noChangeArrowheads="1"/>
              </p:cNvSpPr>
              <p:nvPr/>
            </p:nvSpPr>
            <p:spPr bwMode="auto">
              <a:xfrm>
                <a:off x="2303" y="1984"/>
                <a:ext cx="650" cy="253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</a:rPr>
                  <a:t>K    (m)</a:t>
                </a:r>
              </a:p>
            </p:txBody>
          </p:sp>
        </p:grpSp>
      </p:grpSp>
      <p:grpSp>
        <p:nvGrpSpPr>
          <p:cNvPr id="42006" name="Group 74"/>
          <p:cNvGrpSpPr>
            <a:grpSpLocks/>
          </p:cNvGrpSpPr>
          <p:nvPr/>
        </p:nvGrpSpPr>
        <p:grpSpPr bwMode="auto">
          <a:xfrm>
            <a:off x="3805238" y="3341688"/>
            <a:ext cx="539750" cy="336550"/>
            <a:chOff x="2397" y="2105"/>
            <a:chExt cx="340" cy="212"/>
          </a:xfrm>
        </p:grpSpPr>
        <p:sp>
          <p:nvSpPr>
            <p:cNvPr id="42030" name="AutoShape 75"/>
            <p:cNvSpPr>
              <a:spLocks noChangeArrowheads="1"/>
            </p:cNvSpPr>
            <p:nvPr/>
          </p:nvSpPr>
          <p:spPr bwMode="auto">
            <a:xfrm>
              <a:off x="2397" y="2105"/>
              <a:ext cx="341" cy="210"/>
            </a:xfrm>
            <a:prstGeom prst="roundRect">
              <a:avLst>
                <a:gd name="adj" fmla="val 47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1" name="Group 76"/>
            <p:cNvGrpSpPr>
              <a:grpSpLocks/>
            </p:cNvGrpSpPr>
            <p:nvPr/>
          </p:nvGrpSpPr>
          <p:grpSpPr bwMode="auto">
            <a:xfrm>
              <a:off x="2397" y="2105"/>
              <a:ext cx="339" cy="212"/>
              <a:chOff x="2397" y="2105"/>
              <a:chExt cx="339" cy="212"/>
            </a:xfrm>
          </p:grpSpPr>
          <p:sp>
            <p:nvSpPr>
              <p:cNvPr id="42032" name="AutoShape 77"/>
              <p:cNvSpPr>
                <a:spLocks noChangeArrowheads="1"/>
              </p:cNvSpPr>
              <p:nvPr/>
            </p:nvSpPr>
            <p:spPr bwMode="auto">
              <a:xfrm>
                <a:off x="2397" y="2105"/>
                <a:ext cx="339" cy="209"/>
              </a:xfrm>
              <a:prstGeom prst="roundRect">
                <a:avLst>
                  <a:gd name="adj" fmla="val 47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3" name="AutoShape 78"/>
              <p:cNvSpPr>
                <a:spLocks noChangeArrowheads="1"/>
              </p:cNvSpPr>
              <p:nvPr/>
            </p:nvSpPr>
            <p:spPr bwMode="auto">
              <a:xfrm>
                <a:off x="2397" y="2105"/>
                <a:ext cx="340" cy="213"/>
              </a:xfrm>
              <a:prstGeom prst="roundRect">
                <a:avLst>
                  <a:gd name="adj" fmla="val 47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FF0000"/>
                    </a:solidFill>
                  </a:rPr>
                  <a:t>A-B</a:t>
                </a:r>
              </a:p>
            </p:txBody>
          </p:sp>
        </p:grpSp>
      </p:grpSp>
      <p:grpSp>
        <p:nvGrpSpPr>
          <p:cNvPr id="42007" name="Group 79"/>
          <p:cNvGrpSpPr>
            <a:grpSpLocks/>
          </p:cNvGrpSpPr>
          <p:nvPr/>
        </p:nvGrpSpPr>
        <p:grpSpPr bwMode="auto">
          <a:xfrm>
            <a:off x="6673850" y="3116263"/>
            <a:ext cx="2463800" cy="577850"/>
            <a:chOff x="4204" y="1963"/>
            <a:chExt cx="1552" cy="364"/>
          </a:xfrm>
        </p:grpSpPr>
        <p:grpSp>
          <p:nvGrpSpPr>
            <p:cNvPr id="42009" name="Group 80"/>
            <p:cNvGrpSpPr>
              <a:grpSpLocks/>
            </p:cNvGrpSpPr>
            <p:nvPr/>
          </p:nvGrpSpPr>
          <p:grpSpPr bwMode="auto">
            <a:xfrm>
              <a:off x="4939" y="1980"/>
              <a:ext cx="650" cy="334"/>
              <a:chOff x="4939" y="1980"/>
              <a:chExt cx="650" cy="334"/>
            </a:xfrm>
          </p:grpSpPr>
          <p:grpSp>
            <p:nvGrpSpPr>
              <p:cNvPr id="42020" name="Group 81"/>
              <p:cNvGrpSpPr>
                <a:grpSpLocks/>
              </p:cNvGrpSpPr>
              <p:nvPr/>
            </p:nvGrpSpPr>
            <p:grpSpPr bwMode="auto">
              <a:xfrm>
                <a:off x="4939" y="1980"/>
                <a:ext cx="650" cy="253"/>
                <a:chOff x="4939" y="1980"/>
                <a:chExt cx="650" cy="253"/>
              </a:xfrm>
            </p:grpSpPr>
            <p:sp>
              <p:nvSpPr>
                <p:cNvPr id="42026" name="AutoShape 82"/>
                <p:cNvSpPr>
                  <a:spLocks noChangeArrowheads="1"/>
                </p:cNvSpPr>
                <p:nvPr/>
              </p:nvSpPr>
              <p:spPr bwMode="auto">
                <a:xfrm>
                  <a:off x="4944" y="1980"/>
                  <a:ext cx="644" cy="247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grpSp>
              <p:nvGrpSpPr>
                <p:cNvPr id="42027" name="Group 83"/>
                <p:cNvGrpSpPr>
                  <a:grpSpLocks/>
                </p:cNvGrpSpPr>
                <p:nvPr/>
              </p:nvGrpSpPr>
              <p:grpSpPr bwMode="auto">
                <a:xfrm>
                  <a:off x="4939" y="1980"/>
                  <a:ext cx="650" cy="253"/>
                  <a:chOff x="4939" y="1980"/>
                  <a:chExt cx="650" cy="253"/>
                </a:xfrm>
              </p:grpSpPr>
              <p:sp>
                <p:nvSpPr>
                  <p:cNvPr id="4202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1980"/>
                    <a:ext cx="641" cy="244"/>
                  </a:xfrm>
                  <a:prstGeom prst="roundRect">
                    <a:avLst>
                      <a:gd name="adj" fmla="val 40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42029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939" y="1980"/>
                    <a:ext cx="650" cy="253"/>
                  </a:xfrm>
                  <a:prstGeom prst="roundRect">
                    <a:avLst>
                      <a:gd name="adj" fmla="val 40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CC0000"/>
                        </a:solidFill>
                      </a:rPr>
                      <a:t>K    (m)</a:t>
                    </a:r>
                  </a:p>
                </p:txBody>
              </p:sp>
            </p:grpSp>
          </p:grpSp>
          <p:grpSp>
            <p:nvGrpSpPr>
              <p:cNvPr id="42021" name="Group 86"/>
              <p:cNvGrpSpPr>
                <a:grpSpLocks/>
              </p:cNvGrpSpPr>
              <p:nvPr/>
            </p:nvGrpSpPr>
            <p:grpSpPr bwMode="auto">
              <a:xfrm>
                <a:off x="5013" y="2098"/>
                <a:ext cx="344" cy="216"/>
                <a:chOff x="5013" y="2098"/>
                <a:chExt cx="344" cy="216"/>
              </a:xfrm>
            </p:grpSpPr>
            <p:sp>
              <p:nvSpPr>
                <p:cNvPr id="42022" name="AutoShape 87"/>
                <p:cNvSpPr>
                  <a:spLocks noChangeArrowheads="1"/>
                </p:cNvSpPr>
                <p:nvPr/>
              </p:nvSpPr>
              <p:spPr bwMode="auto">
                <a:xfrm>
                  <a:off x="5016" y="2098"/>
                  <a:ext cx="340" cy="209"/>
                </a:xfrm>
                <a:prstGeom prst="roundRect">
                  <a:avLst>
                    <a:gd name="adj" fmla="val 47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grpSp>
              <p:nvGrpSpPr>
                <p:cNvPr id="42023" name="Group 88"/>
                <p:cNvGrpSpPr>
                  <a:grpSpLocks/>
                </p:cNvGrpSpPr>
                <p:nvPr/>
              </p:nvGrpSpPr>
              <p:grpSpPr bwMode="auto">
                <a:xfrm>
                  <a:off x="5013" y="2098"/>
                  <a:ext cx="344" cy="216"/>
                  <a:chOff x="5013" y="2098"/>
                  <a:chExt cx="344" cy="216"/>
                </a:xfrm>
              </p:grpSpPr>
              <p:sp>
                <p:nvSpPr>
                  <p:cNvPr id="42024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5016" y="2098"/>
                    <a:ext cx="338" cy="205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42025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5013" y="2099"/>
                    <a:ext cx="344" cy="215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sz="1600">
                        <a:solidFill>
                          <a:srgbClr val="CC0000"/>
                        </a:solidFill>
                      </a:rPr>
                      <a:t>A-B</a:t>
                    </a:r>
                  </a:p>
                </p:txBody>
              </p:sp>
            </p:grpSp>
          </p:grpSp>
        </p:grpSp>
        <p:grpSp>
          <p:nvGrpSpPr>
            <p:cNvPr id="42010" name="Group 91"/>
            <p:cNvGrpSpPr>
              <a:grpSpLocks/>
            </p:cNvGrpSpPr>
            <p:nvPr/>
          </p:nvGrpSpPr>
          <p:grpSpPr bwMode="auto">
            <a:xfrm>
              <a:off x="4204" y="1963"/>
              <a:ext cx="1552" cy="284"/>
              <a:chOff x="4204" y="1963"/>
              <a:chExt cx="1552" cy="284"/>
            </a:xfrm>
          </p:grpSpPr>
          <p:sp>
            <p:nvSpPr>
              <p:cNvPr id="42016" name="AutoShape 92"/>
              <p:cNvSpPr>
                <a:spLocks noChangeArrowheads="1"/>
              </p:cNvSpPr>
              <p:nvPr/>
            </p:nvSpPr>
            <p:spPr bwMode="auto">
              <a:xfrm>
                <a:off x="4204" y="1963"/>
                <a:ext cx="1552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17" name="Group 93"/>
              <p:cNvGrpSpPr>
                <a:grpSpLocks/>
              </p:cNvGrpSpPr>
              <p:nvPr/>
            </p:nvGrpSpPr>
            <p:grpSpPr bwMode="auto">
              <a:xfrm>
                <a:off x="4204" y="1963"/>
                <a:ext cx="1550" cy="282"/>
                <a:chOff x="4204" y="1963"/>
                <a:chExt cx="1550" cy="282"/>
              </a:xfrm>
            </p:grpSpPr>
            <p:sp>
              <p:nvSpPr>
                <p:cNvPr id="42018" name="AutoShape 94"/>
                <p:cNvSpPr>
                  <a:spLocks noChangeArrowheads="1"/>
                </p:cNvSpPr>
                <p:nvPr/>
              </p:nvSpPr>
              <p:spPr bwMode="auto">
                <a:xfrm>
                  <a:off x="4204" y="1963"/>
                  <a:ext cx="1550" cy="282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2019" name="AutoShape 95"/>
                <p:cNvSpPr>
                  <a:spLocks noChangeArrowheads="1"/>
                </p:cNvSpPr>
                <p:nvPr/>
              </p:nvSpPr>
              <p:spPr bwMode="auto">
                <a:xfrm>
                  <a:off x="4251" y="1963"/>
                  <a:ext cx="1457" cy="253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</a:rPr>
                    <a:t>m = K     (            ) </a:t>
                  </a:r>
                </a:p>
              </p:txBody>
            </p:sp>
          </p:grpSp>
        </p:grpSp>
        <p:grpSp>
          <p:nvGrpSpPr>
            <p:cNvPr id="42011" name="Group 96"/>
            <p:cNvGrpSpPr>
              <a:grpSpLocks/>
            </p:cNvGrpSpPr>
            <p:nvPr/>
          </p:nvGrpSpPr>
          <p:grpSpPr bwMode="auto">
            <a:xfrm>
              <a:off x="4608" y="2112"/>
              <a:ext cx="344" cy="215"/>
              <a:chOff x="4608" y="2112"/>
              <a:chExt cx="344" cy="215"/>
            </a:xfrm>
          </p:grpSpPr>
          <p:sp>
            <p:nvSpPr>
              <p:cNvPr id="42012" name="AutoShape 97"/>
              <p:cNvSpPr>
                <a:spLocks noChangeArrowheads="1"/>
              </p:cNvSpPr>
              <p:nvPr/>
            </p:nvSpPr>
            <p:spPr bwMode="auto">
              <a:xfrm>
                <a:off x="4610" y="2112"/>
                <a:ext cx="341" cy="210"/>
              </a:xfrm>
              <a:prstGeom prst="roundRect">
                <a:avLst>
                  <a:gd name="adj" fmla="val 47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42013" name="Group 98"/>
              <p:cNvGrpSpPr>
                <a:grpSpLocks/>
              </p:cNvGrpSpPr>
              <p:nvPr/>
            </p:nvGrpSpPr>
            <p:grpSpPr bwMode="auto">
              <a:xfrm>
                <a:off x="4608" y="2112"/>
                <a:ext cx="344" cy="215"/>
                <a:chOff x="4608" y="2112"/>
                <a:chExt cx="344" cy="215"/>
              </a:xfrm>
            </p:grpSpPr>
            <p:sp>
              <p:nvSpPr>
                <p:cNvPr id="42014" name="AutoShape 99"/>
                <p:cNvSpPr>
                  <a:spLocks noChangeArrowheads="1"/>
                </p:cNvSpPr>
                <p:nvPr/>
              </p:nvSpPr>
              <p:spPr bwMode="auto">
                <a:xfrm>
                  <a:off x="4610" y="2112"/>
                  <a:ext cx="339" cy="206"/>
                </a:xfrm>
                <a:prstGeom prst="roundRect">
                  <a:avLst>
                    <a:gd name="adj" fmla="val 47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420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4608" y="2112"/>
                  <a:ext cx="344" cy="215"/>
                </a:xfrm>
                <a:prstGeom prst="roundRect">
                  <a:avLst>
                    <a:gd name="adj" fmla="val 47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</a:rPr>
                    <a:t>A-B</a:t>
                  </a:r>
                </a:p>
              </p:txBody>
            </p:sp>
          </p:grpSp>
        </p:grpSp>
      </p:grpSp>
      <p:pic>
        <p:nvPicPr>
          <p:cNvPr id="42008" name="Picture 24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7578725" cy="1506538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How secure is Caesar cipher ?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85925"/>
            <a:ext cx="8077200" cy="121443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Caesar wants to encrypt the message:</a:t>
            </a:r>
          </a:p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	</a:t>
            </a:r>
            <a:r>
              <a:rPr lang="en-GB" sz="2400">
                <a:latin typeface="Gill Sans MT" charset="0"/>
                <a:cs typeface="ＭＳ Ｐゴシック" charset="0"/>
              </a:rPr>
              <a:t> 		     omnia gallia est divisa in partes tres</a:t>
            </a: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GB" sz="20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GB" sz="2400">
                <a:latin typeface="Gill Sans MT" charset="0"/>
                <a:cs typeface="ＭＳ Ｐゴシック" charset="0"/>
              </a:rPr>
              <a:t>			    rpqld jdoold hvw glylvd lq sduwhv wuhv</a:t>
            </a:r>
          </a:p>
          <a:p>
            <a:pPr>
              <a:buFont typeface="Wingdings" charset="0"/>
              <a:buNone/>
            </a:pPr>
            <a:endParaRPr lang="en-GB" sz="2400">
              <a:latin typeface="Gill Sans MT" charset="0"/>
              <a:cs typeface="ＭＳ Ｐゴシック" charset="0"/>
            </a:endParaRP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2078038" y="3027363"/>
            <a:ext cx="4987925" cy="1312862"/>
            <a:chOff x="2512350" y="2420888"/>
            <a:chExt cx="4986762" cy="1312407"/>
          </a:xfrm>
        </p:grpSpPr>
        <p:sp>
          <p:nvSpPr>
            <p:cNvPr id="44042" name="Rectangle 4"/>
            <p:cNvSpPr>
              <a:spLocks noChangeArrowheads="1"/>
            </p:cNvSpPr>
            <p:nvPr/>
          </p:nvSpPr>
          <p:spPr bwMode="auto">
            <a:xfrm>
              <a:off x="2518153" y="2420888"/>
              <a:ext cx="4977645" cy="42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abcdefghijklmnopqrstuvwxyz</a:t>
              </a:r>
            </a:p>
          </p:txBody>
        </p:sp>
        <p:sp>
          <p:nvSpPr>
            <p:cNvPr id="44043" name="Rectangle 5"/>
            <p:cNvSpPr>
              <a:spLocks noChangeArrowheads="1"/>
            </p:cNvSpPr>
            <p:nvPr/>
          </p:nvSpPr>
          <p:spPr bwMode="auto">
            <a:xfrm>
              <a:off x="2512350" y="3271630"/>
              <a:ext cx="4986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latin typeface="Courier New" charset="0"/>
                </a:rPr>
                <a:t>defghijklmnopqrstuvwxyzabc </a:t>
              </a:r>
            </a:p>
          </p:txBody>
        </p:sp>
        <p:sp>
          <p:nvSpPr>
            <p:cNvPr id="44044" name="Line 6"/>
            <p:cNvSpPr>
              <a:spLocks noChangeShapeType="1"/>
            </p:cNvSpPr>
            <p:nvPr/>
          </p:nvSpPr>
          <p:spPr bwMode="auto">
            <a:xfrm>
              <a:off x="2699792" y="2791271"/>
              <a:ext cx="0" cy="4937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7"/>
            <p:cNvSpPr>
              <a:spLocks noChangeShapeType="1"/>
            </p:cNvSpPr>
            <p:nvPr/>
          </p:nvSpPr>
          <p:spPr bwMode="auto">
            <a:xfrm>
              <a:off x="7273379" y="2791272"/>
              <a:ext cx="0" cy="4937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1908175" y="3040063"/>
            <a:ext cx="5327650" cy="1439862"/>
          </a:xfrm>
          <a:prstGeom prst="rect">
            <a:avLst/>
          </a:prstGeom>
          <a:solidFill>
            <a:srgbClr val="00B8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86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331788" y="2173288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CC0000"/>
                </a:solidFill>
                <a:latin typeface="Gill Sans MT" charset="0"/>
                <a:cs typeface="Gill Sans MT" charset="0"/>
              </a:rPr>
              <a:t>plaintext</a:t>
            </a:r>
          </a:p>
        </p:txBody>
      </p: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352425" y="4735513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CC0000"/>
                </a:solidFill>
                <a:latin typeface="Gill Sans MT" charset="0"/>
                <a:cs typeface="Gill Sans MT" charset="0"/>
              </a:rPr>
              <a:t>ciphertext</a:t>
            </a:r>
          </a:p>
        </p:txBody>
      </p:sp>
      <p:sp>
        <p:nvSpPr>
          <p:cNvPr id="44039" name="TextBox 14"/>
          <p:cNvSpPr txBox="1">
            <a:spLocks noChangeArrowheads="1"/>
          </p:cNvSpPr>
          <p:nvPr/>
        </p:nvSpPr>
        <p:spPr bwMode="auto">
          <a:xfrm>
            <a:off x="360363" y="3429000"/>
            <a:ext cx="1404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CC0000"/>
                </a:solidFill>
                <a:latin typeface="Gill Sans MT" charset="0"/>
                <a:cs typeface="Gill Sans MT" charset="0"/>
              </a:rPr>
              <a:t>symmetric key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" y="5302250"/>
            <a:ext cx="7126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There are only 25 possible keys! </a:t>
            </a:r>
            <a:r>
              <a:rPr lang="en-GB">
                <a:latin typeface="Gill Sans MT" charset="0"/>
                <a:cs typeface="Gill Sans MT" charset="0"/>
              </a:rPr>
              <a:t>Given a ciphertext it is easy to compute the corresponding plaintext.</a:t>
            </a:r>
            <a:endParaRPr lang="en-US">
              <a:latin typeface="Gill Sans MT" charset="0"/>
              <a:cs typeface="Gill Sans MT" charset="0"/>
            </a:endParaRPr>
          </a:p>
        </p:txBody>
      </p:sp>
      <p:pic>
        <p:nvPicPr>
          <p:cNvPr id="4404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25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38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Monoalphabetic cipher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174466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Substitute one letter for another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Similar to Caesar’s, except no fixed pattern of substitution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The key is a one-to-one mapping between letters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1393825" y="3568700"/>
            <a:ext cx="7116763" cy="469900"/>
            <a:chOff x="878" y="2248"/>
            <a:chExt cx="4483" cy="296"/>
          </a:xfrm>
        </p:grpSpPr>
        <p:sp>
          <p:nvSpPr>
            <p:cNvPr id="45088" name="AutoShape 4"/>
            <p:cNvSpPr>
              <a:spLocks noChangeArrowheads="1"/>
            </p:cNvSpPr>
            <p:nvPr/>
          </p:nvSpPr>
          <p:spPr bwMode="auto">
            <a:xfrm>
              <a:off x="878" y="2248"/>
              <a:ext cx="4484" cy="29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89" name="Group 5"/>
            <p:cNvGrpSpPr>
              <a:grpSpLocks/>
            </p:cNvGrpSpPr>
            <p:nvPr/>
          </p:nvGrpSpPr>
          <p:grpSpPr bwMode="auto">
            <a:xfrm>
              <a:off x="878" y="2248"/>
              <a:ext cx="4483" cy="295"/>
              <a:chOff x="878" y="2248"/>
              <a:chExt cx="4483" cy="295"/>
            </a:xfrm>
          </p:grpSpPr>
          <p:sp>
            <p:nvSpPr>
              <p:cNvPr id="45090" name="AutoShape 6"/>
              <p:cNvSpPr>
                <a:spLocks noChangeArrowheads="1"/>
              </p:cNvSpPr>
              <p:nvPr/>
            </p:nvSpPr>
            <p:spPr bwMode="auto">
              <a:xfrm>
                <a:off x="878" y="2248"/>
                <a:ext cx="4484" cy="29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1" name="AutoShape 7"/>
              <p:cNvSpPr>
                <a:spLocks noChangeArrowheads="1"/>
              </p:cNvSpPr>
              <p:nvPr/>
            </p:nvSpPr>
            <p:spPr bwMode="auto">
              <a:xfrm>
                <a:off x="910" y="2248"/>
                <a:ext cx="4419" cy="279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buFont typeface="Courier New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>
                    <a:solidFill>
                      <a:srgbClr val="000000"/>
                    </a:solidFill>
                    <a:latin typeface="Courier New" charset="0"/>
                  </a:rPr>
                  <a:t>plaintext:  abcdefghijklmnopqrstuvwxyz</a:t>
                </a:r>
              </a:p>
            </p:txBody>
          </p:sp>
        </p:grpSp>
      </p:grp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1220788" y="4183063"/>
            <a:ext cx="7299325" cy="471487"/>
            <a:chOff x="769" y="2635"/>
            <a:chExt cx="4598" cy="297"/>
          </a:xfrm>
        </p:grpSpPr>
        <p:sp>
          <p:nvSpPr>
            <p:cNvPr id="45084" name="AutoShape 9"/>
            <p:cNvSpPr>
              <a:spLocks noChangeArrowheads="1"/>
            </p:cNvSpPr>
            <p:nvPr/>
          </p:nvSpPr>
          <p:spPr bwMode="auto">
            <a:xfrm>
              <a:off x="769" y="2635"/>
              <a:ext cx="4599" cy="29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85" name="Group 10"/>
            <p:cNvGrpSpPr>
              <a:grpSpLocks/>
            </p:cNvGrpSpPr>
            <p:nvPr/>
          </p:nvGrpSpPr>
          <p:grpSpPr bwMode="auto">
            <a:xfrm>
              <a:off x="769" y="2635"/>
              <a:ext cx="4597" cy="296"/>
              <a:chOff x="769" y="2635"/>
              <a:chExt cx="4597" cy="296"/>
            </a:xfrm>
          </p:grpSpPr>
          <p:sp>
            <p:nvSpPr>
              <p:cNvPr id="45086" name="AutoShape 11"/>
              <p:cNvSpPr>
                <a:spLocks noChangeArrowheads="1"/>
              </p:cNvSpPr>
              <p:nvPr/>
            </p:nvSpPr>
            <p:spPr bwMode="auto">
              <a:xfrm>
                <a:off x="769" y="2635"/>
                <a:ext cx="4598" cy="297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7" name="AutoShape 12"/>
              <p:cNvSpPr>
                <a:spLocks noChangeArrowheads="1"/>
              </p:cNvSpPr>
              <p:nvPr/>
            </p:nvSpPr>
            <p:spPr bwMode="auto">
              <a:xfrm>
                <a:off x="802" y="2635"/>
                <a:ext cx="4532" cy="279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buFont typeface="Courier New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>
                    <a:solidFill>
                      <a:srgbClr val="000000"/>
                    </a:solidFill>
                    <a:latin typeface="Courier New" charset="0"/>
                  </a:rPr>
                  <a:t>ciphertext:  mnbvcxzasdfghjklpoiuytrewq</a:t>
                </a:r>
              </a:p>
            </p:txBody>
          </p:sp>
        </p:grpSp>
      </p:grpSp>
      <p:sp>
        <p:nvSpPr>
          <p:cNvPr id="45061" name="Line 13"/>
          <p:cNvSpPr>
            <a:spLocks noChangeShapeType="1"/>
          </p:cNvSpPr>
          <p:nvPr/>
        </p:nvSpPr>
        <p:spPr bwMode="auto">
          <a:xfrm>
            <a:off x="3954463" y="3917950"/>
            <a:ext cx="9525" cy="377825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2" name="Group 14"/>
          <p:cNvGrpSpPr>
            <a:grpSpLocks/>
          </p:cNvGrpSpPr>
          <p:nvPr/>
        </p:nvGrpSpPr>
        <p:grpSpPr bwMode="auto">
          <a:xfrm>
            <a:off x="2371725" y="4816475"/>
            <a:ext cx="6203950" cy="469900"/>
            <a:chOff x="1494" y="3034"/>
            <a:chExt cx="3908" cy="296"/>
          </a:xfrm>
        </p:grpSpPr>
        <p:sp>
          <p:nvSpPr>
            <p:cNvPr id="45080" name="AutoShape 15"/>
            <p:cNvSpPr>
              <a:spLocks noChangeArrowheads="1"/>
            </p:cNvSpPr>
            <p:nvPr/>
          </p:nvSpPr>
          <p:spPr bwMode="auto">
            <a:xfrm>
              <a:off x="1494" y="3034"/>
              <a:ext cx="3909" cy="29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81" name="Group 16"/>
            <p:cNvGrpSpPr>
              <a:grpSpLocks/>
            </p:cNvGrpSpPr>
            <p:nvPr/>
          </p:nvGrpSpPr>
          <p:grpSpPr bwMode="auto">
            <a:xfrm>
              <a:off x="1494" y="3034"/>
              <a:ext cx="3907" cy="295"/>
              <a:chOff x="1494" y="3034"/>
              <a:chExt cx="3907" cy="295"/>
            </a:xfrm>
          </p:grpSpPr>
          <p:sp>
            <p:nvSpPr>
              <p:cNvPr id="45082" name="AutoShape 17"/>
              <p:cNvSpPr>
                <a:spLocks noChangeArrowheads="1"/>
              </p:cNvSpPr>
              <p:nvPr/>
            </p:nvSpPr>
            <p:spPr bwMode="auto">
              <a:xfrm>
                <a:off x="1494" y="3034"/>
                <a:ext cx="3908" cy="29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3" name="AutoShape 18"/>
              <p:cNvSpPr>
                <a:spLocks noChangeArrowheads="1"/>
              </p:cNvSpPr>
              <p:nvPr/>
            </p:nvSpPr>
            <p:spPr bwMode="auto">
              <a:xfrm>
                <a:off x="1521" y="3034"/>
                <a:ext cx="3853" cy="279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buFont typeface="Courier New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>
                    <a:solidFill>
                      <a:srgbClr val="000000"/>
                    </a:solidFill>
                    <a:latin typeface="Courier New" charset="0"/>
                  </a:rPr>
                  <a:t>Plaintext: bob. i love you. alice</a:t>
                </a:r>
              </a:p>
            </p:txBody>
          </p:sp>
        </p:grpSp>
      </p:grpSp>
      <p:grpSp>
        <p:nvGrpSpPr>
          <p:cNvPr id="45063" name="Group 19"/>
          <p:cNvGrpSpPr>
            <a:grpSpLocks/>
          </p:cNvGrpSpPr>
          <p:nvPr/>
        </p:nvGrpSpPr>
        <p:grpSpPr bwMode="auto">
          <a:xfrm>
            <a:off x="2216150" y="5257800"/>
            <a:ext cx="6386513" cy="469900"/>
            <a:chOff x="1396" y="3312"/>
            <a:chExt cx="4023" cy="296"/>
          </a:xfrm>
        </p:grpSpPr>
        <p:sp>
          <p:nvSpPr>
            <p:cNvPr id="45076" name="AutoShape 20"/>
            <p:cNvSpPr>
              <a:spLocks noChangeArrowheads="1"/>
            </p:cNvSpPr>
            <p:nvPr/>
          </p:nvSpPr>
          <p:spPr bwMode="auto">
            <a:xfrm>
              <a:off x="1396" y="3312"/>
              <a:ext cx="4024" cy="29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77" name="Group 21"/>
            <p:cNvGrpSpPr>
              <a:grpSpLocks/>
            </p:cNvGrpSpPr>
            <p:nvPr/>
          </p:nvGrpSpPr>
          <p:grpSpPr bwMode="auto">
            <a:xfrm>
              <a:off x="1396" y="3312"/>
              <a:ext cx="4022" cy="295"/>
              <a:chOff x="1396" y="3312"/>
              <a:chExt cx="4022" cy="295"/>
            </a:xfrm>
          </p:grpSpPr>
          <p:sp>
            <p:nvSpPr>
              <p:cNvPr id="45078" name="AutoShape 22"/>
              <p:cNvSpPr>
                <a:spLocks noChangeArrowheads="1"/>
              </p:cNvSpPr>
              <p:nvPr/>
            </p:nvSpPr>
            <p:spPr bwMode="auto">
              <a:xfrm>
                <a:off x="1396" y="3312"/>
                <a:ext cx="4023" cy="29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9" name="AutoShape 23"/>
              <p:cNvSpPr>
                <a:spLocks noChangeArrowheads="1"/>
              </p:cNvSpPr>
              <p:nvPr/>
            </p:nvSpPr>
            <p:spPr bwMode="auto">
              <a:xfrm>
                <a:off x="1424" y="3312"/>
                <a:ext cx="3966" cy="279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buFont typeface="Courier New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b="1">
                    <a:solidFill>
                      <a:srgbClr val="000000"/>
                    </a:solidFill>
                    <a:latin typeface="Courier New" charset="0"/>
                  </a:rPr>
                  <a:t>ciphertext: nkn. s gktc wky. mgsbc</a:t>
                </a:r>
              </a:p>
            </p:txBody>
          </p:sp>
        </p:grpSp>
      </p:grpSp>
      <p:grpSp>
        <p:nvGrpSpPr>
          <p:cNvPr id="45064" name="Group 24"/>
          <p:cNvGrpSpPr>
            <a:grpSpLocks/>
          </p:cNvGrpSpPr>
          <p:nvPr/>
        </p:nvGrpSpPr>
        <p:grpSpPr bwMode="auto">
          <a:xfrm>
            <a:off x="1416050" y="5005388"/>
            <a:ext cx="776288" cy="471487"/>
            <a:chOff x="892" y="3153"/>
            <a:chExt cx="489" cy="297"/>
          </a:xfrm>
        </p:grpSpPr>
        <p:sp>
          <p:nvSpPr>
            <p:cNvPr id="45072" name="AutoShape 25"/>
            <p:cNvSpPr>
              <a:spLocks noChangeArrowheads="1"/>
            </p:cNvSpPr>
            <p:nvPr/>
          </p:nvSpPr>
          <p:spPr bwMode="auto">
            <a:xfrm>
              <a:off x="892" y="3153"/>
              <a:ext cx="489" cy="29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45073" name="Group 26"/>
            <p:cNvGrpSpPr>
              <a:grpSpLocks/>
            </p:cNvGrpSpPr>
            <p:nvPr/>
          </p:nvGrpSpPr>
          <p:grpSpPr bwMode="auto">
            <a:xfrm>
              <a:off x="892" y="3153"/>
              <a:ext cx="488" cy="296"/>
              <a:chOff x="892" y="3153"/>
              <a:chExt cx="488" cy="296"/>
            </a:xfrm>
          </p:grpSpPr>
          <p:sp>
            <p:nvSpPr>
              <p:cNvPr id="45074" name="AutoShape 27"/>
              <p:cNvSpPr>
                <a:spLocks noChangeArrowheads="1"/>
              </p:cNvSpPr>
              <p:nvPr/>
            </p:nvSpPr>
            <p:spPr bwMode="auto">
              <a:xfrm>
                <a:off x="892" y="3153"/>
                <a:ext cx="488" cy="29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99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45075" name="AutoShape 28"/>
              <p:cNvSpPr>
                <a:spLocks noChangeArrowheads="1"/>
              </p:cNvSpPr>
              <p:nvPr/>
            </p:nvSpPr>
            <p:spPr bwMode="auto">
              <a:xfrm>
                <a:off x="958" y="3153"/>
                <a:ext cx="357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u="sng">
                    <a:solidFill>
                      <a:srgbClr val="000099"/>
                    </a:solidFill>
                    <a:latin typeface="Gill Sans MT" charset="0"/>
                  </a:rPr>
                  <a:t>E.g.:</a:t>
                </a:r>
              </a:p>
            </p:txBody>
          </p:sp>
        </p:grpSp>
      </p:grpSp>
      <p:sp>
        <p:nvSpPr>
          <p:cNvPr id="45065" name="Line 29"/>
          <p:cNvSpPr>
            <a:spLocks noChangeShapeType="1"/>
          </p:cNvSpPr>
          <p:nvPr/>
        </p:nvSpPr>
        <p:spPr bwMode="auto">
          <a:xfrm>
            <a:off x="7759700" y="3930650"/>
            <a:ext cx="9525" cy="377825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AutoShape 30"/>
          <p:cNvSpPr>
            <a:spLocks noChangeArrowheads="1"/>
          </p:cNvSpPr>
          <p:nvPr/>
        </p:nvSpPr>
        <p:spPr bwMode="auto">
          <a:xfrm>
            <a:off x="655638" y="5078413"/>
            <a:ext cx="8056562" cy="1246187"/>
          </a:xfrm>
          <a:prstGeom prst="roundRect">
            <a:avLst>
              <a:gd name="adj" fmla="val 12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31"/>
          <p:cNvGrpSpPr>
            <a:grpSpLocks/>
          </p:cNvGrpSpPr>
          <p:nvPr/>
        </p:nvGrpSpPr>
        <p:grpSpPr bwMode="auto">
          <a:xfrm>
            <a:off x="685800" y="5029200"/>
            <a:ext cx="8048625" cy="1263650"/>
            <a:chOff x="432" y="3168"/>
            <a:chExt cx="5070" cy="796"/>
          </a:xfrm>
        </p:grpSpPr>
        <p:sp>
          <p:nvSpPr>
            <p:cNvPr id="45070" name="AutoShape 32"/>
            <p:cNvSpPr>
              <a:spLocks noChangeArrowheads="1"/>
            </p:cNvSpPr>
            <p:nvPr/>
          </p:nvSpPr>
          <p:spPr bwMode="auto">
            <a:xfrm>
              <a:off x="432" y="3168"/>
              <a:ext cx="5071" cy="781"/>
            </a:xfrm>
            <a:prstGeom prst="roundRect">
              <a:avLst>
                <a:gd name="adj" fmla="val 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Text Box 33"/>
            <p:cNvSpPr txBox="1">
              <a:spLocks noChangeArrowheads="1"/>
            </p:cNvSpPr>
            <p:nvPr/>
          </p:nvSpPr>
          <p:spPr bwMode="auto">
            <a:xfrm>
              <a:off x="432" y="3168"/>
              <a:ext cx="5071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5068" name="Rectangle 34"/>
          <p:cNvSpPr>
            <a:spLocks noChangeArrowheads="1"/>
          </p:cNvSpPr>
          <p:nvPr/>
        </p:nvSpPr>
        <p:spPr bwMode="auto">
          <a:xfrm>
            <a:off x="3681413" y="3429000"/>
            <a:ext cx="4491037" cy="1338263"/>
          </a:xfrm>
          <a:prstGeom prst="rect">
            <a:avLst/>
          </a:prstGeom>
          <a:solidFill>
            <a:srgbClr val="00B8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86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4506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60338"/>
            <a:ext cx="7767638" cy="1274762"/>
          </a:xfrm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How secure are monoalphabetic ciphers?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62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16000"/>
              </a:lnSpc>
              <a:spcBef>
                <a:spcPts val="600"/>
              </a:spcBef>
              <a:buClr>
                <a:srgbClr val="3333CC"/>
              </a:buClr>
              <a:buFont typeface="Wingdings" charset="0"/>
              <a:buChar char="v"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Key is a mapping from the set of 26 letters to the set of 26 letters</a:t>
            </a:r>
          </a:p>
          <a:p>
            <a:pPr>
              <a:lnSpc>
                <a:spcPct val="116000"/>
              </a:lnSpc>
              <a:spcBef>
                <a:spcPts val="600"/>
              </a:spcBef>
              <a:buClr>
                <a:srgbClr val="3333CC"/>
              </a:buClr>
              <a:buFont typeface="Wingdings" charset="0"/>
              <a:buChar char="v"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26 factorial (26!) different pairings</a:t>
            </a:r>
          </a:p>
          <a:p>
            <a:pPr lvl="1">
              <a:lnSpc>
                <a:spcPct val="116000"/>
              </a:lnSpc>
              <a:spcBef>
                <a:spcPts val="600"/>
              </a:spcBef>
              <a:buClr>
                <a:srgbClr val="3333CC"/>
              </a:buClr>
              <a:buFont typeface="Wingdings" charset="0"/>
              <a:buChar char="v"/>
            </a:pPr>
            <a:r>
              <a:rPr lang="en-GB">
                <a:solidFill>
                  <a:srgbClr val="000000"/>
                </a:solidFill>
                <a:latin typeface="Gill Sans MT" charset="0"/>
              </a:rPr>
              <a:t> 26! = 26 x 25 ... x 2 x 1</a:t>
            </a:r>
          </a:p>
          <a:p>
            <a:pPr lvl="1">
              <a:lnSpc>
                <a:spcPct val="116000"/>
              </a:lnSpc>
              <a:spcBef>
                <a:spcPts val="600"/>
              </a:spcBef>
              <a:buClr>
                <a:srgbClr val="3333CC"/>
              </a:buClr>
              <a:buFont typeface="Wingdings" charset="0"/>
              <a:buChar char="v"/>
            </a:pPr>
            <a:r>
              <a:rPr lang="en-GB">
                <a:solidFill>
                  <a:srgbClr val="000000"/>
                </a:solidFill>
                <a:latin typeface="Gill Sans MT" charset="0"/>
              </a:rPr>
              <a:t>          = 403291461126605635584000000</a:t>
            </a:r>
          </a:p>
          <a:p>
            <a:pPr>
              <a:lnSpc>
                <a:spcPct val="116000"/>
              </a:lnSpc>
              <a:spcBef>
                <a:spcPts val="600"/>
              </a:spcBef>
              <a:buClr>
                <a:srgbClr val="3333CC"/>
              </a:buClr>
              <a:buFont typeface="Wingdings" charset="0"/>
              <a:buChar char="v"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statistical analysis, e.g. ‘e’ and ‘t’ account for 13% and 9% of letter occurrences respectively </a:t>
            </a:r>
          </a:p>
        </p:txBody>
      </p:sp>
      <p:pic>
        <p:nvPicPr>
          <p:cNvPr id="4710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7388" cy="1143000"/>
          </a:xfrm>
        </p:spPr>
        <p:txBody>
          <a:bodyPr/>
          <a:lstStyle/>
          <a:p>
            <a:r>
              <a:rPr lang="en-GB" sz="3600">
                <a:latin typeface="Gill Sans MT" charset="0"/>
                <a:cs typeface="ＭＳ Ｐゴシック" charset="0"/>
              </a:rPr>
              <a:t>How secure are monoalphabetic ciphers?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Gill Sans MT" charset="0"/>
                <a:cs typeface="ＭＳ Ｐゴシック" charset="0"/>
              </a:rPr>
              <a:t>If Trudi knows that the words ‘alice’ and ‘bob’ are in the plaintext, then given the ciphertext she can determine the mapping of 7 letters</a:t>
            </a:r>
          </a:p>
          <a:p>
            <a:pPr lvl="1"/>
            <a:r>
              <a:rPr lang="en-GB">
                <a:latin typeface="Gill Sans MT" charset="0"/>
              </a:rPr>
              <a:t>Less possibilities to be checked!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Trudi can also notice that some certain letters appear often together (‘in’, ‘it’, ‘the’, ‘ing’, ...)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What kind of information does Trudy have when breaking a cipher?</a:t>
            </a:r>
          </a:p>
        </p:txBody>
      </p:sp>
      <p:pic>
        <p:nvPicPr>
          <p:cNvPr id="49155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Network Security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463" y="1387475"/>
            <a:ext cx="8321675" cy="4972050"/>
          </a:xfrm>
        </p:spPr>
        <p:txBody>
          <a:bodyPr/>
          <a:lstStyle/>
          <a:p>
            <a:pPr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u="sng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Our Goals:</a:t>
            </a: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understand principles of network security:</a:t>
            </a:r>
            <a:r>
              <a:rPr lang="en-GB" sz="2400">
                <a:latin typeface="Gill Sans MT" charset="0"/>
                <a:cs typeface="ＭＳ Ｐゴシック" charset="0"/>
              </a:rPr>
              <a:t>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cryptography and its </a:t>
            </a:r>
            <a:r>
              <a:rPr lang="en-GB" i="1">
                <a:latin typeface="Gill Sans MT" charset="0"/>
              </a:rPr>
              <a:t>many</a:t>
            </a:r>
            <a:r>
              <a:rPr lang="en-GB">
                <a:latin typeface="Gill Sans MT" charset="0"/>
              </a:rPr>
              <a:t> uses beyond “confidentiality”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authentication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message integrity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practice: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048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Breaking Encryption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413" y="1282700"/>
            <a:ext cx="7772400" cy="53149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Cipher-text only</a:t>
            </a:r>
            <a:r>
              <a:rPr lang="en-GB" sz="26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attack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Intruder analyses encrypted message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Statistical methods: e.g., knowing the frequency of letters or combinations in plaintext language 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Brute-force attack: try every possible key (infeasible for long keys)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Known-plaintext</a:t>
            </a:r>
            <a:r>
              <a:rPr lang="en-GB" sz="26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attack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Intruder knows some of the </a:t>
            </a:r>
          </a:p>
          <a:p>
            <a:pPr lvl="1">
              <a:lnSpc>
                <a:spcPct val="90000"/>
              </a:lnSpc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   (plaintext, ciphertext) pairings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Chosen-plaintext</a:t>
            </a:r>
            <a:r>
              <a:rPr lang="en-GB" sz="26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GB" sz="2600" i="1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attack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Intruder can get ciphertext for some chosen plaintext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>
                <a:latin typeface="Gill Sans MT" charset="0"/>
              </a:rPr>
              <a:t>Monoalphabetic ciphers can be easily broken in this case</a:t>
            </a:r>
          </a:p>
          <a:p>
            <a:pPr lvl="2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>
                <a:latin typeface="Gill Sans MT" charset="0"/>
                <a:cs typeface="Gill Sans MT" charset="0"/>
              </a:rPr>
              <a:t>Simply ask to encrypt: </a:t>
            </a:r>
            <a:br>
              <a:rPr lang="en-GB" sz="1900">
                <a:latin typeface="Gill Sans MT" charset="0"/>
                <a:cs typeface="Gill Sans MT" charset="0"/>
              </a:rPr>
            </a:br>
            <a:r>
              <a:rPr lang="en-GB" sz="1900">
                <a:latin typeface="Gill Sans MT" charset="0"/>
                <a:cs typeface="Gill Sans MT" charset="0"/>
              </a:rPr>
              <a:t>“</a:t>
            </a:r>
            <a:r>
              <a:rPr lang="en-GB" altLang="ja-JP" sz="1900">
                <a:latin typeface="Gill Sans MT" charset="0"/>
                <a:cs typeface="Gill Sans MT" charset="0"/>
              </a:rPr>
              <a:t>The quick brown fox jumps over the lazy dog</a:t>
            </a:r>
            <a:r>
              <a:rPr lang="en-GB" sz="1900">
                <a:latin typeface="Gill Sans MT" charset="0"/>
                <a:cs typeface="Gill Sans MT" charset="0"/>
              </a:rPr>
              <a:t>”</a:t>
            </a:r>
          </a:p>
        </p:txBody>
      </p:sp>
      <p:pic>
        <p:nvPicPr>
          <p:cNvPr id="5017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Polyalphabetic encryption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150938"/>
            <a:ext cx="7772400" cy="46482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n monoalphabetic cyphers, M</a:t>
            </a:r>
            <a:r>
              <a:rPr lang="en-US" baseline="-25000">
                <a:latin typeface="Gill Sans MT" charset="0"/>
                <a:cs typeface="ＭＳ Ｐゴシック" charset="0"/>
              </a:rPr>
              <a:t>1</a:t>
            </a:r>
            <a:r>
              <a:rPr lang="en-US">
                <a:latin typeface="Gill Sans MT" charset="0"/>
                <a:cs typeface="ＭＳ Ｐゴシック" charset="0"/>
              </a:rPr>
              <a:t>,M</a:t>
            </a:r>
            <a:r>
              <a:rPr lang="en-US" baseline="-25000">
                <a:latin typeface="Gill Sans MT" charset="0"/>
                <a:cs typeface="ＭＳ Ｐゴシック" charset="0"/>
              </a:rPr>
              <a:t>2</a:t>
            </a:r>
            <a:r>
              <a:rPr lang="en-US">
                <a:latin typeface="Gill Sans MT" charset="0"/>
                <a:cs typeface="ＭＳ Ｐゴシック" charset="0"/>
              </a:rPr>
              <a:t>,…,M</a:t>
            </a:r>
            <a:r>
              <a:rPr lang="en-US" baseline="-25000">
                <a:latin typeface="Gill Sans MT" charset="0"/>
                <a:cs typeface="ＭＳ Ｐゴシック" charset="0"/>
              </a:rPr>
              <a:t>n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Cycling pattern:</a:t>
            </a:r>
          </a:p>
          <a:p>
            <a:pPr lvl="1"/>
            <a:r>
              <a:rPr lang="en-US">
                <a:solidFill>
                  <a:srgbClr val="008000"/>
                </a:solidFill>
                <a:latin typeface="Gill Sans MT" charset="0"/>
              </a:rPr>
              <a:t>e.g., for n=4:   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For each new plaintext symbol, use subsequent monoalphabetic pattern in cyclic pattern</a:t>
            </a:r>
          </a:p>
          <a:p>
            <a:pPr lvl="1"/>
            <a:r>
              <a:rPr lang="ja-JP" altLang="en-US">
                <a:solidFill>
                  <a:srgbClr val="008000"/>
                </a:solidFill>
                <a:latin typeface="Gill Sans MT" charset="0"/>
              </a:rPr>
              <a:t>‘</a:t>
            </a:r>
            <a:r>
              <a:rPr lang="en-US" altLang="ja-JP">
                <a:solidFill>
                  <a:srgbClr val="008000"/>
                </a:solidFill>
                <a:latin typeface="Gill Sans MT" charset="0"/>
              </a:rPr>
              <a:t>dog</a:t>
            </a:r>
            <a:r>
              <a:rPr lang="ja-JP" altLang="en-US">
                <a:solidFill>
                  <a:srgbClr val="008000"/>
                </a:solidFill>
                <a:latin typeface="Gill Sans MT" charset="0"/>
              </a:rPr>
              <a:t>’</a:t>
            </a:r>
            <a:r>
              <a:rPr lang="en-US" altLang="ja-JP">
                <a:solidFill>
                  <a:srgbClr val="008000"/>
                </a:solidFill>
                <a:latin typeface="Gill Sans MT" charset="0"/>
              </a:rPr>
              <a:t>: d from M</a:t>
            </a:r>
            <a:r>
              <a:rPr lang="en-US" altLang="ja-JP" baseline="-2500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altLang="ja-JP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altLang="ja-JP" baseline="-2500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altLang="ja-JP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altLang="ja-JP" baseline="-25000">
                <a:solidFill>
                  <a:srgbClr val="008000"/>
                </a:solidFill>
                <a:latin typeface="Gill Sans MT" charset="0"/>
              </a:rPr>
              <a:t>4</a:t>
            </a:r>
            <a:endParaRPr lang="en-US" altLang="ja-JP" u="sng">
              <a:solidFill>
                <a:srgbClr val="FF0000"/>
              </a:solidFill>
              <a:latin typeface="Gill Sans MT" charset="0"/>
            </a:endParaRPr>
          </a:p>
          <a:p>
            <a:r>
              <a:rPr lang="en-US" u="sng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Key</a:t>
            </a:r>
            <a:r>
              <a:rPr lang="en-US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: the n ciphers and the cyclic pattern</a:t>
            </a:r>
          </a:p>
        </p:txBody>
      </p:sp>
      <p:pic>
        <p:nvPicPr>
          <p:cNvPr id="5222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445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charset="0"/>
                <a:cs typeface="ＭＳ Ｐゴシック" charset="0"/>
              </a:rPr>
              <a:t>Two types of symmetric ciphers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ＭＳ Ｐゴシック" charset="0"/>
              </a:rPr>
              <a:t>Block </a:t>
            </a:r>
            <a:r>
              <a:rPr lang="en-US" dirty="0">
                <a:latin typeface="Gill Sans MT" charset="0"/>
                <a:cs typeface="ＭＳ Ｐゴシック" charset="0"/>
              </a:rPr>
              <a:t>ciphers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Break plaintext message in equal-size blocks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Encrypt each block as a </a:t>
            </a:r>
            <a:r>
              <a:rPr lang="en-US" dirty="0" smtClean="0">
                <a:latin typeface="Gill Sans MT" charset="0"/>
              </a:rPr>
              <a:t>unit</a:t>
            </a:r>
            <a:br>
              <a:rPr lang="en-US" dirty="0" smtClean="0">
                <a:latin typeface="Gill Sans MT" charset="0"/>
              </a:rPr>
            </a:br>
            <a:endParaRPr lang="en-US" dirty="0" smtClean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  <a:cs typeface="ＭＳ Ｐゴシック" charset="0"/>
              </a:rPr>
              <a:t>Stream ciphers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encrypt one bit at time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Gill Sans MT" charset="0"/>
            </a:endParaRPr>
          </a:p>
        </p:txBody>
      </p:sp>
      <p:pic>
        <p:nvPicPr>
          <p:cNvPr id="5325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Gill Sans MT" charset="0"/>
              </a:rPr>
              <a:t>Stream Ciphers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68650"/>
            <a:ext cx="7772400" cy="3079750"/>
          </a:xfrm>
        </p:spPr>
        <p:txBody>
          <a:bodyPr/>
          <a:lstStyle/>
          <a:p>
            <a:r>
              <a:rPr lang="en-US" sz="2400">
                <a:latin typeface="Gill Sans MT" charset="0"/>
                <a:cs typeface="Gill Sans MT" charset="0"/>
              </a:rPr>
              <a:t>Combine each bit of keystream with bit of plaintext to get bit of ciphertext</a:t>
            </a:r>
          </a:p>
          <a:p>
            <a:r>
              <a:rPr lang="en-US" sz="2400">
                <a:latin typeface="Gill Sans MT" charset="0"/>
                <a:cs typeface="Gill Sans MT" charset="0"/>
              </a:rPr>
              <a:t>m(i) = i</a:t>
            </a:r>
            <a:r>
              <a:rPr lang="ja-JP" altLang="en-US" sz="2400">
                <a:latin typeface="Gill Sans MT" charset="0"/>
                <a:cs typeface="Gill Sans MT" charset="0"/>
              </a:rPr>
              <a:t>’</a:t>
            </a:r>
            <a:r>
              <a:rPr lang="en-US" altLang="ja-JP" sz="2400">
                <a:latin typeface="Gill Sans MT" charset="0"/>
                <a:cs typeface="Gill Sans MT" charset="0"/>
              </a:rPr>
              <a:t>th bit of message</a:t>
            </a:r>
            <a:endParaRPr lang="en-US" altLang="ja-JP" sz="2400">
              <a:latin typeface="Gill Sans MT" charset="0"/>
              <a:cs typeface="Gill Sans MT" charset="0"/>
              <a:sym typeface="Symbol" charset="0"/>
            </a:endParaRPr>
          </a:p>
          <a:p>
            <a:r>
              <a:rPr lang="en-US" sz="2400">
                <a:latin typeface="Gill Sans MT" charset="0"/>
                <a:cs typeface="Gill Sans MT" charset="0"/>
              </a:rPr>
              <a:t>ks(i) = i</a:t>
            </a:r>
            <a:r>
              <a:rPr lang="ja-JP" altLang="en-US" sz="2400">
                <a:latin typeface="Gill Sans MT" charset="0"/>
                <a:cs typeface="Gill Sans MT" charset="0"/>
              </a:rPr>
              <a:t>’</a:t>
            </a:r>
            <a:r>
              <a:rPr lang="en-US" altLang="ja-JP" sz="2400">
                <a:latin typeface="Gill Sans MT" charset="0"/>
                <a:cs typeface="Gill Sans MT" charset="0"/>
              </a:rPr>
              <a:t>th bit of keystream</a:t>
            </a:r>
          </a:p>
          <a:p>
            <a:r>
              <a:rPr lang="en-US" sz="2400">
                <a:latin typeface="Gill Sans MT" charset="0"/>
                <a:cs typeface="Gill Sans MT" charset="0"/>
              </a:rPr>
              <a:t>c(i) = i</a:t>
            </a:r>
            <a:r>
              <a:rPr lang="ja-JP" altLang="en-US" sz="2400">
                <a:latin typeface="Gill Sans MT" charset="0"/>
                <a:cs typeface="Gill Sans MT" charset="0"/>
              </a:rPr>
              <a:t>’</a:t>
            </a:r>
            <a:r>
              <a:rPr lang="en-US" altLang="ja-JP" sz="2400">
                <a:latin typeface="Gill Sans MT" charset="0"/>
                <a:cs typeface="Gill Sans MT" charset="0"/>
              </a:rPr>
              <a:t>th bit of ciphertext</a:t>
            </a:r>
          </a:p>
          <a:p>
            <a:r>
              <a:rPr lang="en-US" sz="2400">
                <a:latin typeface="Gill Sans MT" charset="0"/>
                <a:cs typeface="Gill Sans MT" charset="0"/>
              </a:rPr>
              <a:t>c(i) = ks(i) </a:t>
            </a:r>
            <a:r>
              <a:rPr lang="en-US" sz="2400">
                <a:latin typeface="Gill Sans MT" charset="0"/>
                <a:cs typeface="Gill Sans MT" charset="0"/>
                <a:sym typeface="Symbol" charset="0"/>
              </a:rPr>
              <a:t></a:t>
            </a:r>
            <a:r>
              <a:rPr lang="en-US" sz="2400">
                <a:latin typeface="Gill Sans MT" charset="0"/>
                <a:cs typeface="Gill Sans MT" charset="0"/>
              </a:rPr>
              <a:t> m(i)   (</a:t>
            </a:r>
            <a:r>
              <a:rPr lang="en-US" sz="2400">
                <a:latin typeface="Gill Sans MT" charset="0"/>
                <a:cs typeface="Gill Sans MT" charset="0"/>
                <a:sym typeface="Symbol" charset="0"/>
              </a:rPr>
              <a:t></a:t>
            </a:r>
            <a:r>
              <a:rPr lang="en-US" sz="2400">
                <a:latin typeface="Gill Sans MT" charset="0"/>
                <a:cs typeface="Gill Sans MT" charset="0"/>
              </a:rPr>
              <a:t> = exclusive or)</a:t>
            </a:r>
          </a:p>
          <a:p>
            <a:r>
              <a:rPr lang="en-US" sz="2400">
                <a:latin typeface="Gill Sans MT" charset="0"/>
                <a:cs typeface="Gill Sans MT" charset="0"/>
              </a:rPr>
              <a:t>m(i) = ks(i) </a:t>
            </a:r>
            <a:r>
              <a:rPr lang="en-US" sz="2400">
                <a:latin typeface="Gill Sans MT" charset="0"/>
                <a:cs typeface="Gill Sans MT" charset="0"/>
                <a:sym typeface="Symbol" charset="0"/>
              </a:rPr>
              <a:t></a:t>
            </a:r>
            <a:r>
              <a:rPr lang="en-US" sz="2400">
                <a:latin typeface="Gill Sans MT" charset="0"/>
                <a:cs typeface="Gill Sans MT" charset="0"/>
              </a:rPr>
              <a:t> c(i) 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338513" y="1727200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584575" y="1824038"/>
            <a:ext cx="103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keystream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generator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459038" y="2162175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4781550" y="2162175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1858963" y="1971675"/>
            <a:ext cx="46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key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5653088" y="1997075"/>
            <a:ext cx="1030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keystream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5867400" y="1190625"/>
            <a:ext cx="1489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pseudo random</a:t>
            </a:r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 flipH="1">
            <a:off x="6324600" y="1524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RC4 Stream Cipher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RC4 is a popular stream cipher</a:t>
            </a:r>
          </a:p>
          <a:p>
            <a:pPr lvl="1"/>
            <a:r>
              <a:rPr lang="en-US">
                <a:latin typeface="Gill Sans MT" charset="0"/>
              </a:rPr>
              <a:t>Extensively analyzed and considered good</a:t>
            </a:r>
          </a:p>
          <a:p>
            <a:pPr lvl="1"/>
            <a:r>
              <a:rPr lang="en-US">
                <a:latin typeface="Gill Sans MT" charset="0"/>
              </a:rPr>
              <a:t>Key can be from 1 to 256 bytes</a:t>
            </a:r>
          </a:p>
          <a:p>
            <a:pPr lvl="1"/>
            <a:r>
              <a:rPr lang="en-US">
                <a:latin typeface="Gill Sans MT" charset="0"/>
              </a:rPr>
              <a:t>Used in WEP for 802.11</a:t>
            </a:r>
          </a:p>
          <a:p>
            <a:pPr lvl="1"/>
            <a:r>
              <a:rPr lang="en-US">
                <a:latin typeface="Gill Sans MT" charset="0"/>
              </a:rPr>
              <a:t>Can be used in SSL</a:t>
            </a:r>
          </a:p>
          <a:p>
            <a:endParaRPr lang="en-US">
              <a:latin typeface="Gill Sans MT" charset="0"/>
              <a:cs typeface="ＭＳ Ｐゴシック" charset="0"/>
            </a:endParaRPr>
          </a:p>
        </p:txBody>
      </p:sp>
      <p:pic>
        <p:nvPicPr>
          <p:cNvPr id="5529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Block ciphers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25908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Message to be encrypted is processed in blocks of k bits (e.g., 64-bit blocks).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1-to-1 mapping is used to map k-bit block of plaintext to k-bit block of ciphertext</a:t>
            </a:r>
          </a:p>
          <a:p>
            <a:pPr>
              <a:buFont typeface="ZapfDingbat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Example with k=3:</a:t>
            </a:r>
          </a:p>
          <a:p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1776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u="sng">
                <a:solidFill>
                  <a:srgbClr val="000000"/>
                </a:solidFill>
              </a:rPr>
              <a:t>input</a:t>
            </a:r>
            <a:r>
              <a:rPr lang="en-US">
                <a:solidFill>
                  <a:srgbClr val="000000"/>
                </a:solidFill>
              </a:rPr>
              <a:t>   </a:t>
            </a:r>
            <a:r>
              <a:rPr lang="en-US" u="sng">
                <a:solidFill>
                  <a:srgbClr val="000000"/>
                </a:solidFill>
              </a:rPr>
              <a:t>output</a:t>
            </a:r>
          </a:p>
          <a:p>
            <a:r>
              <a:rPr lang="en-US">
                <a:solidFill>
                  <a:srgbClr val="000000"/>
                </a:solidFill>
              </a:rPr>
              <a:t>000      110</a:t>
            </a:r>
          </a:p>
          <a:p>
            <a:r>
              <a:rPr lang="en-US">
                <a:solidFill>
                  <a:srgbClr val="000000"/>
                </a:solidFill>
              </a:rPr>
              <a:t>001       111</a:t>
            </a:r>
          </a:p>
          <a:p>
            <a:r>
              <a:rPr lang="en-US">
                <a:solidFill>
                  <a:srgbClr val="000000"/>
                </a:solidFill>
              </a:rPr>
              <a:t>010       101</a:t>
            </a:r>
          </a:p>
          <a:p>
            <a:r>
              <a:rPr lang="en-US">
                <a:solidFill>
                  <a:srgbClr val="000000"/>
                </a:solidFill>
              </a:rPr>
              <a:t>011       100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4419600" y="4191000"/>
            <a:ext cx="1776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u="sng">
                <a:solidFill>
                  <a:srgbClr val="000000"/>
                </a:solidFill>
              </a:rPr>
              <a:t>input</a:t>
            </a:r>
            <a:r>
              <a:rPr lang="en-US">
                <a:solidFill>
                  <a:srgbClr val="000000"/>
                </a:solidFill>
              </a:rPr>
              <a:t>   </a:t>
            </a:r>
            <a:r>
              <a:rPr lang="en-US" u="sng">
                <a:solidFill>
                  <a:srgbClr val="000000"/>
                </a:solidFill>
              </a:rPr>
              <a:t>output</a:t>
            </a:r>
          </a:p>
          <a:p>
            <a:r>
              <a:rPr lang="en-US">
                <a:solidFill>
                  <a:srgbClr val="000000"/>
                </a:solidFill>
              </a:rPr>
              <a:t>100      011</a:t>
            </a:r>
          </a:p>
          <a:p>
            <a:r>
              <a:rPr lang="en-US">
                <a:solidFill>
                  <a:srgbClr val="000000"/>
                </a:solidFill>
              </a:rPr>
              <a:t>101       010</a:t>
            </a:r>
          </a:p>
          <a:p>
            <a:r>
              <a:rPr lang="en-US">
                <a:solidFill>
                  <a:srgbClr val="000000"/>
                </a:solidFill>
              </a:rPr>
              <a:t>110       000</a:t>
            </a:r>
          </a:p>
          <a:p>
            <a:r>
              <a:rPr lang="en-US">
                <a:solidFill>
                  <a:srgbClr val="000000"/>
                </a:solidFill>
              </a:rPr>
              <a:t>111       001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533400" y="5867400"/>
            <a:ext cx="6054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CC0000"/>
                </a:solidFill>
                <a:latin typeface="Gill Sans MT" charset="0"/>
                <a:cs typeface="Gill Sans MT" charset="0"/>
              </a:rPr>
              <a:t>What is the ciphertext for 010110001111 ?</a:t>
            </a:r>
          </a:p>
        </p:txBody>
      </p:sp>
      <p:pic>
        <p:nvPicPr>
          <p:cNvPr id="56326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58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Block ciphers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How many possible mappings are there for k=3?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How many 3-bit inputs?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How many permutations of the 3-bit inputs?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Answer: 8! = 40,320;  not very many!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In general, 2</a:t>
            </a:r>
            <a:r>
              <a:rPr lang="en-US" baseline="30000">
                <a:latin typeface="Gill Sans MT" charset="0"/>
                <a:cs typeface="ＭＳ Ｐゴシック" charset="0"/>
              </a:rPr>
              <a:t>k</a:t>
            </a:r>
            <a:r>
              <a:rPr lang="en-US">
                <a:latin typeface="Gill Sans MT" charset="0"/>
                <a:cs typeface="ＭＳ Ｐゴシック" charset="0"/>
              </a:rPr>
              <a:t>! mappings;   huge for k=64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Problem: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Table approach requires table with 2</a:t>
            </a:r>
            <a:r>
              <a:rPr lang="en-US" baseline="30000">
                <a:latin typeface="Gill Sans MT" charset="0"/>
              </a:rPr>
              <a:t>64</a:t>
            </a:r>
            <a:r>
              <a:rPr lang="en-US">
                <a:latin typeface="Gill Sans MT" charset="0"/>
              </a:rPr>
              <a:t> entries, each entry with 64 bits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Table too big: instead use function that simulates a randomly permuted table</a:t>
            </a:r>
          </a:p>
          <a:p>
            <a:pPr>
              <a:lnSpc>
                <a:spcPct val="90000"/>
              </a:lnSpc>
            </a:pPr>
            <a:endParaRPr lang="en-US">
              <a:latin typeface="Gill Sans MT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Gill Sans MT" charset="0"/>
              <a:cs typeface="ＭＳ Ｐゴシック" charset="0"/>
            </a:endParaRPr>
          </a:p>
        </p:txBody>
      </p:sp>
      <p:pic>
        <p:nvPicPr>
          <p:cNvPr id="5734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0"/>
            <a:ext cx="7772400" cy="1079500"/>
          </a:xfrm>
        </p:spPr>
        <p:txBody>
          <a:bodyPr/>
          <a:lstStyle/>
          <a:p>
            <a:r>
              <a:rPr lang="en-US">
                <a:latin typeface="Gill Sans MT" charset="0"/>
                <a:cs typeface="Gill Sans MT" charset="0"/>
              </a:rPr>
              <a:t>Prototype function</a:t>
            </a:r>
          </a:p>
        </p:txBody>
      </p:sp>
      <p:grpSp>
        <p:nvGrpSpPr>
          <p:cNvPr id="58370" name="Group 186"/>
          <p:cNvGrpSpPr>
            <a:grpSpLocks/>
          </p:cNvGrpSpPr>
          <p:nvPr/>
        </p:nvGrpSpPr>
        <p:grpSpPr bwMode="auto">
          <a:xfrm>
            <a:off x="0" y="1219200"/>
            <a:ext cx="8342313" cy="4767263"/>
            <a:chOff x="144" y="720"/>
            <a:chExt cx="5255" cy="3003"/>
          </a:xfrm>
        </p:grpSpPr>
        <p:sp>
          <p:nvSpPr>
            <p:cNvPr id="58375" name="Rectangle 4"/>
            <p:cNvSpPr>
              <a:spLocks noChangeArrowheads="1"/>
            </p:cNvSpPr>
            <p:nvPr/>
          </p:nvSpPr>
          <p:spPr bwMode="auto">
            <a:xfrm>
              <a:off x="1200" y="720"/>
              <a:ext cx="3456" cy="21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64-bit input</a:t>
              </a:r>
            </a:p>
          </p:txBody>
        </p:sp>
        <p:grpSp>
          <p:nvGrpSpPr>
            <p:cNvPr id="58376" name="Group 80"/>
            <p:cNvGrpSpPr>
              <a:grpSpLocks/>
            </p:cNvGrpSpPr>
            <p:nvPr/>
          </p:nvGrpSpPr>
          <p:grpSpPr bwMode="auto">
            <a:xfrm>
              <a:off x="480" y="1200"/>
              <a:ext cx="503" cy="1202"/>
              <a:chOff x="480" y="1200"/>
              <a:chExt cx="503" cy="1202"/>
            </a:xfrm>
          </p:grpSpPr>
          <p:grpSp>
            <p:nvGrpSpPr>
              <p:cNvPr id="58463" name="Group 17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68" name="Oval 13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6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1</a:t>
                  </a:r>
                </a:p>
              </p:txBody>
            </p:sp>
          </p:grpSp>
          <p:sp>
            <p:nvSpPr>
              <p:cNvPr id="58464" name="Rectangle 6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65" name="Rectangle 16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66" name="Line 19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7" name="Line 20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7" name="Group 81"/>
            <p:cNvGrpSpPr>
              <a:grpSpLocks/>
            </p:cNvGrpSpPr>
            <p:nvPr/>
          </p:nvGrpSpPr>
          <p:grpSpPr bwMode="auto">
            <a:xfrm>
              <a:off x="1152" y="1200"/>
              <a:ext cx="503" cy="1202"/>
              <a:chOff x="480" y="1200"/>
              <a:chExt cx="503" cy="1202"/>
            </a:xfrm>
          </p:grpSpPr>
          <p:grpSp>
            <p:nvGrpSpPr>
              <p:cNvPr id="58456" name="Group 82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61" name="Oval 83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6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2</a:t>
                  </a:r>
                </a:p>
              </p:txBody>
            </p:sp>
          </p:grpSp>
          <p:sp>
            <p:nvSpPr>
              <p:cNvPr id="58457" name="Rectangle 85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58" name="Rectangle 86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59" name="Line 87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60" name="Line 88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8" name="Group 89"/>
            <p:cNvGrpSpPr>
              <a:grpSpLocks/>
            </p:cNvGrpSpPr>
            <p:nvPr/>
          </p:nvGrpSpPr>
          <p:grpSpPr bwMode="auto">
            <a:xfrm>
              <a:off x="1776" y="1200"/>
              <a:ext cx="503" cy="1202"/>
              <a:chOff x="480" y="1200"/>
              <a:chExt cx="503" cy="1202"/>
            </a:xfrm>
          </p:grpSpPr>
          <p:grpSp>
            <p:nvGrpSpPr>
              <p:cNvPr id="58449" name="Group 90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54" name="Oval 91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55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3</a:t>
                  </a:r>
                </a:p>
              </p:txBody>
            </p:sp>
          </p:grpSp>
          <p:sp>
            <p:nvSpPr>
              <p:cNvPr id="58450" name="Rectangle 93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51" name="Rectangle 94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52" name="Line 95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3" name="Line 96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79" name="Group 97"/>
            <p:cNvGrpSpPr>
              <a:grpSpLocks/>
            </p:cNvGrpSpPr>
            <p:nvPr/>
          </p:nvGrpSpPr>
          <p:grpSpPr bwMode="auto">
            <a:xfrm>
              <a:off x="2400" y="1200"/>
              <a:ext cx="503" cy="1202"/>
              <a:chOff x="480" y="1200"/>
              <a:chExt cx="503" cy="1202"/>
            </a:xfrm>
          </p:grpSpPr>
          <p:grpSp>
            <p:nvGrpSpPr>
              <p:cNvPr id="58442" name="Group 98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47" name="Oval 99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4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4</a:t>
                  </a:r>
                </a:p>
              </p:txBody>
            </p:sp>
          </p:grpSp>
          <p:sp>
            <p:nvSpPr>
              <p:cNvPr id="58443" name="Rectangle 101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44" name="Rectangle 102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45" name="Line 103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6" name="Line 104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0" name="Group 105"/>
            <p:cNvGrpSpPr>
              <a:grpSpLocks/>
            </p:cNvGrpSpPr>
            <p:nvPr/>
          </p:nvGrpSpPr>
          <p:grpSpPr bwMode="auto">
            <a:xfrm>
              <a:off x="4272" y="1200"/>
              <a:ext cx="503" cy="1202"/>
              <a:chOff x="480" y="1200"/>
              <a:chExt cx="503" cy="1202"/>
            </a:xfrm>
          </p:grpSpPr>
          <p:grpSp>
            <p:nvGrpSpPr>
              <p:cNvPr id="58435" name="Group 106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40" name="Oval 107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41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7</a:t>
                  </a:r>
                </a:p>
              </p:txBody>
            </p:sp>
          </p:grpSp>
          <p:sp>
            <p:nvSpPr>
              <p:cNvPr id="58436" name="Rectangle 109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37" name="Rectangle 110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38" name="Line 111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9" name="Line 112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1" name="Group 113"/>
            <p:cNvGrpSpPr>
              <a:grpSpLocks/>
            </p:cNvGrpSpPr>
            <p:nvPr/>
          </p:nvGrpSpPr>
          <p:grpSpPr bwMode="auto">
            <a:xfrm>
              <a:off x="3648" y="1200"/>
              <a:ext cx="503" cy="1202"/>
              <a:chOff x="480" y="1200"/>
              <a:chExt cx="503" cy="1202"/>
            </a:xfrm>
          </p:grpSpPr>
          <p:grpSp>
            <p:nvGrpSpPr>
              <p:cNvPr id="58428" name="Group 114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33" name="Oval 115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3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6</a:t>
                  </a:r>
                </a:p>
              </p:txBody>
            </p:sp>
          </p:grpSp>
          <p:sp>
            <p:nvSpPr>
              <p:cNvPr id="58429" name="Rectangle 117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30" name="Rectangle 118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31" name="Line 119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2" name="Line 120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2" name="Group 121"/>
            <p:cNvGrpSpPr>
              <a:grpSpLocks/>
            </p:cNvGrpSpPr>
            <p:nvPr/>
          </p:nvGrpSpPr>
          <p:grpSpPr bwMode="auto">
            <a:xfrm>
              <a:off x="3024" y="1200"/>
              <a:ext cx="503" cy="1202"/>
              <a:chOff x="480" y="1200"/>
              <a:chExt cx="503" cy="1202"/>
            </a:xfrm>
          </p:grpSpPr>
          <p:grpSp>
            <p:nvGrpSpPr>
              <p:cNvPr id="58421" name="Group 122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26" name="Oval 123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27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5</a:t>
                  </a:r>
                </a:p>
              </p:txBody>
            </p:sp>
          </p:grpSp>
          <p:sp>
            <p:nvSpPr>
              <p:cNvPr id="58422" name="Rectangle 125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23" name="Rectangle 126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24" name="Line 127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Line 128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3" name="Group 129"/>
            <p:cNvGrpSpPr>
              <a:grpSpLocks/>
            </p:cNvGrpSpPr>
            <p:nvPr/>
          </p:nvGrpSpPr>
          <p:grpSpPr bwMode="auto">
            <a:xfrm>
              <a:off x="4896" y="1200"/>
              <a:ext cx="503" cy="1202"/>
              <a:chOff x="480" y="1200"/>
              <a:chExt cx="503" cy="1202"/>
            </a:xfrm>
          </p:grpSpPr>
          <p:grpSp>
            <p:nvGrpSpPr>
              <p:cNvPr id="58414" name="Group 130"/>
              <p:cNvGrpSpPr>
                <a:grpSpLocks/>
              </p:cNvGrpSpPr>
              <p:nvPr/>
            </p:nvGrpSpPr>
            <p:grpSpPr bwMode="auto">
              <a:xfrm>
                <a:off x="552" y="1640"/>
                <a:ext cx="360" cy="323"/>
                <a:chOff x="576" y="1728"/>
                <a:chExt cx="336" cy="336"/>
              </a:xfrm>
            </p:grpSpPr>
            <p:sp>
              <p:nvSpPr>
                <p:cNvPr id="58419" name="Oval 131"/>
                <p:cNvSpPr>
                  <a:spLocks noChangeArrowheads="1"/>
                </p:cNvSpPr>
                <p:nvPr/>
              </p:nvSpPr>
              <p:spPr bwMode="auto">
                <a:xfrm>
                  <a:off x="576" y="1728"/>
                  <a:ext cx="336" cy="33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58420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624" y="1806"/>
                  <a:ext cx="245" cy="22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S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Gill Sans MT" charset="0"/>
                      <a:cs typeface="Gill Sans MT" charset="0"/>
                    </a:rPr>
                    <a:t>8</a:t>
                  </a:r>
                </a:p>
              </p:txBody>
            </p:sp>
          </p:grpSp>
          <p:sp>
            <p:nvSpPr>
              <p:cNvPr id="58415" name="Rectangle 133"/>
              <p:cNvSpPr>
                <a:spLocks noChangeArrowheads="1"/>
              </p:cNvSpPr>
              <p:nvPr/>
            </p:nvSpPr>
            <p:spPr bwMode="auto">
              <a:xfrm>
                <a:off x="488" y="1200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8bits</a:t>
                </a:r>
              </a:p>
            </p:txBody>
          </p:sp>
          <p:sp>
            <p:nvSpPr>
              <p:cNvPr id="58416" name="Rectangle 134"/>
              <p:cNvSpPr>
                <a:spLocks noChangeArrowheads="1"/>
              </p:cNvSpPr>
              <p:nvPr/>
            </p:nvSpPr>
            <p:spPr bwMode="auto">
              <a:xfrm>
                <a:off x="480" y="2183"/>
                <a:ext cx="495" cy="2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Gill Sans MT" charset="0"/>
                    <a:cs typeface="Gill Sans MT" charset="0"/>
                  </a:rPr>
                  <a:t>8 bits</a:t>
                </a:r>
              </a:p>
            </p:txBody>
          </p:sp>
          <p:sp>
            <p:nvSpPr>
              <p:cNvPr id="58417" name="Line 135"/>
              <p:cNvSpPr>
                <a:spLocks noChangeShapeType="1"/>
              </p:cNvSpPr>
              <p:nvPr/>
            </p:nvSpPr>
            <p:spPr bwMode="auto">
              <a:xfrm>
                <a:off x="720" y="1417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8" name="Line 136"/>
              <p:cNvSpPr>
                <a:spLocks noChangeShapeType="1"/>
              </p:cNvSpPr>
              <p:nvPr/>
            </p:nvSpPr>
            <p:spPr bwMode="auto">
              <a:xfrm>
                <a:off x="719" y="197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84" name="Rectangle 137"/>
            <p:cNvSpPr>
              <a:spLocks noChangeArrowheads="1"/>
            </p:cNvSpPr>
            <p:nvPr/>
          </p:nvSpPr>
          <p:spPr bwMode="auto">
            <a:xfrm>
              <a:off x="1248" y="2688"/>
              <a:ext cx="3456" cy="2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64-bit intermediate</a:t>
              </a:r>
            </a:p>
          </p:txBody>
        </p:sp>
        <p:sp>
          <p:nvSpPr>
            <p:cNvPr id="58385" name="Rectangle 138"/>
            <p:cNvSpPr>
              <a:spLocks noChangeArrowheads="1"/>
            </p:cNvSpPr>
            <p:nvPr/>
          </p:nvSpPr>
          <p:spPr bwMode="auto">
            <a:xfrm>
              <a:off x="1248" y="3504"/>
              <a:ext cx="3456" cy="21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64-bit output</a:t>
              </a:r>
            </a:p>
          </p:txBody>
        </p:sp>
        <p:sp>
          <p:nvSpPr>
            <p:cNvPr id="58386" name="Line 140"/>
            <p:cNvSpPr>
              <a:spLocks noChangeShapeType="1"/>
            </p:cNvSpPr>
            <p:nvPr/>
          </p:nvSpPr>
          <p:spPr bwMode="auto">
            <a:xfrm>
              <a:off x="1536" y="292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141"/>
            <p:cNvSpPr>
              <a:spLocks noChangeShapeType="1"/>
            </p:cNvSpPr>
            <p:nvPr/>
          </p:nvSpPr>
          <p:spPr bwMode="auto">
            <a:xfrm flipH="1">
              <a:off x="1536" y="2928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142"/>
            <p:cNvSpPr>
              <a:spLocks noChangeShapeType="1"/>
            </p:cNvSpPr>
            <p:nvPr/>
          </p:nvSpPr>
          <p:spPr bwMode="auto">
            <a:xfrm flipH="1">
              <a:off x="1872" y="292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Line 147"/>
            <p:cNvSpPr>
              <a:spLocks noChangeShapeType="1"/>
            </p:cNvSpPr>
            <p:nvPr/>
          </p:nvSpPr>
          <p:spPr bwMode="auto">
            <a:xfrm>
              <a:off x="2256" y="2928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Line 148"/>
            <p:cNvSpPr>
              <a:spLocks noChangeShapeType="1"/>
            </p:cNvSpPr>
            <p:nvPr/>
          </p:nvSpPr>
          <p:spPr bwMode="auto">
            <a:xfrm flipH="1">
              <a:off x="2592" y="2928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149"/>
            <p:cNvSpPr>
              <a:spLocks noChangeShapeType="1"/>
            </p:cNvSpPr>
            <p:nvPr/>
          </p:nvSpPr>
          <p:spPr bwMode="auto">
            <a:xfrm>
              <a:off x="2688" y="2928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Line 150"/>
            <p:cNvSpPr>
              <a:spLocks noChangeShapeType="1"/>
            </p:cNvSpPr>
            <p:nvPr/>
          </p:nvSpPr>
          <p:spPr bwMode="auto">
            <a:xfrm>
              <a:off x="3120" y="2928"/>
              <a:ext cx="14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Line 151"/>
            <p:cNvSpPr>
              <a:spLocks noChangeShapeType="1"/>
            </p:cNvSpPr>
            <p:nvPr/>
          </p:nvSpPr>
          <p:spPr bwMode="auto">
            <a:xfrm flipH="1">
              <a:off x="2880" y="2928"/>
              <a:ext cx="15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152"/>
            <p:cNvSpPr>
              <a:spLocks noChangeShapeType="1"/>
            </p:cNvSpPr>
            <p:nvPr/>
          </p:nvSpPr>
          <p:spPr bwMode="auto">
            <a:xfrm>
              <a:off x="3744" y="2928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Line 153"/>
            <p:cNvSpPr>
              <a:spLocks noChangeShapeType="1"/>
            </p:cNvSpPr>
            <p:nvPr/>
          </p:nvSpPr>
          <p:spPr bwMode="auto">
            <a:xfrm flipH="1">
              <a:off x="768" y="960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154"/>
            <p:cNvSpPr>
              <a:spLocks noChangeShapeType="1"/>
            </p:cNvSpPr>
            <p:nvPr/>
          </p:nvSpPr>
          <p:spPr bwMode="auto">
            <a:xfrm flipH="1">
              <a:off x="1440" y="96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Line 156"/>
            <p:cNvSpPr>
              <a:spLocks noChangeShapeType="1"/>
            </p:cNvSpPr>
            <p:nvPr/>
          </p:nvSpPr>
          <p:spPr bwMode="auto">
            <a:xfrm flipH="1">
              <a:off x="2064" y="96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Line 157"/>
            <p:cNvSpPr>
              <a:spLocks noChangeShapeType="1"/>
            </p:cNvSpPr>
            <p:nvPr/>
          </p:nvSpPr>
          <p:spPr bwMode="auto">
            <a:xfrm flipH="1">
              <a:off x="2640" y="96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Line 158"/>
            <p:cNvSpPr>
              <a:spLocks noChangeShapeType="1"/>
            </p:cNvSpPr>
            <p:nvPr/>
          </p:nvSpPr>
          <p:spPr bwMode="auto">
            <a:xfrm>
              <a:off x="3216" y="96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Line 159"/>
            <p:cNvSpPr>
              <a:spLocks noChangeShapeType="1"/>
            </p:cNvSpPr>
            <p:nvPr/>
          </p:nvSpPr>
          <p:spPr bwMode="auto">
            <a:xfrm>
              <a:off x="3840" y="912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Line 160"/>
            <p:cNvSpPr>
              <a:spLocks noChangeShapeType="1"/>
            </p:cNvSpPr>
            <p:nvPr/>
          </p:nvSpPr>
          <p:spPr bwMode="auto">
            <a:xfrm>
              <a:off x="4320" y="96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Line 161"/>
            <p:cNvSpPr>
              <a:spLocks noChangeShapeType="1"/>
            </p:cNvSpPr>
            <p:nvPr/>
          </p:nvSpPr>
          <p:spPr bwMode="auto">
            <a:xfrm>
              <a:off x="4560" y="91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Line 162"/>
            <p:cNvSpPr>
              <a:spLocks noChangeShapeType="1"/>
            </p:cNvSpPr>
            <p:nvPr/>
          </p:nvSpPr>
          <p:spPr bwMode="auto">
            <a:xfrm>
              <a:off x="720" y="2400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Line 163"/>
            <p:cNvSpPr>
              <a:spLocks noChangeShapeType="1"/>
            </p:cNvSpPr>
            <p:nvPr/>
          </p:nvSpPr>
          <p:spPr bwMode="auto">
            <a:xfrm>
              <a:off x="1392" y="2400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Line 164"/>
            <p:cNvSpPr>
              <a:spLocks noChangeShapeType="1"/>
            </p:cNvSpPr>
            <p:nvPr/>
          </p:nvSpPr>
          <p:spPr bwMode="auto">
            <a:xfrm>
              <a:off x="2016" y="24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Line 166"/>
            <p:cNvSpPr>
              <a:spLocks noChangeShapeType="1"/>
            </p:cNvSpPr>
            <p:nvPr/>
          </p:nvSpPr>
          <p:spPr bwMode="auto">
            <a:xfrm>
              <a:off x="2640" y="240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172"/>
            <p:cNvSpPr>
              <a:spLocks noChangeShapeType="1"/>
            </p:cNvSpPr>
            <p:nvPr/>
          </p:nvSpPr>
          <p:spPr bwMode="auto">
            <a:xfrm flipH="1">
              <a:off x="3168" y="24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173"/>
            <p:cNvSpPr>
              <a:spLocks noChangeShapeType="1"/>
            </p:cNvSpPr>
            <p:nvPr/>
          </p:nvSpPr>
          <p:spPr bwMode="auto">
            <a:xfrm flipH="1">
              <a:off x="3696" y="240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174"/>
            <p:cNvSpPr>
              <a:spLocks noChangeShapeType="1"/>
            </p:cNvSpPr>
            <p:nvPr/>
          </p:nvSpPr>
          <p:spPr bwMode="auto">
            <a:xfrm flipH="1">
              <a:off x="4128" y="24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Line 175"/>
            <p:cNvSpPr>
              <a:spLocks noChangeShapeType="1"/>
            </p:cNvSpPr>
            <p:nvPr/>
          </p:nvSpPr>
          <p:spPr bwMode="auto">
            <a:xfrm flipH="1">
              <a:off x="4560" y="240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Text Box 179"/>
            <p:cNvSpPr txBox="1">
              <a:spLocks noChangeArrowheads="1"/>
            </p:cNvSpPr>
            <p:nvPr/>
          </p:nvSpPr>
          <p:spPr bwMode="auto">
            <a:xfrm>
              <a:off x="1670" y="2747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58412" name="Freeform 184"/>
            <p:cNvSpPr>
              <a:spLocks/>
            </p:cNvSpPr>
            <p:nvPr/>
          </p:nvSpPr>
          <p:spPr bwMode="auto">
            <a:xfrm>
              <a:off x="144" y="816"/>
              <a:ext cx="1096" cy="2832"/>
            </a:xfrm>
            <a:custGeom>
              <a:avLst/>
              <a:gdLst>
                <a:gd name="T0" fmla="*/ 1096 w 1096"/>
                <a:gd name="T1" fmla="*/ 2832 h 2832"/>
                <a:gd name="T2" fmla="*/ 232 w 1096"/>
                <a:gd name="T3" fmla="*/ 1872 h 2832"/>
                <a:gd name="T4" fmla="*/ 136 w 1096"/>
                <a:gd name="T5" fmla="*/ 384 h 2832"/>
                <a:gd name="T6" fmla="*/ 1048 w 1096"/>
                <a:gd name="T7" fmla="*/ 0 h 2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6"/>
                <a:gd name="T13" fmla="*/ 0 h 2832"/>
                <a:gd name="T14" fmla="*/ 1096 w 1096"/>
                <a:gd name="T15" fmla="*/ 2832 h 2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6" h="2832">
                  <a:moveTo>
                    <a:pt x="1096" y="2832"/>
                  </a:moveTo>
                  <a:cubicBezTo>
                    <a:pt x="744" y="2556"/>
                    <a:pt x="392" y="2280"/>
                    <a:pt x="232" y="1872"/>
                  </a:cubicBezTo>
                  <a:cubicBezTo>
                    <a:pt x="72" y="1464"/>
                    <a:pt x="0" y="696"/>
                    <a:pt x="136" y="384"/>
                  </a:cubicBezTo>
                  <a:cubicBezTo>
                    <a:pt x="272" y="72"/>
                    <a:pt x="660" y="36"/>
                    <a:pt x="10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Text Box 185"/>
            <p:cNvSpPr txBox="1">
              <a:spLocks noChangeArrowheads="1"/>
            </p:cNvSpPr>
            <p:nvPr/>
          </p:nvSpPr>
          <p:spPr bwMode="auto">
            <a:xfrm>
              <a:off x="288" y="3312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Loop for </a:t>
              </a:r>
              <a:b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</a:br>
              <a:r>
                <a:rPr lang="en-US" sz="16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n rounds</a:t>
              </a:r>
            </a:p>
          </p:txBody>
        </p:sp>
      </p:grpSp>
      <p:sp>
        <p:nvSpPr>
          <p:cNvPr id="58371" name="Text Box 187"/>
          <p:cNvSpPr txBox="1">
            <a:spLocks noChangeArrowheads="1"/>
          </p:cNvSpPr>
          <p:nvPr/>
        </p:nvSpPr>
        <p:spPr bwMode="auto">
          <a:xfrm>
            <a:off x="8077200" y="4191000"/>
            <a:ext cx="87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8-bit to</a:t>
            </a:r>
          </a:p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8-bit</a:t>
            </a:r>
          </a:p>
          <a:p>
            <a:r>
              <a:rPr lang="en-US" sz="1600">
                <a:solidFill>
                  <a:srgbClr val="000000"/>
                </a:solidFill>
                <a:latin typeface="Gill Sans MT" charset="0"/>
                <a:cs typeface="Gill Sans MT" charset="0"/>
              </a:rPr>
              <a:t>mapping</a:t>
            </a:r>
          </a:p>
        </p:txBody>
      </p:sp>
      <p:sp>
        <p:nvSpPr>
          <p:cNvPr id="58372" name="Line 188"/>
          <p:cNvSpPr>
            <a:spLocks noChangeShapeType="1"/>
          </p:cNvSpPr>
          <p:nvPr/>
        </p:nvSpPr>
        <p:spPr bwMode="auto">
          <a:xfrm flipH="1" flipV="1">
            <a:off x="8305800" y="31242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Text Box 189"/>
          <p:cNvSpPr txBox="1">
            <a:spLocks noChangeArrowheads="1"/>
          </p:cNvSpPr>
          <p:nvPr/>
        </p:nvSpPr>
        <p:spPr bwMode="auto">
          <a:xfrm>
            <a:off x="7607300" y="0"/>
            <a:ext cx="1370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rgbClr val="000000"/>
                </a:solidFill>
                <a:latin typeface="Gill Sans MT" charset="0"/>
                <a:cs typeface="Gill Sans MT" charset="0"/>
              </a:rPr>
              <a:t>From Kaufman</a:t>
            </a:r>
          </a:p>
          <a:p>
            <a:r>
              <a:rPr lang="en-US" sz="1600" i="1">
                <a:solidFill>
                  <a:srgbClr val="000000"/>
                </a:solidFill>
                <a:latin typeface="Gill Sans MT" charset="0"/>
                <a:cs typeface="Gill Sans MT" charset="0"/>
              </a:rPr>
              <a:t>et al</a:t>
            </a:r>
          </a:p>
        </p:txBody>
      </p:sp>
      <p:pic>
        <p:nvPicPr>
          <p:cNvPr id="58374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112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Why rounds in prototpe?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If only a single round, then one bit of input affects at most 8 bits of output.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In 2</a:t>
            </a:r>
            <a:r>
              <a:rPr lang="en-US" baseline="30000">
                <a:latin typeface="Gill Sans MT" charset="0"/>
                <a:cs typeface="ＭＳ Ｐゴシック" charset="0"/>
              </a:rPr>
              <a:t>nd</a:t>
            </a:r>
            <a:r>
              <a:rPr lang="en-US">
                <a:latin typeface="Gill Sans MT" charset="0"/>
                <a:cs typeface="ＭＳ Ｐゴシック" charset="0"/>
              </a:rPr>
              <a:t> round, the 8 affected bits get scattered and inputted into multiple substitution boxes.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How many rounds?</a:t>
            </a:r>
          </a:p>
          <a:p>
            <a:pPr lvl="1"/>
            <a:r>
              <a:rPr lang="en-US">
                <a:latin typeface="Gill Sans MT" charset="0"/>
              </a:rPr>
              <a:t>How many times do you need to shuffle cards</a:t>
            </a:r>
          </a:p>
          <a:p>
            <a:pPr lvl="1"/>
            <a:r>
              <a:rPr lang="en-US">
                <a:latin typeface="Gill Sans MT" charset="0"/>
              </a:rPr>
              <a:t>Becomes less efficient as n increases</a:t>
            </a:r>
          </a:p>
        </p:txBody>
      </p:sp>
      <p:pic>
        <p:nvPicPr>
          <p:cNvPr id="6041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Encrypting a large message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Why not just break message in 64-bit blocks, encrypt each block separately?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If same block of plaintext appears twice, will give same cyphertext. 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How about: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Generate random 64-bit number r(i) for each plaintext block m(i)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Calculate c(i) = K</a:t>
            </a:r>
            <a:r>
              <a:rPr lang="en-US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( m(i) </a:t>
            </a:r>
            <a:r>
              <a:rPr lang="en-US">
                <a:latin typeface="Gill Sans MT" charset="0"/>
                <a:sym typeface="Symbol" charset="0"/>
              </a:rPr>
              <a:t></a:t>
            </a:r>
            <a:r>
              <a:rPr lang="en-US">
                <a:latin typeface="Gill Sans MT" charset="0"/>
              </a:rPr>
              <a:t> r(i) 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Transmit c(i), r(i), i=1,2,…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At receiver: m(i) = K</a:t>
            </a:r>
            <a:r>
              <a:rPr lang="en-US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(c(i)) </a:t>
            </a:r>
            <a:r>
              <a:rPr lang="en-US">
                <a:latin typeface="Gill Sans MT" charset="0"/>
                <a:sym typeface="Symbol" charset="0"/>
              </a:rPr>
              <a:t></a:t>
            </a:r>
            <a:r>
              <a:rPr lang="en-US">
                <a:latin typeface="Gill Sans MT" charset="0"/>
              </a:rPr>
              <a:t> r(i)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Problem: inefficient, need to send c(i) and r(i)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US">
              <a:latin typeface="Gill Sans MT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Gill Sans MT" charset="0"/>
            </a:endParaRPr>
          </a:p>
        </p:txBody>
      </p:sp>
      <p:pic>
        <p:nvPicPr>
          <p:cNvPr id="6144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58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87475"/>
            <a:ext cx="7772400" cy="46482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Introduction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What is network security?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Why is network security important?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What are the requirements for a secure network?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An introduction to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Integrity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525463" indent="-525463">
              <a:buFont typeface="ZapfDingbats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>
              <a:latin typeface="Gill Sans MT" charset="0"/>
              <a:cs typeface="ＭＳ Ｐゴシック" charset="0"/>
            </a:endParaRPr>
          </a:p>
        </p:txBody>
      </p:sp>
      <p:pic>
        <p:nvPicPr>
          <p:cNvPr id="22531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90513"/>
            <a:ext cx="202088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Cipher Block Chaining (CBC)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Gill Sans MT" charset="0"/>
                <a:cs typeface="ＭＳ Ｐゴシック" charset="0"/>
              </a:rPr>
              <a:t>CBC generates its own random numbers</a:t>
            </a:r>
          </a:p>
          <a:p>
            <a:pPr lvl="1"/>
            <a:r>
              <a:rPr lang="en-US" sz="2000">
                <a:latin typeface="Gill Sans MT" charset="0"/>
              </a:rPr>
              <a:t>Have encryption of current block depend on result of previous block</a:t>
            </a:r>
          </a:p>
          <a:p>
            <a:pPr lvl="1"/>
            <a:r>
              <a:rPr lang="en-US" sz="2000">
                <a:latin typeface="Gill Sans MT" charset="0"/>
              </a:rPr>
              <a:t>c(i) = K</a:t>
            </a:r>
            <a:r>
              <a:rPr lang="en-US" sz="2000" baseline="-25000">
                <a:latin typeface="Gill Sans MT" charset="0"/>
              </a:rPr>
              <a:t>S</a:t>
            </a:r>
            <a:r>
              <a:rPr lang="en-US" sz="2000">
                <a:latin typeface="Gill Sans MT" charset="0"/>
              </a:rPr>
              <a:t>( m(i) </a:t>
            </a:r>
            <a:r>
              <a:rPr lang="en-US" sz="2000">
                <a:latin typeface="Gill Sans MT" charset="0"/>
                <a:sym typeface="Symbol" charset="0"/>
              </a:rPr>
              <a:t></a:t>
            </a:r>
            <a:r>
              <a:rPr lang="en-US" sz="2000">
                <a:latin typeface="Gill Sans MT" charset="0"/>
              </a:rPr>
              <a:t> c(i-1) )</a:t>
            </a:r>
          </a:p>
          <a:p>
            <a:pPr lvl="1"/>
            <a:r>
              <a:rPr lang="en-US" sz="2000">
                <a:latin typeface="Gill Sans MT" charset="0"/>
              </a:rPr>
              <a:t>m(i) = K</a:t>
            </a:r>
            <a:r>
              <a:rPr lang="en-US" sz="2000" baseline="-25000">
                <a:latin typeface="Gill Sans MT" charset="0"/>
              </a:rPr>
              <a:t>S</a:t>
            </a:r>
            <a:r>
              <a:rPr lang="en-US" sz="2000">
                <a:latin typeface="Gill Sans MT" charset="0"/>
              </a:rPr>
              <a:t>( c(i)) </a:t>
            </a:r>
            <a:r>
              <a:rPr lang="en-US" sz="2000">
                <a:latin typeface="Gill Sans MT" charset="0"/>
                <a:sym typeface="Symbol" charset="0"/>
              </a:rPr>
              <a:t></a:t>
            </a:r>
            <a:r>
              <a:rPr lang="en-US" sz="2000">
                <a:latin typeface="Gill Sans MT" charset="0"/>
              </a:rPr>
              <a:t> c(i-1) 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How do we encrypt first block?</a:t>
            </a:r>
          </a:p>
          <a:p>
            <a:pPr lvl="1"/>
            <a:r>
              <a:rPr lang="en-US" sz="2000">
                <a:latin typeface="Gill Sans MT" charset="0"/>
              </a:rPr>
              <a:t>Initialization vector (IV): random block = c(0)</a:t>
            </a:r>
          </a:p>
          <a:p>
            <a:pPr lvl="1"/>
            <a:r>
              <a:rPr lang="en-US" sz="2000">
                <a:latin typeface="Gill Sans MT" charset="0"/>
              </a:rPr>
              <a:t>IV does not have to be secret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Change IV for each message (or session)</a:t>
            </a:r>
          </a:p>
          <a:p>
            <a:pPr lvl="1"/>
            <a:r>
              <a:rPr lang="en-US" sz="2000">
                <a:latin typeface="Gill Sans MT" charset="0"/>
              </a:rPr>
              <a:t>Guarantees that even if the same message is sent repeatedly, the ciphertext will be completely different each time</a:t>
            </a:r>
          </a:p>
          <a:p>
            <a:pPr lvl="2"/>
            <a:endParaRPr lang="en-US" sz="1800">
              <a:latin typeface="Comic Sans MS" charset="0"/>
            </a:endParaRPr>
          </a:p>
          <a:p>
            <a:pPr>
              <a:buFont typeface="ZapfDingbats" charset="0"/>
              <a:buNone/>
            </a:pPr>
            <a:endParaRPr lang="en-US" sz="2400">
              <a:latin typeface="Gill Sans MT" charset="0"/>
              <a:cs typeface="ＭＳ Ｐゴシック" charset="0"/>
            </a:endParaRPr>
          </a:p>
          <a:p>
            <a:pPr lvl="1"/>
            <a:endParaRPr lang="en-US" sz="2000">
              <a:latin typeface="Gill Sans MT" charset="0"/>
            </a:endParaRPr>
          </a:p>
        </p:txBody>
      </p:sp>
      <p:pic>
        <p:nvPicPr>
          <p:cNvPr id="6246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8"/>
          <p:cNvSpPr>
            <a:spLocks noChangeArrowheads="1"/>
          </p:cNvSpPr>
          <p:nvPr/>
        </p:nvSpPr>
        <p:spPr bwMode="auto">
          <a:xfrm>
            <a:off x="6000750" y="5829300"/>
            <a:ext cx="666750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490" name="Rectangle 47"/>
          <p:cNvSpPr>
            <a:spLocks noChangeArrowheads="1"/>
          </p:cNvSpPr>
          <p:nvPr/>
        </p:nvSpPr>
        <p:spPr bwMode="auto">
          <a:xfrm>
            <a:off x="5934075" y="3476625"/>
            <a:ext cx="561975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491" name="Rectangle 35"/>
          <p:cNvSpPr>
            <a:spLocks noChangeArrowheads="1"/>
          </p:cNvSpPr>
          <p:nvPr/>
        </p:nvSpPr>
        <p:spPr bwMode="auto">
          <a:xfrm>
            <a:off x="4419600" y="148590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>
          <a:xfrm>
            <a:off x="373063" y="223838"/>
            <a:ext cx="7927975" cy="1143000"/>
          </a:xfrm>
        </p:spPr>
        <p:txBody>
          <a:bodyPr/>
          <a:lstStyle/>
          <a:p>
            <a:r>
              <a:rPr lang="en-US" sz="3600">
                <a:latin typeface="Gill Sans MT" charset="0"/>
                <a:cs typeface="Gill Sans MT" charset="0"/>
              </a:rPr>
              <a:t>Cipher Block Chaining</a:t>
            </a:r>
            <a:endParaRPr lang="en-US">
              <a:latin typeface="Gill Sans MT" charset="0"/>
              <a:cs typeface="Gill Sans MT" charset="0"/>
            </a:endParaRPr>
          </a:p>
        </p:txBody>
      </p:sp>
      <p:sp>
        <p:nvSpPr>
          <p:cNvPr id="634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8125" y="1333500"/>
            <a:ext cx="3533775" cy="1743075"/>
          </a:xfrm>
        </p:spPr>
        <p:txBody>
          <a:bodyPr/>
          <a:lstStyle/>
          <a:p>
            <a:r>
              <a:rPr lang="en-US" sz="2400">
                <a:latin typeface="Gill Sans MT" charset="0"/>
                <a:cs typeface="Gill Sans MT" charset="0"/>
              </a:rPr>
              <a:t>cipher block: if input block repeated, will produce same cipher text:</a:t>
            </a: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3840163" y="1584325"/>
            <a:ext cx="51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Gill Sans MT" charset="0"/>
                <a:cs typeface="Gill Sans MT" charset="0"/>
              </a:rPr>
              <a:t>t=1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4362450" y="1481138"/>
            <a:ext cx="173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latin typeface="Gill Sans MT" charset="0"/>
                <a:cs typeface="Gill Sans MT" charset="0"/>
              </a:rPr>
              <a:t>m(1)</a:t>
            </a:r>
            <a:r>
              <a:rPr 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   = 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HTTP/1.1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”</a:t>
            </a:r>
            <a:endParaRPr lang="en-US" sz="1400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6115050" y="15811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cipher</a:t>
            </a:r>
          </a:p>
        </p:txBody>
      </p:sp>
      <p:sp>
        <p:nvSpPr>
          <p:cNvPr id="63497" name="Line 14"/>
          <p:cNvSpPr>
            <a:spLocks noChangeShapeType="1"/>
          </p:cNvSpPr>
          <p:nvPr/>
        </p:nvSpPr>
        <p:spPr bwMode="auto">
          <a:xfrm>
            <a:off x="4648200" y="18573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Rectangle 36"/>
          <p:cNvSpPr>
            <a:spLocks noChangeArrowheads="1"/>
          </p:cNvSpPr>
          <p:nvPr/>
        </p:nvSpPr>
        <p:spPr bwMode="auto">
          <a:xfrm>
            <a:off x="7143750" y="150495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499" name="Line 15"/>
          <p:cNvSpPr>
            <a:spLocks noChangeShapeType="1"/>
          </p:cNvSpPr>
          <p:nvPr/>
        </p:nvSpPr>
        <p:spPr bwMode="auto">
          <a:xfrm>
            <a:off x="7096125" y="1876425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Text Box 16"/>
          <p:cNvSpPr txBox="1">
            <a:spLocks noChangeArrowheads="1"/>
          </p:cNvSpPr>
          <p:nvPr/>
        </p:nvSpPr>
        <p:spPr bwMode="auto">
          <a:xfrm>
            <a:off x="7089775" y="1490663"/>
            <a:ext cx="170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latin typeface="Gill Sans MT" charset="0"/>
                <a:cs typeface="Gill Sans MT" charset="0"/>
              </a:rPr>
              <a:t>c(1)</a:t>
            </a:r>
            <a:r>
              <a:rPr 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    = 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k329aM02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”</a:t>
            </a:r>
            <a:endParaRPr lang="en-US" sz="1400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01" name="Text Box 23"/>
          <p:cNvSpPr txBox="1">
            <a:spLocks noChangeArrowheads="1"/>
          </p:cNvSpPr>
          <p:nvPr/>
        </p:nvSpPr>
        <p:spPr bwMode="auto">
          <a:xfrm>
            <a:off x="3851275" y="19177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…</a:t>
            </a:r>
          </a:p>
        </p:txBody>
      </p:sp>
      <p:sp>
        <p:nvSpPr>
          <p:cNvPr id="63502" name="Rectangle 24"/>
          <p:cNvSpPr>
            <a:spLocks noChangeArrowheads="1"/>
          </p:cNvSpPr>
          <p:nvPr/>
        </p:nvSpPr>
        <p:spPr bwMode="auto">
          <a:xfrm>
            <a:off x="238125" y="3048000"/>
            <a:ext cx="3619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Gill Sans MT" charset="0"/>
              </a:rPr>
              <a:t>cipher block chaining</a:t>
            </a:r>
            <a:r>
              <a:rPr lang="en-US" i="1">
                <a:solidFill>
                  <a:srgbClr val="FF3300"/>
                </a:solidFill>
                <a:latin typeface="Gill Sans MT" charset="0"/>
                <a:cs typeface="Gill Sans MT" charset="0"/>
              </a:rPr>
              <a:t>:</a:t>
            </a: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 XOR ith input block, m(i), with previous block of cipher text, c(i-1)</a:t>
            </a:r>
          </a:p>
          <a:p>
            <a:pPr marL="742950" lvl="1" indent="-285750">
              <a:spcBef>
                <a:spcPct val="20000"/>
              </a:spcBef>
              <a:buClr>
                <a:srgbClr val="3333CC"/>
              </a:buClr>
              <a:buSzPct val="75000"/>
              <a:buFont typeface="ZapfDingbats" charset="0"/>
              <a:buChar char="m"/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c(0) transmitted to receiver in clear</a:t>
            </a:r>
          </a:p>
          <a:p>
            <a:pPr marL="742950" lvl="1" indent="-285750">
              <a:spcBef>
                <a:spcPct val="20000"/>
              </a:spcBef>
              <a:buClr>
                <a:srgbClr val="3333CC"/>
              </a:buClr>
              <a:buSzPct val="75000"/>
              <a:buFont typeface="ZapfDingbats" charset="0"/>
              <a:buChar char="m"/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what happens in </a:t>
            </a:r>
            <a:r>
              <a:rPr lang="ja-JP" alt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latin typeface="Gill Sans MT" charset="0"/>
                <a:cs typeface="Gill Sans MT" charset="0"/>
              </a:rPr>
              <a:t>HTTP/1.1</a:t>
            </a:r>
            <a:r>
              <a:rPr lang="ja-JP" alt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Gill Sans MT" charset="0"/>
                <a:cs typeface="Gill Sans MT" charset="0"/>
              </a:rPr>
              <a:t> scenario from above?</a:t>
            </a:r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grpSp>
        <p:nvGrpSpPr>
          <p:cNvPr id="63503" name="Group 49"/>
          <p:cNvGrpSpPr>
            <a:grpSpLocks/>
          </p:cNvGrpSpPr>
          <p:nvPr/>
        </p:nvGrpSpPr>
        <p:grpSpPr bwMode="auto">
          <a:xfrm>
            <a:off x="6000750" y="4071938"/>
            <a:ext cx="542925" cy="641350"/>
            <a:chOff x="3780" y="2565"/>
            <a:chExt cx="342" cy="404"/>
          </a:xfrm>
        </p:grpSpPr>
        <p:sp>
          <p:nvSpPr>
            <p:cNvPr id="63524" name="Oval 31"/>
            <p:cNvSpPr>
              <a:spLocks noChangeArrowheads="1"/>
            </p:cNvSpPr>
            <p:nvPr/>
          </p:nvSpPr>
          <p:spPr bwMode="auto">
            <a:xfrm>
              <a:off x="3780" y="2634"/>
              <a:ext cx="342" cy="2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63525" name="Text Box 32"/>
            <p:cNvSpPr txBox="1">
              <a:spLocks noChangeArrowheads="1"/>
            </p:cNvSpPr>
            <p:nvPr/>
          </p:nvSpPr>
          <p:spPr bwMode="auto">
            <a:xfrm>
              <a:off x="3803" y="2565"/>
              <a:ext cx="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+</a:t>
              </a:r>
            </a:p>
          </p:txBody>
        </p:sp>
      </p:grpSp>
      <p:sp>
        <p:nvSpPr>
          <p:cNvPr id="63504" name="Text Box 33"/>
          <p:cNvSpPr txBox="1">
            <a:spLocks noChangeArrowheads="1"/>
          </p:cNvSpPr>
          <p:nvPr/>
        </p:nvSpPr>
        <p:spPr bwMode="auto">
          <a:xfrm>
            <a:off x="5908675" y="3465513"/>
            <a:ext cx="60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Gill Sans MT" charset="0"/>
                <a:cs typeface="Gill Sans MT" charset="0"/>
              </a:rPr>
              <a:t>m(i)</a:t>
            </a:r>
          </a:p>
        </p:txBody>
      </p:sp>
      <p:sp>
        <p:nvSpPr>
          <p:cNvPr id="63505" name="Text Box 34"/>
          <p:cNvSpPr txBox="1">
            <a:spLocks noChangeArrowheads="1"/>
          </p:cNvSpPr>
          <p:nvPr/>
        </p:nvSpPr>
        <p:spPr bwMode="auto">
          <a:xfrm>
            <a:off x="6056313" y="5827713"/>
            <a:ext cx="51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Gill Sans MT" charset="0"/>
                <a:cs typeface="Gill Sans MT" charset="0"/>
              </a:rPr>
              <a:t>c(i)</a:t>
            </a:r>
          </a:p>
        </p:txBody>
      </p:sp>
      <p:sp>
        <p:nvSpPr>
          <p:cNvPr id="63506" name="Rectangle 38"/>
          <p:cNvSpPr>
            <a:spLocks noChangeArrowheads="1"/>
          </p:cNvSpPr>
          <p:nvPr/>
        </p:nvSpPr>
        <p:spPr bwMode="auto">
          <a:xfrm>
            <a:off x="4419600" y="224790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07" name="Text Box 39"/>
          <p:cNvSpPr txBox="1">
            <a:spLocks noChangeArrowheads="1"/>
          </p:cNvSpPr>
          <p:nvPr/>
        </p:nvSpPr>
        <p:spPr bwMode="auto">
          <a:xfrm>
            <a:off x="3770313" y="2346325"/>
            <a:ext cx="65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Gill Sans MT" charset="0"/>
                <a:cs typeface="Gill Sans MT" charset="0"/>
              </a:rPr>
              <a:t>t=17</a:t>
            </a:r>
          </a:p>
        </p:txBody>
      </p:sp>
      <p:sp>
        <p:nvSpPr>
          <p:cNvPr id="63508" name="Text Box 40"/>
          <p:cNvSpPr txBox="1">
            <a:spLocks noChangeArrowheads="1"/>
          </p:cNvSpPr>
          <p:nvPr/>
        </p:nvSpPr>
        <p:spPr bwMode="auto">
          <a:xfrm>
            <a:off x="4337050" y="2243138"/>
            <a:ext cx="176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latin typeface="Gill Sans MT" charset="0"/>
                <a:cs typeface="Gill Sans MT" charset="0"/>
              </a:rPr>
              <a:t>m(17)</a:t>
            </a:r>
            <a:r>
              <a:rPr 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   = 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HTTP/1.1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”</a:t>
            </a:r>
            <a:endParaRPr lang="en-US" sz="1400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09" name="Rectangle 41"/>
          <p:cNvSpPr>
            <a:spLocks noChangeArrowheads="1"/>
          </p:cNvSpPr>
          <p:nvPr/>
        </p:nvSpPr>
        <p:spPr bwMode="auto">
          <a:xfrm>
            <a:off x="6115050" y="23431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cipher</a:t>
            </a:r>
          </a:p>
        </p:txBody>
      </p:sp>
      <p:sp>
        <p:nvSpPr>
          <p:cNvPr id="63510" name="Line 42"/>
          <p:cNvSpPr>
            <a:spLocks noChangeShapeType="1"/>
          </p:cNvSpPr>
          <p:nvPr/>
        </p:nvSpPr>
        <p:spPr bwMode="auto">
          <a:xfrm>
            <a:off x="4648200" y="261937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Rectangle 43"/>
          <p:cNvSpPr>
            <a:spLocks noChangeArrowheads="1"/>
          </p:cNvSpPr>
          <p:nvPr/>
        </p:nvSpPr>
        <p:spPr bwMode="auto">
          <a:xfrm>
            <a:off x="7143750" y="2266950"/>
            <a:ext cx="476250" cy="276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12" name="Line 44"/>
          <p:cNvSpPr>
            <a:spLocks noChangeShapeType="1"/>
          </p:cNvSpPr>
          <p:nvPr/>
        </p:nvSpPr>
        <p:spPr bwMode="auto">
          <a:xfrm>
            <a:off x="7096125" y="2638425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Text Box 45"/>
          <p:cNvSpPr txBox="1">
            <a:spLocks noChangeArrowheads="1"/>
          </p:cNvSpPr>
          <p:nvPr/>
        </p:nvSpPr>
        <p:spPr bwMode="auto">
          <a:xfrm>
            <a:off x="7083425" y="225266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latin typeface="Gill Sans MT" charset="0"/>
                <a:cs typeface="Gill Sans MT" charset="0"/>
              </a:rPr>
              <a:t>c(17)</a:t>
            </a:r>
            <a:r>
              <a:rPr 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    = 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k329aM02</a:t>
            </a:r>
            <a:r>
              <a:rPr lang="ja-JP" altLang="en-US" sz="1400">
                <a:solidFill>
                  <a:srgbClr val="000000"/>
                </a:solidFill>
                <a:latin typeface="Gill Sans MT" charset="0"/>
                <a:cs typeface="Gill Sans MT" charset="0"/>
              </a:rPr>
              <a:t>”</a:t>
            </a:r>
            <a:endParaRPr lang="en-US" sz="1400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14" name="Rectangle 46"/>
          <p:cNvSpPr>
            <a:spLocks noChangeArrowheads="1"/>
          </p:cNvSpPr>
          <p:nvPr/>
        </p:nvSpPr>
        <p:spPr bwMode="auto">
          <a:xfrm>
            <a:off x="5857875" y="4933950"/>
            <a:ext cx="971550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block</a:t>
            </a:r>
          </a:p>
          <a:p>
            <a:pPr>
              <a:lnSpc>
                <a:spcPct val="70000"/>
              </a:lnSpc>
            </a:pPr>
            <a:r>
              <a:rPr lang="en-US">
                <a:solidFill>
                  <a:srgbClr val="000000"/>
                </a:solidFill>
                <a:latin typeface="Gill Sans MT" charset="0"/>
                <a:cs typeface="Gill Sans MT" charset="0"/>
              </a:rPr>
              <a:t>cipher</a:t>
            </a:r>
          </a:p>
        </p:txBody>
      </p:sp>
      <p:sp>
        <p:nvSpPr>
          <p:cNvPr id="63515" name="Line 50"/>
          <p:cNvSpPr>
            <a:spLocks noChangeShapeType="1"/>
          </p:cNvSpPr>
          <p:nvPr/>
        </p:nvSpPr>
        <p:spPr bwMode="auto">
          <a:xfrm>
            <a:off x="6257925" y="391477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Rectangle 51"/>
          <p:cNvSpPr>
            <a:spLocks noChangeArrowheads="1"/>
          </p:cNvSpPr>
          <p:nvPr/>
        </p:nvSpPr>
        <p:spPr bwMode="auto">
          <a:xfrm>
            <a:off x="4743450" y="4200525"/>
            <a:ext cx="666750" cy="400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3517" name="Text Box 52"/>
          <p:cNvSpPr txBox="1">
            <a:spLocks noChangeArrowheads="1"/>
          </p:cNvSpPr>
          <p:nvPr/>
        </p:nvSpPr>
        <p:spPr bwMode="auto">
          <a:xfrm>
            <a:off x="4689475" y="4198938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Gill Sans MT" charset="0"/>
                <a:cs typeface="Gill Sans MT" charset="0"/>
              </a:rPr>
              <a:t>c(i-1)</a:t>
            </a:r>
          </a:p>
        </p:txBody>
      </p:sp>
      <p:sp>
        <p:nvSpPr>
          <p:cNvPr id="63518" name="Line 53"/>
          <p:cNvSpPr>
            <a:spLocks noChangeShapeType="1"/>
          </p:cNvSpPr>
          <p:nvPr/>
        </p:nvSpPr>
        <p:spPr bwMode="auto">
          <a:xfrm>
            <a:off x="5429250" y="4400550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54"/>
          <p:cNvSpPr>
            <a:spLocks noChangeShapeType="1"/>
          </p:cNvSpPr>
          <p:nvPr/>
        </p:nvSpPr>
        <p:spPr bwMode="auto">
          <a:xfrm>
            <a:off x="6276975" y="4648200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55"/>
          <p:cNvSpPr>
            <a:spLocks noChangeShapeType="1"/>
          </p:cNvSpPr>
          <p:nvPr/>
        </p:nvSpPr>
        <p:spPr bwMode="auto">
          <a:xfrm>
            <a:off x="6334125" y="5524500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Freeform 57"/>
          <p:cNvSpPr>
            <a:spLocks/>
          </p:cNvSpPr>
          <p:nvPr/>
        </p:nvSpPr>
        <p:spPr bwMode="auto">
          <a:xfrm>
            <a:off x="5114925" y="4638675"/>
            <a:ext cx="876300" cy="1381125"/>
          </a:xfrm>
          <a:custGeom>
            <a:avLst/>
            <a:gdLst>
              <a:gd name="T0" fmla="*/ 2147483647 w 552"/>
              <a:gd name="T1" fmla="*/ 2147483647 h 870"/>
              <a:gd name="T2" fmla="*/ 0 w 552"/>
              <a:gd name="T3" fmla="*/ 2147483647 h 870"/>
              <a:gd name="T4" fmla="*/ 0 w 552"/>
              <a:gd name="T5" fmla="*/ 0 h 870"/>
              <a:gd name="T6" fmla="*/ 0 60000 65536"/>
              <a:gd name="T7" fmla="*/ 0 60000 65536"/>
              <a:gd name="T8" fmla="*/ 0 60000 65536"/>
              <a:gd name="T9" fmla="*/ 0 w 552"/>
              <a:gd name="T10" fmla="*/ 0 h 870"/>
              <a:gd name="T11" fmla="*/ 552 w 552"/>
              <a:gd name="T12" fmla="*/ 870 h 8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870">
                <a:moveTo>
                  <a:pt x="552" y="870"/>
                </a:moveTo>
                <a:lnTo>
                  <a:pt x="0" y="87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58"/>
          <p:cNvSpPr>
            <a:spLocks noChangeShapeType="1"/>
          </p:cNvSpPr>
          <p:nvPr/>
        </p:nvSpPr>
        <p:spPr bwMode="auto">
          <a:xfrm>
            <a:off x="6697663" y="6037263"/>
            <a:ext cx="113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52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17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Symmetric key in the real world: DES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5" y="1330325"/>
            <a:ext cx="8278813" cy="49593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DES: Data Encryption Standard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US encryption standard [NIST 1993]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56-bit symmetric key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latin typeface="Gill Sans MT" charset="0"/>
              </a:rPr>
              <a:t>2</a:t>
            </a:r>
            <a:r>
              <a:rPr lang="en-GB" sz="1800" baseline="30000">
                <a:latin typeface="Gill Sans MT" charset="0"/>
              </a:rPr>
              <a:t>56</a:t>
            </a:r>
            <a:r>
              <a:rPr lang="en-GB" sz="1800">
                <a:latin typeface="Gill Sans MT" charset="0"/>
              </a:rPr>
              <a:t> = 72057594037927936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64-bit plaintext input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How secure is DES?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latin typeface="Gill Sans MT" charset="0"/>
              </a:rPr>
              <a:t>no known good analytic attack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DES Challenge III (1999): 56-bit-key-encrypted phrase decrypted (brute force) in 22h 15m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1 supercomputer ‘Deep Crack’ and 100,000 distributed PCs on the internet testing 245 billion keys per second!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Making DES more secure: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latin typeface="Gill Sans MT" charset="0"/>
              </a:rPr>
              <a:t>3DES: encrypt 3 times with 3 different keys (actually encrypt, decrypt, encrypt) - </a:t>
            </a:r>
            <a:r>
              <a:rPr lang="en-GB" sz="2000">
                <a:latin typeface="Gill Sans MT" charset="0"/>
              </a:rPr>
              <a:t>using cipher-block chaining</a:t>
            </a:r>
          </a:p>
        </p:txBody>
      </p:sp>
      <p:pic>
        <p:nvPicPr>
          <p:cNvPr id="6553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5251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1"/>
          <p:cNvSpPr>
            <a:spLocks noChangeArrowheads="1"/>
          </p:cNvSpPr>
          <p:nvPr/>
        </p:nvSpPr>
        <p:spPr bwMode="auto">
          <a:xfrm>
            <a:off x="376238" y="2222500"/>
            <a:ext cx="3717925" cy="3175000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628650"/>
            <a:ext cx="3927475" cy="11938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Symmetric key </a:t>
            </a:r>
            <a:br>
              <a:rPr lang="en-GB" sz="3600">
                <a:latin typeface="Gill Sans MT" charset="0"/>
                <a:cs typeface="ＭＳ Ｐゴシック" charset="0"/>
              </a:rPr>
            </a:br>
            <a:r>
              <a:rPr lang="en-GB" sz="3600">
                <a:latin typeface="Gill Sans MT" charset="0"/>
                <a:cs typeface="ＭＳ Ｐゴシック" charset="0"/>
              </a:rPr>
              <a:t>crypto: DES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882900"/>
          </a:xfrm>
        </p:spPr>
        <p:txBody>
          <a:bodyPr/>
          <a:lstStyle/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initial permutation 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16 identical “rounds” of function application, each using different 48 bits of key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final permutation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>
              <a:latin typeface="Gill Sans MT" charset="0"/>
              <a:cs typeface="ＭＳ Ｐゴシック" charset="0"/>
            </a:endParaRP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533400" y="2017713"/>
            <a:ext cx="2232025" cy="452437"/>
            <a:chOff x="336" y="1271"/>
            <a:chExt cx="1406" cy="285"/>
          </a:xfrm>
        </p:grpSpPr>
        <p:sp>
          <p:nvSpPr>
            <p:cNvPr id="67591" name="AutoShape 5"/>
            <p:cNvSpPr>
              <a:spLocks noChangeArrowheads="1"/>
            </p:cNvSpPr>
            <p:nvPr/>
          </p:nvSpPr>
          <p:spPr bwMode="auto">
            <a:xfrm>
              <a:off x="371" y="1275"/>
              <a:ext cx="1369" cy="265"/>
            </a:xfrm>
            <a:prstGeom prst="roundRect">
              <a:avLst>
                <a:gd name="adj" fmla="val 37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67592" name="Group 6"/>
            <p:cNvGrpSpPr>
              <a:grpSpLocks/>
            </p:cNvGrpSpPr>
            <p:nvPr/>
          </p:nvGrpSpPr>
          <p:grpSpPr bwMode="auto">
            <a:xfrm>
              <a:off x="336" y="1271"/>
              <a:ext cx="1406" cy="285"/>
              <a:chOff x="336" y="1271"/>
              <a:chExt cx="1406" cy="285"/>
            </a:xfrm>
          </p:grpSpPr>
          <p:sp>
            <p:nvSpPr>
              <p:cNvPr id="67593" name="AutoShape 7"/>
              <p:cNvSpPr>
                <a:spLocks noChangeArrowheads="1"/>
              </p:cNvSpPr>
              <p:nvPr/>
            </p:nvSpPr>
            <p:spPr bwMode="auto">
              <a:xfrm>
                <a:off x="336" y="1271"/>
                <a:ext cx="1406" cy="285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67594" name="Group 8"/>
              <p:cNvGrpSpPr>
                <a:grpSpLocks/>
              </p:cNvGrpSpPr>
              <p:nvPr/>
            </p:nvGrpSpPr>
            <p:grpSpPr bwMode="auto">
              <a:xfrm>
                <a:off x="336" y="1271"/>
                <a:ext cx="1404" cy="283"/>
                <a:chOff x="336" y="1271"/>
                <a:chExt cx="1404" cy="283"/>
              </a:xfrm>
            </p:grpSpPr>
            <p:sp>
              <p:nvSpPr>
                <p:cNvPr id="67595" name="AutoShape 9"/>
                <p:cNvSpPr>
                  <a:spLocks noChangeArrowheads="1"/>
                </p:cNvSpPr>
                <p:nvPr/>
              </p:nvSpPr>
              <p:spPr bwMode="auto">
                <a:xfrm>
                  <a:off x="336" y="1271"/>
                  <a:ext cx="1404" cy="28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67596" name="AutoShape 10"/>
                <p:cNvSpPr>
                  <a:spLocks noChangeArrowheads="1"/>
                </p:cNvSpPr>
                <p:nvPr/>
              </p:nvSpPr>
              <p:spPr bwMode="auto">
                <a:xfrm>
                  <a:off x="500" y="1271"/>
                  <a:ext cx="1075" cy="25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DES operation</a:t>
                  </a:r>
                </a:p>
              </p:txBody>
            </p:sp>
          </p:grpSp>
        </p:grpSp>
      </p:grpSp>
      <p:pic>
        <p:nvPicPr>
          <p:cNvPr id="6758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590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88900"/>
            <a:ext cx="7766050" cy="1417638"/>
          </a:xfrm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Gill Sans MT" charset="0"/>
              </a:rPr>
              <a:t>Symmetric key crypto: DES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00225"/>
            <a:ext cx="23399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757363"/>
            <a:ext cx="248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57363"/>
            <a:ext cx="248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79500" y="4738688"/>
            <a:ext cx="1260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GB">
                <a:solidFill>
                  <a:srgbClr val="000000"/>
                </a:solidFill>
                <a:latin typeface="Gill Sans MT" charset="0"/>
                <a:cs typeface="Gill Sans MT" charset="0"/>
              </a:rPr>
              <a:t>Original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GB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240088" y="4794250"/>
            <a:ext cx="2520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GB">
                <a:solidFill>
                  <a:srgbClr val="000000"/>
                </a:solidFill>
                <a:latin typeface="Gill Sans MT" charset="0"/>
                <a:cs typeface="Gill Sans MT" charset="0"/>
              </a:rPr>
              <a:t>Without cipher-block chaining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GB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162675" y="4794250"/>
            <a:ext cx="2520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GB">
                <a:solidFill>
                  <a:srgbClr val="000000"/>
                </a:solidFill>
                <a:latin typeface="Gill Sans MT" charset="0"/>
                <a:cs typeface="Gill Sans MT" charset="0"/>
              </a:rPr>
              <a:t>With cipher-block chaining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GB">
              <a:solidFill>
                <a:srgbClr val="000000"/>
              </a:solidFill>
              <a:latin typeface="Gill Sans MT" charset="0"/>
              <a:cs typeface="Gill Sans MT" charset="0"/>
            </a:endParaRPr>
          </a:p>
        </p:txBody>
      </p:sp>
      <p:pic>
        <p:nvPicPr>
          <p:cNvPr id="69640" name="Picture 24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AES: Advanced Encryption Standard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379538"/>
            <a:ext cx="7820025" cy="490855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New (Nov. 2001) symmetric-key NIST standard, replacing DES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Processes data in 128 bit blocks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128, 192, or 256 bit keys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2</a:t>
            </a:r>
            <a:r>
              <a:rPr lang="en-GB" baseline="30000">
                <a:latin typeface="Gill Sans MT" charset="0"/>
                <a:cs typeface="ＭＳ Ｐゴシック" charset="0"/>
              </a:rPr>
              <a:t>256</a:t>
            </a:r>
            <a:r>
              <a:rPr lang="en-GB">
                <a:latin typeface="Gill Sans MT" charset="0"/>
                <a:cs typeface="ＭＳ Ｐゴシック" charset="0"/>
              </a:rPr>
              <a:t> = </a:t>
            </a:r>
            <a:r>
              <a:rPr lang="en-GB" sz="2000">
                <a:latin typeface="Gill Sans MT" charset="0"/>
                <a:cs typeface="ＭＳ Ｐゴシック" charset="0"/>
              </a:rPr>
              <a:t>115,792,089,237,316,195,423,570,985,008,687,907,853,269,</a:t>
            </a:r>
            <a:br>
              <a:rPr lang="en-GB" sz="2000">
                <a:latin typeface="Gill Sans MT" charset="0"/>
                <a:cs typeface="ＭＳ Ｐゴシック" charset="0"/>
              </a:rPr>
            </a:br>
            <a:r>
              <a:rPr lang="en-GB" sz="2000">
                <a:latin typeface="Gill Sans MT" charset="0"/>
                <a:cs typeface="ＭＳ Ｐゴシック" charset="0"/>
              </a:rPr>
              <a:t>984,665,640,564,039,457,584,007,913,129,639,936  (that’s 78 digits)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>
                <a:latin typeface="Gill Sans MT" charset="0"/>
                <a:cs typeface="ＭＳ Ｐゴシック" charset="0"/>
              </a:rPr>
              <a:t>Brute force decryption (try each key) taking 1sec on DES, takes 149 trillion years for AES</a:t>
            </a:r>
          </a:p>
        </p:txBody>
      </p:sp>
      <p:pic>
        <p:nvPicPr>
          <p:cNvPr id="7168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0813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So AES is unbreakable then?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0813" cy="4646613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Not at all!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The key could be found on the first guess (a probability of 1/2</a:t>
            </a:r>
            <a:r>
              <a:rPr lang="en-GB" baseline="30000">
                <a:latin typeface="Gill Sans MT" charset="0"/>
                <a:cs typeface="ＭＳ Ｐゴシック" charset="0"/>
              </a:rPr>
              <a:t>256</a:t>
            </a:r>
            <a:r>
              <a:rPr lang="en-GB">
                <a:latin typeface="Gill Sans MT" charset="0"/>
                <a:cs typeface="ＭＳ Ｐゴシック" charset="0"/>
              </a:rPr>
              <a:t>)!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The trick is to have a key space so large that it is not worth anyone trying a brute-force attack</a:t>
            </a:r>
          </a:p>
        </p:txBody>
      </p:sp>
      <p:pic>
        <p:nvPicPr>
          <p:cNvPr id="737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7772400" cy="46482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Introduction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Integrity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525463" indent="-525463">
              <a:buFont typeface="ZapfDingbats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>
              <a:latin typeface="Gill Sans MT" charset="0"/>
              <a:cs typeface="ＭＳ Ｐゴシック" charset="0"/>
            </a:endParaRPr>
          </a:p>
        </p:txBody>
      </p:sp>
      <p:pic>
        <p:nvPicPr>
          <p:cNvPr id="75779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6588"/>
            <a:ext cx="23336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1"/>
          <p:cNvSpPr>
            <a:spLocks noChangeArrowheads="1"/>
          </p:cNvSpPr>
          <p:nvPr/>
        </p:nvSpPr>
        <p:spPr bwMode="auto">
          <a:xfrm>
            <a:off x="4262438" y="1504950"/>
            <a:ext cx="4291012" cy="4754563"/>
          </a:xfrm>
          <a:prstGeom prst="roundRect">
            <a:avLst>
              <a:gd name="adj" fmla="val 32"/>
            </a:avLst>
          </a:prstGeom>
          <a:solidFill>
            <a:srgbClr val="CCFFFF"/>
          </a:solidFill>
          <a:ln w="190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Gill Sans MT" charset="0"/>
              <a:cs typeface="Gill Sans MT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Gill Sans MT" charset="0"/>
              </a:rPr>
              <a:t>Public Key Cryptography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810000" cy="4649788"/>
          </a:xfrm>
        </p:spPr>
        <p:txBody>
          <a:bodyPr/>
          <a:lstStyle/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 u="sng">
                <a:solidFill>
                  <a:srgbClr val="CC0000"/>
                </a:solidFill>
                <a:latin typeface="Gill Sans MT" charset="0"/>
                <a:cs typeface="Gill Sans MT" charset="0"/>
              </a:rPr>
              <a:t>symmetric</a:t>
            </a:r>
            <a:r>
              <a:rPr lang="en-GB" sz="2400" u="sng">
                <a:solidFill>
                  <a:srgbClr val="CC0000"/>
                </a:solidFill>
                <a:latin typeface="Gill Sans MT" charset="0"/>
                <a:cs typeface="Gill Sans MT" charset="0"/>
              </a:rPr>
              <a:t> key crypto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Gill Sans MT" charset="0"/>
              </a:rPr>
              <a:t>requires sender, receiver know shared secret key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Gill Sans MT" charset="0"/>
              </a:rPr>
              <a:t>Q: how to agree on key in first place (particularly if never “met”)?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>
              <a:latin typeface="Gill Sans MT" charset="0"/>
              <a:cs typeface="Gill Sans MT" charset="0"/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4519613" y="1635125"/>
            <a:ext cx="3649662" cy="4641850"/>
            <a:chOff x="2847" y="1030"/>
            <a:chExt cx="2299" cy="2924"/>
          </a:xfrm>
        </p:grpSpPr>
        <p:sp>
          <p:nvSpPr>
            <p:cNvPr id="77831" name="AutoShape 5"/>
            <p:cNvSpPr>
              <a:spLocks noChangeArrowheads="1"/>
            </p:cNvSpPr>
            <p:nvPr/>
          </p:nvSpPr>
          <p:spPr bwMode="auto">
            <a:xfrm>
              <a:off x="2847" y="1030"/>
              <a:ext cx="2299" cy="2924"/>
            </a:xfrm>
            <a:prstGeom prst="roundRect">
              <a:avLst>
                <a:gd name="adj" fmla="val 4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77832" name="Text Box 6"/>
            <p:cNvSpPr txBox="1">
              <a:spLocks noChangeArrowheads="1"/>
            </p:cNvSpPr>
            <p:nvPr/>
          </p:nvSpPr>
          <p:spPr bwMode="auto">
            <a:xfrm>
              <a:off x="2847" y="1030"/>
              <a:ext cx="2299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sz="2400" i="1" u="sng">
                  <a:solidFill>
                    <a:srgbClr val="CC0000"/>
                  </a:solidFill>
                  <a:latin typeface="Gill Sans MT" charset="0"/>
                </a:rPr>
                <a:t>public</a:t>
              </a:r>
              <a:r>
                <a:rPr lang="en-GB" sz="2400" u="sng">
                  <a:solidFill>
                    <a:srgbClr val="CC0000"/>
                  </a:solidFill>
                  <a:latin typeface="Gill Sans MT" charset="0"/>
                </a:rPr>
                <a:t> key cryptography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radically different approach [Diffie-Hellman76, RSA78]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sender, receiver do </a:t>
              </a:r>
              <a:r>
                <a:rPr lang="en-GB" sz="2400" i="1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 share secret key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 i="1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GB" sz="2400" i="1">
                  <a:solidFill>
                    <a:srgbClr val="3333CC"/>
                  </a:solidFill>
                  <a:latin typeface="Gill Sans MT" charset="0"/>
                </a:rPr>
                <a:t> 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encryption key </a:t>
              </a:r>
              <a:r>
                <a:rPr lang="en-GB" sz="2400" i="1">
                  <a:solidFill>
                    <a:srgbClr val="3333CC"/>
                  </a:solidFill>
                  <a:latin typeface="Gill Sans MT" charset="0"/>
                </a:rPr>
                <a:t> 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known to</a:t>
              </a:r>
              <a:r>
                <a:rPr lang="en-GB" sz="2400" i="1">
                  <a:solidFill>
                    <a:srgbClr val="3333CC"/>
                  </a:solidFill>
                  <a:latin typeface="Gill Sans MT" charset="0"/>
                </a:rPr>
                <a:t> </a:t>
              </a:r>
              <a:r>
                <a:rPr lang="en-GB" sz="2400" i="1">
                  <a:solidFill>
                    <a:srgbClr val="000099"/>
                  </a:solidFill>
                  <a:latin typeface="Gill Sans MT" charset="0"/>
                </a:rPr>
                <a:t>al</a:t>
              </a:r>
              <a:r>
                <a:rPr lang="en-GB" sz="2400" i="1">
                  <a:solidFill>
                    <a:srgbClr val="3333CC"/>
                  </a:solidFill>
                  <a:latin typeface="Gill Sans MT" charset="0"/>
                </a:rPr>
                <a:t>l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 i="1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 decryption key known only to receiver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None/>
              </a:pPr>
              <a:endParaRPr lang="en-GB">
                <a:solidFill>
                  <a:srgbClr val="000000"/>
                </a:solidFill>
                <a:latin typeface="Gill Sans MT" charset="0"/>
              </a:endParaRPr>
            </a:p>
          </p:txBody>
        </p:sp>
      </p:grpSp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1647825"/>
            <a:ext cx="56356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7830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Gill Sans MT" charset="0"/>
              </a:rPr>
              <a:t>Public key cryptography</a:t>
            </a:r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474663" y="3733800"/>
            <a:ext cx="1509712" cy="709613"/>
            <a:chOff x="299" y="2352"/>
            <a:chExt cx="951" cy="447"/>
          </a:xfrm>
        </p:grpSpPr>
        <p:sp>
          <p:nvSpPr>
            <p:cNvPr id="79987" name="AutoShape 3"/>
            <p:cNvSpPr>
              <a:spLocks noChangeArrowheads="1"/>
            </p:cNvSpPr>
            <p:nvPr/>
          </p:nvSpPr>
          <p:spPr bwMode="auto">
            <a:xfrm>
              <a:off x="299" y="2352"/>
              <a:ext cx="951" cy="439"/>
            </a:xfrm>
            <a:prstGeom prst="roundRect">
              <a:avLst>
                <a:gd name="adj" fmla="val 22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88" name="Group 4"/>
            <p:cNvGrpSpPr>
              <a:grpSpLocks/>
            </p:cNvGrpSpPr>
            <p:nvPr/>
          </p:nvGrpSpPr>
          <p:grpSpPr bwMode="auto">
            <a:xfrm>
              <a:off x="299" y="2352"/>
              <a:ext cx="948" cy="447"/>
              <a:chOff x="299" y="2352"/>
              <a:chExt cx="948" cy="447"/>
            </a:xfrm>
          </p:grpSpPr>
          <p:sp>
            <p:nvSpPr>
              <p:cNvPr id="79989" name="AutoShape 5"/>
              <p:cNvSpPr>
                <a:spLocks noChangeArrowheads="1"/>
              </p:cNvSpPr>
              <p:nvPr/>
            </p:nvSpPr>
            <p:spPr bwMode="auto">
              <a:xfrm>
                <a:off x="299" y="2352"/>
                <a:ext cx="948" cy="437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90" name="Group 6"/>
              <p:cNvGrpSpPr>
                <a:grpSpLocks/>
              </p:cNvGrpSpPr>
              <p:nvPr/>
            </p:nvGrpSpPr>
            <p:grpSpPr bwMode="auto">
              <a:xfrm>
                <a:off x="299" y="2352"/>
                <a:ext cx="946" cy="447"/>
                <a:chOff x="299" y="2352"/>
                <a:chExt cx="946" cy="447"/>
              </a:xfrm>
            </p:grpSpPr>
            <p:sp>
              <p:nvSpPr>
                <p:cNvPr id="79991" name="AutoShape 7"/>
                <p:cNvSpPr>
                  <a:spLocks noChangeArrowheads="1"/>
                </p:cNvSpPr>
                <p:nvPr/>
              </p:nvSpPr>
              <p:spPr bwMode="auto">
                <a:xfrm>
                  <a:off x="299" y="2352"/>
                  <a:ext cx="946" cy="435"/>
                </a:xfrm>
                <a:prstGeom prst="roundRect">
                  <a:avLst>
                    <a:gd name="adj" fmla="val 22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92" name="AutoShape 8"/>
                <p:cNvSpPr>
                  <a:spLocks noChangeArrowheads="1"/>
                </p:cNvSpPr>
                <p:nvPr/>
              </p:nvSpPr>
              <p:spPr bwMode="auto">
                <a:xfrm>
                  <a:off x="349" y="2352"/>
                  <a:ext cx="848" cy="447"/>
                </a:xfrm>
                <a:prstGeom prst="roundRect">
                  <a:avLst>
                    <a:gd name="adj" fmla="val 22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plaintext</a:t>
                  </a:r>
                </a:p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message, m</a:t>
                  </a:r>
                </a:p>
              </p:txBody>
            </p:sp>
          </p:grpSp>
        </p:grpSp>
      </p:grpSp>
      <p:grpSp>
        <p:nvGrpSpPr>
          <p:cNvPr id="79875" name="Group 9"/>
          <p:cNvGrpSpPr>
            <a:grpSpLocks/>
          </p:cNvGrpSpPr>
          <p:nvPr/>
        </p:nvGrpSpPr>
        <p:grpSpPr bwMode="auto">
          <a:xfrm>
            <a:off x="3598863" y="3736975"/>
            <a:ext cx="1450975" cy="401638"/>
            <a:chOff x="2267" y="2354"/>
            <a:chExt cx="914" cy="253"/>
          </a:xfrm>
        </p:grpSpPr>
        <p:sp>
          <p:nvSpPr>
            <p:cNvPr id="79981" name="AutoShape 10"/>
            <p:cNvSpPr>
              <a:spLocks noChangeArrowheads="1"/>
            </p:cNvSpPr>
            <p:nvPr/>
          </p:nvSpPr>
          <p:spPr bwMode="auto">
            <a:xfrm>
              <a:off x="2267" y="2354"/>
              <a:ext cx="91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82" name="Group 11"/>
            <p:cNvGrpSpPr>
              <a:grpSpLocks/>
            </p:cNvGrpSpPr>
            <p:nvPr/>
          </p:nvGrpSpPr>
          <p:grpSpPr bwMode="auto">
            <a:xfrm>
              <a:off x="2267" y="2354"/>
              <a:ext cx="911" cy="253"/>
              <a:chOff x="2267" y="2354"/>
              <a:chExt cx="911" cy="253"/>
            </a:xfrm>
          </p:grpSpPr>
          <p:sp>
            <p:nvSpPr>
              <p:cNvPr id="79983" name="AutoShape 12"/>
              <p:cNvSpPr>
                <a:spLocks noChangeArrowheads="1"/>
              </p:cNvSpPr>
              <p:nvPr/>
            </p:nvSpPr>
            <p:spPr bwMode="auto">
              <a:xfrm>
                <a:off x="2267" y="2354"/>
                <a:ext cx="911" cy="245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84" name="Group 13"/>
              <p:cNvGrpSpPr>
                <a:grpSpLocks/>
              </p:cNvGrpSpPr>
              <p:nvPr/>
            </p:nvGrpSpPr>
            <p:grpSpPr bwMode="auto">
              <a:xfrm>
                <a:off x="2267" y="2354"/>
                <a:ext cx="909" cy="253"/>
                <a:chOff x="2267" y="2354"/>
                <a:chExt cx="909" cy="253"/>
              </a:xfrm>
            </p:grpSpPr>
            <p:sp>
              <p:nvSpPr>
                <p:cNvPr id="79985" name="AutoShape 14"/>
                <p:cNvSpPr>
                  <a:spLocks noChangeArrowheads="1"/>
                </p:cNvSpPr>
                <p:nvPr/>
              </p:nvSpPr>
              <p:spPr bwMode="auto">
                <a:xfrm>
                  <a:off x="2267" y="2354"/>
                  <a:ext cx="909" cy="24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86" name="AutoShape 15"/>
                <p:cNvSpPr>
                  <a:spLocks noChangeArrowheads="1"/>
                </p:cNvSpPr>
                <p:nvPr/>
              </p:nvSpPr>
              <p:spPr bwMode="auto">
                <a:xfrm>
                  <a:off x="2325" y="2354"/>
                  <a:ext cx="793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ciphertext</a:t>
                  </a:r>
                </a:p>
              </p:txBody>
            </p:sp>
          </p:grpSp>
        </p:grpSp>
      </p:grpSp>
      <p:pic>
        <p:nvPicPr>
          <p:cNvPr id="7987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982913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77" name="AutoShape 17"/>
          <p:cNvSpPr>
            <a:spLocks noChangeArrowheads="1"/>
          </p:cNvSpPr>
          <p:nvPr/>
        </p:nvSpPr>
        <p:spPr bwMode="auto">
          <a:xfrm>
            <a:off x="2109788" y="3683000"/>
            <a:ext cx="1392237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charset="0"/>
              <a:cs typeface="Gill Sans MT" charset="0"/>
            </a:endParaRPr>
          </a:p>
        </p:txBody>
      </p:sp>
      <p:grpSp>
        <p:nvGrpSpPr>
          <p:cNvPr id="79878" name="Group 18"/>
          <p:cNvGrpSpPr>
            <a:grpSpLocks/>
          </p:cNvGrpSpPr>
          <p:nvPr/>
        </p:nvGrpSpPr>
        <p:grpSpPr bwMode="auto">
          <a:xfrm>
            <a:off x="2101850" y="3692525"/>
            <a:ext cx="1430338" cy="709613"/>
            <a:chOff x="1324" y="2326"/>
            <a:chExt cx="901" cy="447"/>
          </a:xfrm>
        </p:grpSpPr>
        <p:sp>
          <p:nvSpPr>
            <p:cNvPr id="79977" name="AutoShape 19"/>
            <p:cNvSpPr>
              <a:spLocks noChangeArrowheads="1"/>
            </p:cNvSpPr>
            <p:nvPr/>
          </p:nvSpPr>
          <p:spPr bwMode="auto">
            <a:xfrm>
              <a:off x="1324" y="2326"/>
              <a:ext cx="901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78" name="Group 20"/>
            <p:cNvGrpSpPr>
              <a:grpSpLocks/>
            </p:cNvGrpSpPr>
            <p:nvPr/>
          </p:nvGrpSpPr>
          <p:grpSpPr bwMode="auto">
            <a:xfrm>
              <a:off x="1324" y="2326"/>
              <a:ext cx="899" cy="447"/>
              <a:chOff x="1324" y="2326"/>
              <a:chExt cx="899" cy="447"/>
            </a:xfrm>
          </p:grpSpPr>
          <p:sp>
            <p:nvSpPr>
              <p:cNvPr id="79979" name="AutoShape 21"/>
              <p:cNvSpPr>
                <a:spLocks noChangeArrowheads="1"/>
              </p:cNvSpPr>
              <p:nvPr/>
            </p:nvSpPr>
            <p:spPr bwMode="auto">
              <a:xfrm>
                <a:off x="1324" y="2326"/>
                <a:ext cx="899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80" name="AutoShape 22"/>
              <p:cNvSpPr>
                <a:spLocks noChangeArrowheads="1"/>
              </p:cNvSpPr>
              <p:nvPr/>
            </p:nvSpPr>
            <p:spPr bwMode="auto">
              <a:xfrm>
                <a:off x="1362" y="2326"/>
                <a:ext cx="823" cy="447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  <a:latin typeface="Gill Sans MT" charset="0"/>
                  </a:rPr>
                  <a:t>encryption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  <a:latin typeface="Gill Sans MT" charset="0"/>
                  </a:rPr>
                  <a:t>algorithm</a:t>
                </a:r>
              </a:p>
            </p:txBody>
          </p:sp>
        </p:grpSp>
      </p:grpSp>
      <p:sp>
        <p:nvSpPr>
          <p:cNvPr id="79879" name="AutoShape 23"/>
          <p:cNvSpPr>
            <a:spLocks noChangeArrowheads="1"/>
          </p:cNvSpPr>
          <p:nvPr/>
        </p:nvSpPr>
        <p:spPr bwMode="auto">
          <a:xfrm>
            <a:off x="5330825" y="3695700"/>
            <a:ext cx="1377950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charset="0"/>
              <a:cs typeface="Gill Sans MT" charset="0"/>
            </a:endParaRPr>
          </a:p>
        </p:txBody>
      </p:sp>
      <p:grpSp>
        <p:nvGrpSpPr>
          <p:cNvPr id="79880" name="Group 24"/>
          <p:cNvGrpSpPr>
            <a:grpSpLocks/>
          </p:cNvGrpSpPr>
          <p:nvPr/>
        </p:nvGrpSpPr>
        <p:grpSpPr bwMode="auto">
          <a:xfrm>
            <a:off x="5307013" y="3719513"/>
            <a:ext cx="1522412" cy="709612"/>
            <a:chOff x="3343" y="2343"/>
            <a:chExt cx="959" cy="447"/>
          </a:xfrm>
        </p:grpSpPr>
        <p:sp>
          <p:nvSpPr>
            <p:cNvPr id="79973" name="AutoShape 25"/>
            <p:cNvSpPr>
              <a:spLocks noChangeArrowheads="1"/>
            </p:cNvSpPr>
            <p:nvPr/>
          </p:nvSpPr>
          <p:spPr bwMode="auto">
            <a:xfrm>
              <a:off x="3343" y="2343"/>
              <a:ext cx="959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74" name="Group 26"/>
            <p:cNvGrpSpPr>
              <a:grpSpLocks/>
            </p:cNvGrpSpPr>
            <p:nvPr/>
          </p:nvGrpSpPr>
          <p:grpSpPr bwMode="auto">
            <a:xfrm>
              <a:off x="3343" y="2343"/>
              <a:ext cx="957" cy="447"/>
              <a:chOff x="3343" y="2343"/>
              <a:chExt cx="957" cy="447"/>
            </a:xfrm>
          </p:grpSpPr>
          <p:sp>
            <p:nvSpPr>
              <p:cNvPr id="79975" name="AutoShape 27"/>
              <p:cNvSpPr>
                <a:spLocks noChangeArrowheads="1"/>
              </p:cNvSpPr>
              <p:nvPr/>
            </p:nvSpPr>
            <p:spPr bwMode="auto">
              <a:xfrm>
                <a:off x="3343" y="2343"/>
                <a:ext cx="957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76" name="AutoShape 28"/>
              <p:cNvSpPr>
                <a:spLocks noChangeArrowheads="1"/>
              </p:cNvSpPr>
              <p:nvPr/>
            </p:nvSpPr>
            <p:spPr bwMode="auto">
              <a:xfrm>
                <a:off x="3409" y="2343"/>
                <a:ext cx="824" cy="447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  <a:latin typeface="Gill Sans MT" charset="0"/>
                  </a:rPr>
                  <a:t>decryption 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  <a:latin typeface="Gill Sans MT" charset="0"/>
                  </a:rPr>
                  <a:t>algorithm</a:t>
                </a:r>
              </a:p>
            </p:txBody>
          </p:sp>
        </p:grpSp>
      </p:grpSp>
      <p:sp>
        <p:nvSpPr>
          <p:cNvPr id="79881" name="Line 29"/>
          <p:cNvSpPr>
            <a:spLocks noChangeShapeType="1"/>
          </p:cNvSpPr>
          <p:nvPr/>
        </p:nvSpPr>
        <p:spPr bwMode="auto">
          <a:xfrm flipV="1">
            <a:off x="3530600" y="4083050"/>
            <a:ext cx="1809750" cy="206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82" name="Group 30"/>
          <p:cNvGrpSpPr>
            <a:grpSpLocks/>
          </p:cNvGrpSpPr>
          <p:nvPr/>
        </p:nvGrpSpPr>
        <p:grpSpPr bwMode="auto">
          <a:xfrm>
            <a:off x="6473825" y="1598613"/>
            <a:ext cx="1754188" cy="641350"/>
            <a:chOff x="4078" y="1007"/>
            <a:chExt cx="1105" cy="404"/>
          </a:xfrm>
        </p:grpSpPr>
        <p:sp>
          <p:nvSpPr>
            <p:cNvPr id="79971" name="AutoShape 31"/>
            <p:cNvSpPr>
              <a:spLocks noChangeArrowheads="1"/>
            </p:cNvSpPr>
            <p:nvPr/>
          </p:nvSpPr>
          <p:spPr bwMode="auto">
            <a:xfrm>
              <a:off x="4078" y="1007"/>
              <a:ext cx="1106" cy="400"/>
            </a:xfrm>
            <a:prstGeom prst="roundRect">
              <a:avLst>
                <a:gd name="adj" fmla="val 24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79972" name="Text Box 32"/>
            <p:cNvSpPr txBox="1">
              <a:spLocks noChangeArrowheads="1"/>
            </p:cNvSpPr>
            <p:nvPr/>
          </p:nvSpPr>
          <p:spPr bwMode="auto">
            <a:xfrm>
              <a:off x="4078" y="1007"/>
              <a:ext cx="110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 typeface="Comic Sans M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Bob’s </a:t>
              </a:r>
              <a:r>
                <a:rPr lang="en-GB" sz="1800" u="sng">
                  <a:solidFill>
                    <a:srgbClr val="000000"/>
                  </a:solidFill>
                  <a:latin typeface="Gill Sans MT" charset="0"/>
                </a:rPr>
                <a:t>public</a:t>
              </a: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 </a:t>
              </a:r>
            </a:p>
            <a:p>
              <a:pPr>
                <a:buFont typeface="Comic Sans M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key </a:t>
              </a:r>
            </a:p>
          </p:txBody>
        </p:sp>
      </p:grpSp>
      <p:pic>
        <p:nvPicPr>
          <p:cNvPr id="7988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00375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9884" name="Line 34"/>
          <p:cNvSpPr>
            <a:spLocks noChangeShapeType="1"/>
          </p:cNvSpPr>
          <p:nvPr/>
        </p:nvSpPr>
        <p:spPr bwMode="auto">
          <a:xfrm>
            <a:off x="1365250" y="412115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35"/>
          <p:cNvSpPr>
            <a:spLocks noChangeShapeType="1"/>
          </p:cNvSpPr>
          <p:nvPr/>
        </p:nvSpPr>
        <p:spPr bwMode="auto">
          <a:xfrm>
            <a:off x="6750050" y="4076700"/>
            <a:ext cx="674688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86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741488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9887" name="Group 37"/>
          <p:cNvGrpSpPr>
            <a:grpSpLocks/>
          </p:cNvGrpSpPr>
          <p:nvPr/>
        </p:nvGrpSpPr>
        <p:grpSpPr bwMode="auto">
          <a:xfrm>
            <a:off x="6808788" y="3732213"/>
            <a:ext cx="1247775" cy="709612"/>
            <a:chOff x="4289" y="2351"/>
            <a:chExt cx="786" cy="447"/>
          </a:xfrm>
        </p:grpSpPr>
        <p:sp>
          <p:nvSpPr>
            <p:cNvPr id="79967" name="AutoShape 38"/>
            <p:cNvSpPr>
              <a:spLocks noChangeArrowheads="1"/>
            </p:cNvSpPr>
            <p:nvPr/>
          </p:nvSpPr>
          <p:spPr bwMode="auto">
            <a:xfrm>
              <a:off x="4289" y="2351"/>
              <a:ext cx="786" cy="440"/>
            </a:xfrm>
            <a:prstGeom prst="roundRect">
              <a:avLst>
                <a:gd name="adj" fmla="val 22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68" name="Group 39"/>
            <p:cNvGrpSpPr>
              <a:grpSpLocks/>
            </p:cNvGrpSpPr>
            <p:nvPr/>
          </p:nvGrpSpPr>
          <p:grpSpPr bwMode="auto">
            <a:xfrm>
              <a:off x="4289" y="2351"/>
              <a:ext cx="784" cy="447"/>
              <a:chOff x="4289" y="2351"/>
              <a:chExt cx="784" cy="447"/>
            </a:xfrm>
          </p:grpSpPr>
          <p:sp>
            <p:nvSpPr>
              <p:cNvPr id="79969" name="AutoShape 40"/>
              <p:cNvSpPr>
                <a:spLocks noChangeArrowheads="1"/>
              </p:cNvSpPr>
              <p:nvPr/>
            </p:nvSpPr>
            <p:spPr bwMode="auto">
              <a:xfrm>
                <a:off x="4289" y="2351"/>
                <a:ext cx="784" cy="438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70" name="AutoShape 41"/>
              <p:cNvSpPr>
                <a:spLocks noChangeArrowheads="1"/>
              </p:cNvSpPr>
              <p:nvPr/>
            </p:nvSpPr>
            <p:spPr bwMode="auto">
              <a:xfrm>
                <a:off x="4337" y="2351"/>
                <a:ext cx="688" cy="447"/>
              </a:xfrm>
              <a:prstGeom prst="roundRect">
                <a:avLst>
                  <a:gd name="adj" fmla="val 22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  <a:latin typeface="Gill Sans MT" charset="0"/>
                  </a:rPr>
                  <a:t>plaintext</a:t>
                </a:r>
              </a:p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  <a:latin typeface="Gill Sans MT" charset="0"/>
                  </a:rPr>
                  <a:t>message</a:t>
                </a:r>
              </a:p>
            </p:txBody>
          </p:sp>
        </p:grpSp>
      </p:grpSp>
      <p:grpSp>
        <p:nvGrpSpPr>
          <p:cNvPr id="79888" name="Group 42"/>
          <p:cNvGrpSpPr>
            <a:grpSpLocks/>
          </p:cNvGrpSpPr>
          <p:nvPr/>
        </p:nvGrpSpPr>
        <p:grpSpPr bwMode="auto">
          <a:xfrm>
            <a:off x="3954463" y="4064000"/>
            <a:ext cx="869950" cy="619125"/>
            <a:chOff x="2491" y="2560"/>
            <a:chExt cx="548" cy="390"/>
          </a:xfrm>
        </p:grpSpPr>
        <p:grpSp>
          <p:nvGrpSpPr>
            <p:cNvPr id="79952" name="Group 43"/>
            <p:cNvGrpSpPr>
              <a:grpSpLocks/>
            </p:cNvGrpSpPr>
            <p:nvPr/>
          </p:nvGrpSpPr>
          <p:grpSpPr bwMode="auto">
            <a:xfrm>
              <a:off x="2491" y="2615"/>
              <a:ext cx="548" cy="253"/>
              <a:chOff x="2491" y="2615"/>
              <a:chExt cx="548" cy="253"/>
            </a:xfrm>
          </p:grpSpPr>
          <p:sp>
            <p:nvSpPr>
              <p:cNvPr id="79963" name="AutoShape 44"/>
              <p:cNvSpPr>
                <a:spLocks noChangeArrowheads="1"/>
              </p:cNvSpPr>
              <p:nvPr/>
            </p:nvSpPr>
            <p:spPr bwMode="auto">
              <a:xfrm>
                <a:off x="2491" y="2615"/>
                <a:ext cx="548" cy="247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64" name="Group 45"/>
              <p:cNvGrpSpPr>
                <a:grpSpLocks/>
              </p:cNvGrpSpPr>
              <p:nvPr/>
            </p:nvGrpSpPr>
            <p:grpSpPr bwMode="auto">
              <a:xfrm>
                <a:off x="2491" y="2615"/>
                <a:ext cx="546" cy="253"/>
                <a:chOff x="2491" y="2615"/>
                <a:chExt cx="546" cy="253"/>
              </a:xfrm>
            </p:grpSpPr>
            <p:sp>
              <p:nvSpPr>
                <p:cNvPr id="79965" name="AutoShape 46"/>
                <p:cNvSpPr>
                  <a:spLocks noChangeArrowheads="1"/>
                </p:cNvSpPr>
                <p:nvPr/>
              </p:nvSpPr>
              <p:spPr bwMode="auto">
                <a:xfrm>
                  <a:off x="2491" y="2615"/>
                  <a:ext cx="546" cy="244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66" name="AutoShape 47"/>
                <p:cNvSpPr>
                  <a:spLocks noChangeArrowheads="1"/>
                </p:cNvSpPr>
                <p:nvPr/>
              </p:nvSpPr>
              <p:spPr bwMode="auto">
                <a:xfrm>
                  <a:off x="2495" y="2615"/>
                  <a:ext cx="539" cy="253"/>
                </a:xfrm>
                <a:prstGeom prst="roundRect">
                  <a:avLst>
                    <a:gd name="adj" fmla="val 40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K  (m)</a:t>
                  </a:r>
                </a:p>
              </p:txBody>
            </p:sp>
          </p:grpSp>
        </p:grpSp>
        <p:grpSp>
          <p:nvGrpSpPr>
            <p:cNvPr id="79953" name="Group 48"/>
            <p:cNvGrpSpPr>
              <a:grpSpLocks/>
            </p:cNvGrpSpPr>
            <p:nvPr/>
          </p:nvGrpSpPr>
          <p:grpSpPr bwMode="auto">
            <a:xfrm>
              <a:off x="2606" y="2735"/>
              <a:ext cx="194" cy="215"/>
              <a:chOff x="2606" y="2735"/>
              <a:chExt cx="194" cy="215"/>
            </a:xfrm>
          </p:grpSpPr>
          <p:sp>
            <p:nvSpPr>
              <p:cNvPr id="79959" name="AutoShape 49"/>
              <p:cNvSpPr>
                <a:spLocks noChangeArrowheads="1"/>
              </p:cNvSpPr>
              <p:nvPr/>
            </p:nvSpPr>
            <p:spPr bwMode="auto">
              <a:xfrm>
                <a:off x="2606" y="2735"/>
                <a:ext cx="194" cy="210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60" name="Group 50"/>
              <p:cNvGrpSpPr>
                <a:grpSpLocks/>
              </p:cNvGrpSpPr>
              <p:nvPr/>
            </p:nvGrpSpPr>
            <p:grpSpPr bwMode="auto">
              <a:xfrm>
                <a:off x="2606" y="2735"/>
                <a:ext cx="191" cy="215"/>
                <a:chOff x="2606" y="2735"/>
                <a:chExt cx="191" cy="215"/>
              </a:xfrm>
            </p:grpSpPr>
            <p:sp>
              <p:nvSpPr>
                <p:cNvPr id="79961" name="AutoShape 51"/>
                <p:cNvSpPr>
                  <a:spLocks noChangeArrowheads="1"/>
                </p:cNvSpPr>
                <p:nvPr/>
              </p:nvSpPr>
              <p:spPr bwMode="auto">
                <a:xfrm>
                  <a:off x="2606" y="2735"/>
                  <a:ext cx="191" cy="207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62" name="AutoShape 52"/>
                <p:cNvSpPr>
                  <a:spLocks noChangeArrowheads="1"/>
                </p:cNvSpPr>
                <p:nvPr/>
              </p:nvSpPr>
              <p:spPr bwMode="auto">
                <a:xfrm>
                  <a:off x="2608" y="2735"/>
                  <a:ext cx="187" cy="215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B</a:t>
                  </a:r>
                </a:p>
              </p:txBody>
            </p:sp>
          </p:grpSp>
        </p:grpSp>
        <p:grpSp>
          <p:nvGrpSpPr>
            <p:cNvPr id="79954" name="Group 53"/>
            <p:cNvGrpSpPr>
              <a:grpSpLocks/>
            </p:cNvGrpSpPr>
            <p:nvPr/>
          </p:nvGrpSpPr>
          <p:grpSpPr bwMode="auto">
            <a:xfrm>
              <a:off x="2606" y="2560"/>
              <a:ext cx="190" cy="215"/>
              <a:chOff x="2606" y="2560"/>
              <a:chExt cx="190" cy="215"/>
            </a:xfrm>
          </p:grpSpPr>
          <p:sp>
            <p:nvSpPr>
              <p:cNvPr id="79955" name="AutoShape 54"/>
              <p:cNvSpPr>
                <a:spLocks noChangeArrowheads="1"/>
              </p:cNvSpPr>
              <p:nvPr/>
            </p:nvSpPr>
            <p:spPr bwMode="auto">
              <a:xfrm>
                <a:off x="2615" y="2560"/>
                <a:ext cx="175" cy="210"/>
              </a:xfrm>
              <a:prstGeom prst="roundRect">
                <a:avLst>
                  <a:gd name="adj" fmla="val 56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56" name="Group 55"/>
              <p:cNvGrpSpPr>
                <a:grpSpLocks/>
              </p:cNvGrpSpPr>
              <p:nvPr/>
            </p:nvGrpSpPr>
            <p:grpSpPr bwMode="auto">
              <a:xfrm>
                <a:off x="2606" y="2560"/>
                <a:ext cx="190" cy="215"/>
                <a:chOff x="2606" y="2560"/>
                <a:chExt cx="190" cy="215"/>
              </a:xfrm>
            </p:grpSpPr>
            <p:sp>
              <p:nvSpPr>
                <p:cNvPr id="79957" name="AutoShape 56"/>
                <p:cNvSpPr>
                  <a:spLocks noChangeArrowheads="1"/>
                </p:cNvSpPr>
                <p:nvPr/>
              </p:nvSpPr>
              <p:spPr bwMode="auto">
                <a:xfrm>
                  <a:off x="2615" y="2560"/>
                  <a:ext cx="172" cy="207"/>
                </a:xfrm>
                <a:prstGeom prst="roundRect">
                  <a:avLst>
                    <a:gd name="adj" fmla="val 56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58" name="AutoShape 57"/>
                <p:cNvSpPr>
                  <a:spLocks noChangeArrowheads="1"/>
                </p:cNvSpPr>
                <p:nvPr/>
              </p:nvSpPr>
              <p:spPr bwMode="auto">
                <a:xfrm>
                  <a:off x="2606" y="2560"/>
                  <a:ext cx="190" cy="215"/>
                </a:xfrm>
                <a:prstGeom prst="roundRect">
                  <a:avLst>
                    <a:gd name="adj" fmla="val 56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79889" name="Group 58"/>
          <p:cNvGrpSpPr>
            <a:grpSpLocks/>
          </p:cNvGrpSpPr>
          <p:nvPr/>
        </p:nvGrpSpPr>
        <p:grpSpPr bwMode="auto">
          <a:xfrm>
            <a:off x="6018213" y="1658938"/>
            <a:ext cx="411162" cy="401637"/>
            <a:chOff x="3791" y="1045"/>
            <a:chExt cx="259" cy="253"/>
          </a:xfrm>
        </p:grpSpPr>
        <p:sp>
          <p:nvSpPr>
            <p:cNvPr id="79948" name="AutoShape 59"/>
            <p:cNvSpPr>
              <a:spLocks noChangeArrowheads="1"/>
            </p:cNvSpPr>
            <p:nvPr/>
          </p:nvSpPr>
          <p:spPr bwMode="auto">
            <a:xfrm>
              <a:off x="3791" y="1045"/>
              <a:ext cx="259" cy="248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49" name="Group 60"/>
            <p:cNvGrpSpPr>
              <a:grpSpLocks/>
            </p:cNvGrpSpPr>
            <p:nvPr/>
          </p:nvGrpSpPr>
          <p:grpSpPr bwMode="auto">
            <a:xfrm>
              <a:off x="3791" y="1045"/>
              <a:ext cx="257" cy="253"/>
              <a:chOff x="3791" y="1045"/>
              <a:chExt cx="257" cy="253"/>
            </a:xfrm>
          </p:grpSpPr>
          <p:sp>
            <p:nvSpPr>
              <p:cNvPr id="79950" name="AutoShape 61"/>
              <p:cNvSpPr>
                <a:spLocks noChangeArrowheads="1"/>
              </p:cNvSpPr>
              <p:nvPr/>
            </p:nvSpPr>
            <p:spPr bwMode="auto">
              <a:xfrm>
                <a:off x="3791" y="1045"/>
                <a:ext cx="257" cy="246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51" name="AutoShape 62"/>
              <p:cNvSpPr>
                <a:spLocks noChangeArrowheads="1"/>
              </p:cNvSpPr>
              <p:nvPr/>
            </p:nvSpPr>
            <p:spPr bwMode="auto">
              <a:xfrm>
                <a:off x="3806" y="1045"/>
                <a:ext cx="228" cy="253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  <a:latin typeface="Gill Sans MT" charset="0"/>
                  </a:rPr>
                  <a:t>K </a:t>
                </a:r>
              </a:p>
            </p:txBody>
          </p:sp>
        </p:grpSp>
      </p:grpSp>
      <p:grpSp>
        <p:nvGrpSpPr>
          <p:cNvPr id="79890" name="Group 63"/>
          <p:cNvGrpSpPr>
            <a:grpSpLocks/>
          </p:cNvGrpSpPr>
          <p:nvPr/>
        </p:nvGrpSpPr>
        <p:grpSpPr bwMode="auto">
          <a:xfrm>
            <a:off x="6162675" y="1812925"/>
            <a:ext cx="358775" cy="358775"/>
            <a:chOff x="3882" y="1142"/>
            <a:chExt cx="226" cy="226"/>
          </a:xfrm>
        </p:grpSpPr>
        <p:sp>
          <p:nvSpPr>
            <p:cNvPr id="79944" name="AutoShape 64"/>
            <p:cNvSpPr>
              <a:spLocks noChangeArrowheads="1"/>
            </p:cNvSpPr>
            <p:nvPr/>
          </p:nvSpPr>
          <p:spPr bwMode="auto">
            <a:xfrm>
              <a:off x="3882" y="1158"/>
              <a:ext cx="194" cy="210"/>
            </a:xfrm>
            <a:prstGeom prst="roundRect">
              <a:avLst>
                <a:gd name="adj" fmla="val 50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45" name="Group 65"/>
            <p:cNvGrpSpPr>
              <a:grpSpLocks/>
            </p:cNvGrpSpPr>
            <p:nvPr/>
          </p:nvGrpSpPr>
          <p:grpSpPr bwMode="auto">
            <a:xfrm>
              <a:off x="3882" y="1142"/>
              <a:ext cx="226" cy="225"/>
              <a:chOff x="3882" y="1142"/>
              <a:chExt cx="226" cy="225"/>
            </a:xfrm>
          </p:grpSpPr>
          <p:sp>
            <p:nvSpPr>
              <p:cNvPr id="79946" name="AutoShape 66"/>
              <p:cNvSpPr>
                <a:spLocks noChangeArrowheads="1"/>
              </p:cNvSpPr>
              <p:nvPr/>
            </p:nvSpPr>
            <p:spPr bwMode="auto">
              <a:xfrm>
                <a:off x="3882" y="1158"/>
                <a:ext cx="192" cy="209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47" name="AutoShape 67"/>
              <p:cNvSpPr>
                <a:spLocks noChangeArrowheads="1"/>
              </p:cNvSpPr>
              <p:nvPr/>
            </p:nvSpPr>
            <p:spPr bwMode="auto">
              <a:xfrm>
                <a:off x="3921" y="1142"/>
                <a:ext cx="187" cy="215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CC0000"/>
                    </a:solidFill>
                    <a:latin typeface="Gill Sans MT" charset="0"/>
                  </a:rPr>
                  <a:t>B</a:t>
                </a:r>
              </a:p>
            </p:txBody>
          </p:sp>
        </p:grpSp>
      </p:grpSp>
      <p:grpSp>
        <p:nvGrpSpPr>
          <p:cNvPr id="79891" name="Group 68"/>
          <p:cNvGrpSpPr>
            <a:grpSpLocks/>
          </p:cNvGrpSpPr>
          <p:nvPr/>
        </p:nvGrpSpPr>
        <p:grpSpPr bwMode="auto">
          <a:xfrm>
            <a:off x="6176963" y="1558925"/>
            <a:ext cx="330200" cy="349250"/>
            <a:chOff x="3891" y="982"/>
            <a:chExt cx="208" cy="220"/>
          </a:xfrm>
        </p:grpSpPr>
        <p:sp>
          <p:nvSpPr>
            <p:cNvPr id="79940" name="AutoShape 69"/>
            <p:cNvSpPr>
              <a:spLocks noChangeArrowheads="1"/>
            </p:cNvSpPr>
            <p:nvPr/>
          </p:nvSpPr>
          <p:spPr bwMode="auto">
            <a:xfrm>
              <a:off x="3891" y="982"/>
              <a:ext cx="175" cy="210"/>
            </a:xfrm>
            <a:prstGeom prst="roundRect">
              <a:avLst>
                <a:gd name="adj" fmla="val 56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41" name="Group 70"/>
            <p:cNvGrpSpPr>
              <a:grpSpLocks/>
            </p:cNvGrpSpPr>
            <p:nvPr/>
          </p:nvGrpSpPr>
          <p:grpSpPr bwMode="auto">
            <a:xfrm>
              <a:off x="3891" y="982"/>
              <a:ext cx="208" cy="220"/>
              <a:chOff x="3891" y="982"/>
              <a:chExt cx="208" cy="220"/>
            </a:xfrm>
          </p:grpSpPr>
          <p:sp>
            <p:nvSpPr>
              <p:cNvPr id="79942" name="AutoShape 71"/>
              <p:cNvSpPr>
                <a:spLocks noChangeArrowheads="1"/>
              </p:cNvSpPr>
              <p:nvPr/>
            </p:nvSpPr>
            <p:spPr bwMode="auto">
              <a:xfrm>
                <a:off x="3891" y="982"/>
                <a:ext cx="173" cy="208"/>
              </a:xfrm>
              <a:prstGeom prst="roundRect">
                <a:avLst>
                  <a:gd name="adj" fmla="val 56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43" name="AutoShape 72"/>
              <p:cNvSpPr>
                <a:spLocks noChangeArrowheads="1"/>
              </p:cNvSpPr>
              <p:nvPr/>
            </p:nvSpPr>
            <p:spPr bwMode="auto">
              <a:xfrm>
                <a:off x="3909" y="987"/>
                <a:ext cx="190" cy="215"/>
              </a:xfrm>
              <a:prstGeom prst="roundRect">
                <a:avLst>
                  <a:gd name="adj" fmla="val 56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CC0000"/>
                    </a:solidFill>
                    <a:latin typeface="Gill Sans MT" charset="0"/>
                  </a:rPr>
                  <a:t>+</a:t>
                </a:r>
              </a:p>
            </p:txBody>
          </p:sp>
        </p:grpSp>
      </p:grpSp>
      <p:grpSp>
        <p:nvGrpSpPr>
          <p:cNvPr id="79892" name="Group 73"/>
          <p:cNvGrpSpPr>
            <a:grpSpLocks/>
          </p:cNvGrpSpPr>
          <p:nvPr/>
        </p:nvGrpSpPr>
        <p:grpSpPr bwMode="auto">
          <a:xfrm>
            <a:off x="6470650" y="2276475"/>
            <a:ext cx="1754188" cy="641350"/>
            <a:chOff x="4076" y="1434"/>
            <a:chExt cx="1105" cy="404"/>
          </a:xfrm>
        </p:grpSpPr>
        <p:sp>
          <p:nvSpPr>
            <p:cNvPr id="79938" name="AutoShape 74"/>
            <p:cNvSpPr>
              <a:spLocks noChangeArrowheads="1"/>
            </p:cNvSpPr>
            <p:nvPr/>
          </p:nvSpPr>
          <p:spPr bwMode="auto">
            <a:xfrm>
              <a:off x="4076" y="1434"/>
              <a:ext cx="1106" cy="400"/>
            </a:xfrm>
            <a:prstGeom prst="roundRect">
              <a:avLst>
                <a:gd name="adj" fmla="val 24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79939" name="Text Box 75"/>
            <p:cNvSpPr txBox="1">
              <a:spLocks noChangeArrowheads="1"/>
            </p:cNvSpPr>
            <p:nvPr/>
          </p:nvSpPr>
          <p:spPr bwMode="auto">
            <a:xfrm>
              <a:off x="4076" y="1434"/>
              <a:ext cx="110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Font typeface="Comic Sans M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Bob’s </a:t>
              </a:r>
              <a:r>
                <a:rPr lang="en-GB" sz="1800" u="sng">
                  <a:solidFill>
                    <a:srgbClr val="000000"/>
                  </a:solidFill>
                  <a:latin typeface="Gill Sans MT" charset="0"/>
                </a:rPr>
                <a:t>private</a:t>
              </a:r>
            </a:p>
            <a:p>
              <a:pPr>
                <a:buFont typeface="Comic Sans M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key </a:t>
              </a:r>
            </a:p>
          </p:txBody>
        </p:sp>
      </p:grpSp>
      <p:pic>
        <p:nvPicPr>
          <p:cNvPr id="7989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414588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9894" name="Group 77"/>
          <p:cNvGrpSpPr>
            <a:grpSpLocks/>
          </p:cNvGrpSpPr>
          <p:nvPr/>
        </p:nvGrpSpPr>
        <p:grpSpPr bwMode="auto">
          <a:xfrm>
            <a:off x="6027738" y="2349500"/>
            <a:ext cx="411162" cy="401638"/>
            <a:chOff x="3797" y="1480"/>
            <a:chExt cx="259" cy="253"/>
          </a:xfrm>
        </p:grpSpPr>
        <p:sp>
          <p:nvSpPr>
            <p:cNvPr id="79934" name="AutoShape 78"/>
            <p:cNvSpPr>
              <a:spLocks noChangeArrowheads="1"/>
            </p:cNvSpPr>
            <p:nvPr/>
          </p:nvSpPr>
          <p:spPr bwMode="auto">
            <a:xfrm>
              <a:off x="3797" y="1480"/>
              <a:ext cx="259" cy="248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35" name="Group 79"/>
            <p:cNvGrpSpPr>
              <a:grpSpLocks/>
            </p:cNvGrpSpPr>
            <p:nvPr/>
          </p:nvGrpSpPr>
          <p:grpSpPr bwMode="auto">
            <a:xfrm>
              <a:off x="3797" y="1480"/>
              <a:ext cx="257" cy="253"/>
              <a:chOff x="3797" y="1480"/>
              <a:chExt cx="257" cy="253"/>
            </a:xfrm>
          </p:grpSpPr>
          <p:sp>
            <p:nvSpPr>
              <p:cNvPr id="79936" name="AutoShape 80"/>
              <p:cNvSpPr>
                <a:spLocks noChangeArrowheads="1"/>
              </p:cNvSpPr>
              <p:nvPr/>
            </p:nvSpPr>
            <p:spPr bwMode="auto">
              <a:xfrm>
                <a:off x="3797" y="1480"/>
                <a:ext cx="257" cy="247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37" name="AutoShape 81"/>
              <p:cNvSpPr>
                <a:spLocks noChangeArrowheads="1"/>
              </p:cNvSpPr>
              <p:nvPr/>
            </p:nvSpPr>
            <p:spPr bwMode="auto">
              <a:xfrm>
                <a:off x="3811" y="1480"/>
                <a:ext cx="228" cy="253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CC0000"/>
                    </a:solidFill>
                    <a:latin typeface="Gill Sans MT" charset="0"/>
                  </a:rPr>
                  <a:t>K </a:t>
                </a:r>
              </a:p>
            </p:txBody>
          </p:sp>
        </p:grpSp>
      </p:grpSp>
      <p:grpSp>
        <p:nvGrpSpPr>
          <p:cNvPr id="79895" name="Group 82"/>
          <p:cNvGrpSpPr>
            <a:grpSpLocks/>
          </p:cNvGrpSpPr>
          <p:nvPr/>
        </p:nvGrpSpPr>
        <p:grpSpPr bwMode="auto">
          <a:xfrm>
            <a:off x="6223000" y="2500313"/>
            <a:ext cx="320675" cy="374650"/>
            <a:chOff x="3920" y="1575"/>
            <a:chExt cx="202" cy="236"/>
          </a:xfrm>
        </p:grpSpPr>
        <p:sp>
          <p:nvSpPr>
            <p:cNvPr id="79930" name="AutoShape 83"/>
            <p:cNvSpPr>
              <a:spLocks noChangeArrowheads="1"/>
            </p:cNvSpPr>
            <p:nvPr/>
          </p:nvSpPr>
          <p:spPr bwMode="auto">
            <a:xfrm>
              <a:off x="3928" y="1601"/>
              <a:ext cx="194" cy="210"/>
            </a:xfrm>
            <a:prstGeom prst="roundRect">
              <a:avLst>
                <a:gd name="adj" fmla="val 50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31" name="Group 84"/>
            <p:cNvGrpSpPr>
              <a:grpSpLocks/>
            </p:cNvGrpSpPr>
            <p:nvPr/>
          </p:nvGrpSpPr>
          <p:grpSpPr bwMode="auto">
            <a:xfrm>
              <a:off x="3920" y="1575"/>
              <a:ext cx="201" cy="234"/>
              <a:chOff x="3920" y="1575"/>
              <a:chExt cx="201" cy="234"/>
            </a:xfrm>
          </p:grpSpPr>
          <p:sp>
            <p:nvSpPr>
              <p:cNvPr id="79932" name="AutoShape 85"/>
              <p:cNvSpPr>
                <a:spLocks noChangeArrowheads="1"/>
              </p:cNvSpPr>
              <p:nvPr/>
            </p:nvSpPr>
            <p:spPr bwMode="auto">
              <a:xfrm>
                <a:off x="3928" y="1601"/>
                <a:ext cx="193" cy="208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33" name="AutoShape 86"/>
              <p:cNvSpPr>
                <a:spLocks noChangeArrowheads="1"/>
              </p:cNvSpPr>
              <p:nvPr/>
            </p:nvSpPr>
            <p:spPr bwMode="auto">
              <a:xfrm>
                <a:off x="3920" y="1575"/>
                <a:ext cx="187" cy="215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CC0000"/>
                    </a:solidFill>
                    <a:latin typeface="Gill Sans MT" charset="0"/>
                  </a:rPr>
                  <a:t>B</a:t>
                </a:r>
              </a:p>
            </p:txBody>
          </p:sp>
        </p:grpSp>
      </p:grpSp>
      <p:grpSp>
        <p:nvGrpSpPr>
          <p:cNvPr id="79896" name="Group 87"/>
          <p:cNvGrpSpPr>
            <a:grpSpLocks/>
          </p:cNvGrpSpPr>
          <p:nvPr/>
        </p:nvGrpSpPr>
        <p:grpSpPr bwMode="auto">
          <a:xfrm>
            <a:off x="6232525" y="2246313"/>
            <a:ext cx="288925" cy="349250"/>
            <a:chOff x="3926" y="1415"/>
            <a:chExt cx="182" cy="220"/>
          </a:xfrm>
        </p:grpSpPr>
        <p:sp>
          <p:nvSpPr>
            <p:cNvPr id="79926" name="AutoShape 88"/>
            <p:cNvSpPr>
              <a:spLocks noChangeArrowheads="1"/>
            </p:cNvSpPr>
            <p:nvPr/>
          </p:nvSpPr>
          <p:spPr bwMode="auto">
            <a:xfrm>
              <a:off x="3941" y="1425"/>
              <a:ext cx="167" cy="210"/>
            </a:xfrm>
            <a:prstGeom prst="roundRect">
              <a:avLst>
                <a:gd name="adj" fmla="val 59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79927" name="Group 89"/>
            <p:cNvGrpSpPr>
              <a:grpSpLocks/>
            </p:cNvGrpSpPr>
            <p:nvPr/>
          </p:nvGrpSpPr>
          <p:grpSpPr bwMode="auto">
            <a:xfrm>
              <a:off x="3926" y="1415"/>
              <a:ext cx="180" cy="218"/>
              <a:chOff x="3926" y="1415"/>
              <a:chExt cx="180" cy="218"/>
            </a:xfrm>
          </p:grpSpPr>
          <p:sp>
            <p:nvSpPr>
              <p:cNvPr id="79928" name="AutoShape 90"/>
              <p:cNvSpPr>
                <a:spLocks noChangeArrowheads="1"/>
              </p:cNvSpPr>
              <p:nvPr/>
            </p:nvSpPr>
            <p:spPr bwMode="auto">
              <a:xfrm>
                <a:off x="3941" y="1425"/>
                <a:ext cx="165" cy="208"/>
              </a:xfrm>
              <a:prstGeom prst="roundRect">
                <a:avLst>
                  <a:gd name="adj" fmla="val 59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79929" name="AutoShape 91"/>
              <p:cNvSpPr>
                <a:spLocks noChangeArrowheads="1"/>
              </p:cNvSpPr>
              <p:nvPr/>
            </p:nvSpPr>
            <p:spPr bwMode="auto">
              <a:xfrm>
                <a:off x="3926" y="1415"/>
                <a:ext cx="156" cy="215"/>
              </a:xfrm>
              <a:prstGeom prst="roundRect">
                <a:avLst>
                  <a:gd name="adj" fmla="val 59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CC0000"/>
                    </a:solidFill>
                    <a:latin typeface="Gill Sans MT" charset="0"/>
                  </a:rPr>
                  <a:t>-</a:t>
                </a:r>
              </a:p>
            </p:txBody>
          </p:sp>
        </p:grpSp>
      </p:grpSp>
      <p:grpSp>
        <p:nvGrpSpPr>
          <p:cNvPr id="79897" name="Group 92"/>
          <p:cNvGrpSpPr>
            <a:grpSpLocks/>
          </p:cNvGrpSpPr>
          <p:nvPr/>
        </p:nvGrpSpPr>
        <p:grpSpPr bwMode="auto">
          <a:xfrm>
            <a:off x="6840538" y="4227513"/>
            <a:ext cx="1879600" cy="663575"/>
            <a:chOff x="4309" y="2663"/>
            <a:chExt cx="1184" cy="418"/>
          </a:xfrm>
        </p:grpSpPr>
        <p:grpSp>
          <p:nvGrpSpPr>
            <p:cNvPr id="79901" name="Group 93"/>
            <p:cNvGrpSpPr>
              <a:grpSpLocks/>
            </p:cNvGrpSpPr>
            <p:nvPr/>
          </p:nvGrpSpPr>
          <p:grpSpPr bwMode="auto">
            <a:xfrm>
              <a:off x="4309" y="2724"/>
              <a:ext cx="1184" cy="284"/>
              <a:chOff x="4309" y="2724"/>
              <a:chExt cx="1184" cy="284"/>
            </a:xfrm>
          </p:grpSpPr>
          <p:sp>
            <p:nvSpPr>
              <p:cNvPr id="79922" name="AutoShape 94"/>
              <p:cNvSpPr>
                <a:spLocks noChangeArrowheads="1"/>
              </p:cNvSpPr>
              <p:nvPr/>
            </p:nvSpPr>
            <p:spPr bwMode="auto">
              <a:xfrm>
                <a:off x="4309" y="2724"/>
                <a:ext cx="1184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23" name="Group 95"/>
              <p:cNvGrpSpPr>
                <a:grpSpLocks/>
              </p:cNvGrpSpPr>
              <p:nvPr/>
            </p:nvGrpSpPr>
            <p:grpSpPr bwMode="auto">
              <a:xfrm>
                <a:off x="4309" y="2724"/>
                <a:ext cx="1182" cy="282"/>
                <a:chOff x="4309" y="2724"/>
                <a:chExt cx="1182" cy="282"/>
              </a:xfrm>
            </p:grpSpPr>
            <p:sp>
              <p:nvSpPr>
                <p:cNvPr id="79924" name="AutoShape 96"/>
                <p:cNvSpPr>
                  <a:spLocks noChangeArrowheads="1"/>
                </p:cNvSpPr>
                <p:nvPr/>
              </p:nvSpPr>
              <p:spPr bwMode="auto">
                <a:xfrm>
                  <a:off x="4309" y="2724"/>
                  <a:ext cx="1182" cy="282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25" name="AutoShape 97"/>
                <p:cNvSpPr>
                  <a:spLocks noChangeArrowheads="1"/>
                </p:cNvSpPr>
                <p:nvPr/>
              </p:nvSpPr>
              <p:spPr bwMode="auto">
                <a:xfrm>
                  <a:off x="4326" y="2724"/>
                  <a:ext cx="1148" cy="253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m = K  (K  (m))</a:t>
                  </a:r>
                </a:p>
              </p:txBody>
            </p:sp>
          </p:grpSp>
        </p:grpSp>
        <p:grpSp>
          <p:nvGrpSpPr>
            <p:cNvPr id="79902" name="Group 98"/>
            <p:cNvGrpSpPr>
              <a:grpSpLocks/>
            </p:cNvGrpSpPr>
            <p:nvPr/>
          </p:nvGrpSpPr>
          <p:grpSpPr bwMode="auto">
            <a:xfrm>
              <a:off x="4989" y="2824"/>
              <a:ext cx="194" cy="257"/>
              <a:chOff x="4989" y="2824"/>
              <a:chExt cx="194" cy="257"/>
            </a:xfrm>
          </p:grpSpPr>
          <p:sp>
            <p:nvSpPr>
              <p:cNvPr id="79918" name="AutoShape 99"/>
              <p:cNvSpPr>
                <a:spLocks noChangeArrowheads="1"/>
              </p:cNvSpPr>
              <p:nvPr/>
            </p:nvSpPr>
            <p:spPr bwMode="auto">
              <a:xfrm>
                <a:off x="4989" y="2871"/>
                <a:ext cx="194" cy="210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19" name="Group 100"/>
              <p:cNvGrpSpPr>
                <a:grpSpLocks/>
              </p:cNvGrpSpPr>
              <p:nvPr/>
            </p:nvGrpSpPr>
            <p:grpSpPr bwMode="auto">
              <a:xfrm>
                <a:off x="4989" y="2824"/>
                <a:ext cx="193" cy="253"/>
                <a:chOff x="4989" y="2824"/>
                <a:chExt cx="193" cy="253"/>
              </a:xfrm>
            </p:grpSpPr>
            <p:sp>
              <p:nvSpPr>
                <p:cNvPr id="79920" name="AutoShape 101"/>
                <p:cNvSpPr>
                  <a:spLocks noChangeArrowheads="1"/>
                </p:cNvSpPr>
                <p:nvPr/>
              </p:nvSpPr>
              <p:spPr bwMode="auto">
                <a:xfrm>
                  <a:off x="4989" y="2871"/>
                  <a:ext cx="193" cy="206"/>
                </a:xfrm>
                <a:prstGeom prst="roundRect">
                  <a:avLst>
                    <a:gd name="adj" fmla="val 50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21" name="AutoShape 102"/>
                <p:cNvSpPr>
                  <a:spLocks noChangeArrowheads="1"/>
                </p:cNvSpPr>
                <p:nvPr/>
              </p:nvSpPr>
              <p:spPr bwMode="auto">
                <a:xfrm>
                  <a:off x="4992" y="2824"/>
                  <a:ext cx="187" cy="215"/>
                </a:xfrm>
                <a:prstGeom prst="roundRect">
                  <a:avLst>
                    <a:gd name="adj" fmla="val 50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B</a:t>
                  </a:r>
                </a:p>
              </p:txBody>
            </p:sp>
          </p:grpSp>
        </p:grpSp>
        <p:grpSp>
          <p:nvGrpSpPr>
            <p:cNvPr id="79903" name="Group 103"/>
            <p:cNvGrpSpPr>
              <a:grpSpLocks/>
            </p:cNvGrpSpPr>
            <p:nvPr/>
          </p:nvGrpSpPr>
          <p:grpSpPr bwMode="auto">
            <a:xfrm>
              <a:off x="4986" y="2669"/>
              <a:ext cx="190" cy="231"/>
              <a:chOff x="4986" y="2669"/>
              <a:chExt cx="190" cy="231"/>
            </a:xfrm>
          </p:grpSpPr>
          <p:sp>
            <p:nvSpPr>
              <p:cNvPr id="79914" name="AutoShape 104"/>
              <p:cNvSpPr>
                <a:spLocks noChangeArrowheads="1"/>
              </p:cNvSpPr>
              <p:nvPr/>
            </p:nvSpPr>
            <p:spPr bwMode="auto">
              <a:xfrm>
                <a:off x="4995" y="2690"/>
                <a:ext cx="175" cy="210"/>
              </a:xfrm>
              <a:prstGeom prst="roundRect">
                <a:avLst>
                  <a:gd name="adj" fmla="val 56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15" name="Group 105"/>
              <p:cNvGrpSpPr>
                <a:grpSpLocks/>
              </p:cNvGrpSpPr>
              <p:nvPr/>
            </p:nvGrpSpPr>
            <p:grpSpPr bwMode="auto">
              <a:xfrm>
                <a:off x="4986" y="2669"/>
                <a:ext cx="190" cy="227"/>
                <a:chOff x="4986" y="2669"/>
                <a:chExt cx="190" cy="227"/>
              </a:xfrm>
            </p:grpSpPr>
            <p:sp>
              <p:nvSpPr>
                <p:cNvPr id="79916" name="AutoShape 106"/>
                <p:cNvSpPr>
                  <a:spLocks noChangeArrowheads="1"/>
                </p:cNvSpPr>
                <p:nvPr/>
              </p:nvSpPr>
              <p:spPr bwMode="auto">
                <a:xfrm>
                  <a:off x="4995" y="2690"/>
                  <a:ext cx="172" cy="206"/>
                </a:xfrm>
                <a:prstGeom prst="roundRect">
                  <a:avLst>
                    <a:gd name="adj" fmla="val 56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17" name="AutoShape 107"/>
                <p:cNvSpPr>
                  <a:spLocks noChangeArrowheads="1"/>
                </p:cNvSpPr>
                <p:nvPr/>
              </p:nvSpPr>
              <p:spPr bwMode="auto">
                <a:xfrm>
                  <a:off x="4986" y="2669"/>
                  <a:ext cx="190" cy="215"/>
                </a:xfrm>
                <a:prstGeom prst="roundRect">
                  <a:avLst>
                    <a:gd name="adj" fmla="val 56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+</a:t>
                  </a:r>
                </a:p>
              </p:txBody>
            </p:sp>
          </p:grpSp>
        </p:grpSp>
        <p:grpSp>
          <p:nvGrpSpPr>
            <p:cNvPr id="79904" name="Group 108"/>
            <p:cNvGrpSpPr>
              <a:grpSpLocks/>
            </p:cNvGrpSpPr>
            <p:nvPr/>
          </p:nvGrpSpPr>
          <p:grpSpPr bwMode="auto">
            <a:xfrm>
              <a:off x="4728" y="2828"/>
              <a:ext cx="200" cy="241"/>
              <a:chOff x="4728" y="2828"/>
              <a:chExt cx="200" cy="241"/>
            </a:xfrm>
          </p:grpSpPr>
          <p:sp>
            <p:nvSpPr>
              <p:cNvPr id="79910" name="AutoShape 109"/>
              <p:cNvSpPr>
                <a:spLocks noChangeArrowheads="1"/>
              </p:cNvSpPr>
              <p:nvPr/>
            </p:nvSpPr>
            <p:spPr bwMode="auto">
              <a:xfrm>
                <a:off x="4728" y="2859"/>
                <a:ext cx="195" cy="210"/>
              </a:xfrm>
              <a:prstGeom prst="roundRect">
                <a:avLst>
                  <a:gd name="adj" fmla="val 50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11" name="Group 110"/>
              <p:cNvGrpSpPr>
                <a:grpSpLocks/>
              </p:cNvGrpSpPr>
              <p:nvPr/>
            </p:nvGrpSpPr>
            <p:grpSpPr bwMode="auto">
              <a:xfrm>
                <a:off x="4728" y="2828"/>
                <a:ext cx="200" cy="237"/>
                <a:chOff x="4728" y="2828"/>
                <a:chExt cx="200" cy="237"/>
              </a:xfrm>
            </p:grpSpPr>
            <p:sp>
              <p:nvSpPr>
                <p:cNvPr id="79912" name="AutoShape 111"/>
                <p:cNvSpPr>
                  <a:spLocks noChangeArrowheads="1"/>
                </p:cNvSpPr>
                <p:nvPr/>
              </p:nvSpPr>
              <p:spPr bwMode="auto">
                <a:xfrm>
                  <a:off x="4728" y="2859"/>
                  <a:ext cx="193" cy="206"/>
                </a:xfrm>
                <a:prstGeom prst="roundRect">
                  <a:avLst>
                    <a:gd name="adj" fmla="val 50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13" name="AutoShape 112"/>
                <p:cNvSpPr>
                  <a:spLocks noChangeArrowheads="1"/>
                </p:cNvSpPr>
                <p:nvPr/>
              </p:nvSpPr>
              <p:spPr bwMode="auto">
                <a:xfrm>
                  <a:off x="4741" y="2828"/>
                  <a:ext cx="187" cy="215"/>
                </a:xfrm>
                <a:prstGeom prst="roundRect">
                  <a:avLst>
                    <a:gd name="adj" fmla="val 509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B</a:t>
                  </a:r>
                </a:p>
              </p:txBody>
            </p:sp>
          </p:grpSp>
        </p:grpSp>
        <p:grpSp>
          <p:nvGrpSpPr>
            <p:cNvPr id="79905" name="Group 113"/>
            <p:cNvGrpSpPr>
              <a:grpSpLocks/>
            </p:cNvGrpSpPr>
            <p:nvPr/>
          </p:nvGrpSpPr>
          <p:grpSpPr bwMode="auto">
            <a:xfrm>
              <a:off x="4747" y="2663"/>
              <a:ext cx="166" cy="231"/>
              <a:chOff x="4747" y="2663"/>
              <a:chExt cx="166" cy="231"/>
            </a:xfrm>
          </p:grpSpPr>
          <p:sp>
            <p:nvSpPr>
              <p:cNvPr id="79906" name="AutoShape 114"/>
              <p:cNvSpPr>
                <a:spLocks noChangeArrowheads="1"/>
              </p:cNvSpPr>
              <p:nvPr/>
            </p:nvSpPr>
            <p:spPr bwMode="auto">
              <a:xfrm>
                <a:off x="4747" y="2684"/>
                <a:ext cx="166" cy="210"/>
              </a:xfrm>
              <a:prstGeom prst="roundRect">
                <a:avLst>
                  <a:gd name="adj" fmla="val 59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79907" name="Group 115"/>
              <p:cNvGrpSpPr>
                <a:grpSpLocks/>
              </p:cNvGrpSpPr>
              <p:nvPr/>
            </p:nvGrpSpPr>
            <p:grpSpPr bwMode="auto">
              <a:xfrm>
                <a:off x="4747" y="2663"/>
                <a:ext cx="164" cy="227"/>
                <a:chOff x="4747" y="2663"/>
                <a:chExt cx="164" cy="227"/>
              </a:xfrm>
            </p:grpSpPr>
            <p:sp>
              <p:nvSpPr>
                <p:cNvPr id="79908" name="AutoShape 116"/>
                <p:cNvSpPr>
                  <a:spLocks noChangeArrowheads="1"/>
                </p:cNvSpPr>
                <p:nvPr/>
              </p:nvSpPr>
              <p:spPr bwMode="auto">
                <a:xfrm>
                  <a:off x="4747" y="2684"/>
                  <a:ext cx="164" cy="206"/>
                </a:xfrm>
                <a:prstGeom prst="roundRect">
                  <a:avLst>
                    <a:gd name="adj" fmla="val 60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79909" name="AutoShape 117"/>
                <p:cNvSpPr>
                  <a:spLocks noChangeArrowheads="1"/>
                </p:cNvSpPr>
                <p:nvPr/>
              </p:nvSpPr>
              <p:spPr bwMode="auto">
                <a:xfrm>
                  <a:off x="4750" y="2663"/>
                  <a:ext cx="156" cy="215"/>
                </a:xfrm>
                <a:prstGeom prst="roundRect">
                  <a:avLst>
                    <a:gd name="adj" fmla="val 60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600">
                      <a:solidFill>
                        <a:srgbClr val="CC0000"/>
                      </a:solidFill>
                      <a:latin typeface="Gill Sans MT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79898" name="Freeform 118"/>
          <p:cNvSpPr>
            <a:spLocks/>
          </p:cNvSpPr>
          <p:nvPr/>
        </p:nvSpPr>
        <p:spPr bwMode="auto">
          <a:xfrm>
            <a:off x="3001963" y="1874838"/>
            <a:ext cx="2393950" cy="1755775"/>
          </a:xfrm>
          <a:custGeom>
            <a:avLst/>
            <a:gdLst>
              <a:gd name="T0" fmla="*/ 2147483647 w 6651"/>
              <a:gd name="T1" fmla="*/ 0 h 4877"/>
              <a:gd name="T2" fmla="*/ 0 w 6651"/>
              <a:gd name="T3" fmla="*/ 0 h 4877"/>
              <a:gd name="T4" fmla="*/ 2147483647 w 6651"/>
              <a:gd name="T5" fmla="*/ 2147483647 h 4877"/>
              <a:gd name="T6" fmla="*/ 0 60000 65536"/>
              <a:gd name="T7" fmla="*/ 0 60000 65536"/>
              <a:gd name="T8" fmla="*/ 0 60000 65536"/>
              <a:gd name="T9" fmla="*/ 0 w 6651"/>
              <a:gd name="T10" fmla="*/ 0 h 4877"/>
              <a:gd name="T11" fmla="*/ 6651 w 6651"/>
              <a:gd name="T12" fmla="*/ 4877 h 4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1" h="4877">
                <a:moveTo>
                  <a:pt x="6650" y="0"/>
                </a:moveTo>
                <a:lnTo>
                  <a:pt x="0" y="0"/>
                </a:lnTo>
                <a:lnTo>
                  <a:pt x="21" y="4876"/>
                </a:lnTo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Freeform 119"/>
          <p:cNvSpPr>
            <a:spLocks/>
          </p:cNvSpPr>
          <p:nvPr/>
        </p:nvSpPr>
        <p:spPr bwMode="auto">
          <a:xfrm>
            <a:off x="5446713" y="2547938"/>
            <a:ext cx="330200" cy="1074737"/>
          </a:xfrm>
          <a:custGeom>
            <a:avLst/>
            <a:gdLst>
              <a:gd name="T0" fmla="*/ 2147483647 w 918"/>
              <a:gd name="T1" fmla="*/ 0 h 2986"/>
              <a:gd name="T2" fmla="*/ 0 w 918"/>
              <a:gd name="T3" fmla="*/ 2147483647 h 2986"/>
              <a:gd name="T4" fmla="*/ 2147483647 w 918"/>
              <a:gd name="T5" fmla="*/ 2147483647 h 2986"/>
              <a:gd name="T6" fmla="*/ 0 60000 65536"/>
              <a:gd name="T7" fmla="*/ 0 60000 65536"/>
              <a:gd name="T8" fmla="*/ 0 60000 65536"/>
              <a:gd name="T9" fmla="*/ 0 w 918"/>
              <a:gd name="T10" fmla="*/ 0 h 2986"/>
              <a:gd name="T11" fmla="*/ 918 w 918"/>
              <a:gd name="T12" fmla="*/ 2986 h 29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8" h="2986">
                <a:moveTo>
                  <a:pt x="917" y="0"/>
                </a:moveTo>
                <a:lnTo>
                  <a:pt x="0" y="21"/>
                </a:lnTo>
                <a:lnTo>
                  <a:pt x="24" y="2985"/>
                </a:lnTo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900" name="Picture 24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latin typeface="Gill Sans MT" charset="0"/>
                <a:cs typeface="ＭＳ Ｐゴシック" charset="0"/>
              </a:rPr>
              <a:t>Do we need network security?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649788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Internet and WWW computing standards (IP, HTTP, etc) are </a:t>
            </a:r>
            <a:r>
              <a:rPr lang="en-GB" i="1">
                <a:latin typeface="Gill Sans MT" charset="0"/>
                <a:cs typeface="ＭＳ Ｐゴシック" charset="0"/>
              </a:rPr>
              <a:t>public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Therefore, intruders know about the types of messages being sent around the Internet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The Internet is open and pervasive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The Internet has many connecting components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A message sent between two computer will often pass through many others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Can we trust the others?</a:t>
            </a:r>
          </a:p>
        </p:txBody>
      </p:sp>
      <p:pic>
        <p:nvPicPr>
          <p:cNvPr id="2457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0350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4788"/>
            <a:ext cx="7772400" cy="11938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Gill Sans MT" charset="0"/>
              </a:rPr>
              <a:t>Requirements for public key encryption algorithms</a:t>
            </a:r>
          </a:p>
        </p:txBody>
      </p:sp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379663" y="1760538"/>
            <a:ext cx="373062" cy="454025"/>
            <a:chOff x="1499" y="1109"/>
            <a:chExt cx="235" cy="286"/>
          </a:xfrm>
        </p:grpSpPr>
        <p:sp>
          <p:nvSpPr>
            <p:cNvPr id="81970" name="AutoShape 3"/>
            <p:cNvSpPr>
              <a:spLocks noChangeArrowheads="1"/>
            </p:cNvSpPr>
            <p:nvPr/>
          </p:nvSpPr>
          <p:spPr bwMode="auto">
            <a:xfrm>
              <a:off x="1499" y="1109"/>
              <a:ext cx="235" cy="286"/>
            </a:xfrm>
            <a:prstGeom prst="roundRect">
              <a:avLst>
                <a:gd name="adj" fmla="val 42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1971" name="Group 4"/>
            <p:cNvGrpSpPr>
              <a:grpSpLocks/>
            </p:cNvGrpSpPr>
            <p:nvPr/>
          </p:nvGrpSpPr>
          <p:grpSpPr bwMode="auto">
            <a:xfrm>
              <a:off x="1499" y="1109"/>
              <a:ext cx="233" cy="286"/>
              <a:chOff x="1499" y="1109"/>
              <a:chExt cx="233" cy="286"/>
            </a:xfrm>
          </p:grpSpPr>
          <p:sp>
            <p:nvSpPr>
              <p:cNvPr id="81972" name="AutoShape 5"/>
              <p:cNvSpPr>
                <a:spLocks noChangeArrowheads="1"/>
              </p:cNvSpPr>
              <p:nvPr/>
            </p:nvSpPr>
            <p:spPr bwMode="auto">
              <a:xfrm>
                <a:off x="1499" y="1109"/>
                <a:ext cx="233" cy="286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1973" name="AutoShape 6"/>
              <p:cNvSpPr>
                <a:spLocks noChangeArrowheads="1"/>
              </p:cNvSpPr>
              <p:nvPr/>
            </p:nvSpPr>
            <p:spPr bwMode="auto">
              <a:xfrm>
                <a:off x="1514" y="1109"/>
                <a:ext cx="205" cy="253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B</a:t>
                </a:r>
              </a:p>
            </p:txBody>
          </p:sp>
        </p:grpSp>
      </p:grpSp>
      <p:grpSp>
        <p:nvGrpSpPr>
          <p:cNvPr id="81923" name="Group 7"/>
          <p:cNvGrpSpPr>
            <a:grpSpLocks/>
          </p:cNvGrpSpPr>
          <p:nvPr/>
        </p:nvGrpSpPr>
        <p:grpSpPr bwMode="auto">
          <a:xfrm>
            <a:off x="3981450" y="1770063"/>
            <a:ext cx="371475" cy="454025"/>
            <a:chOff x="2508" y="1115"/>
            <a:chExt cx="234" cy="286"/>
          </a:xfrm>
        </p:grpSpPr>
        <p:sp>
          <p:nvSpPr>
            <p:cNvPr id="81966" name="AutoShape 8"/>
            <p:cNvSpPr>
              <a:spLocks noChangeArrowheads="1"/>
            </p:cNvSpPr>
            <p:nvPr/>
          </p:nvSpPr>
          <p:spPr bwMode="auto">
            <a:xfrm>
              <a:off x="2508" y="1115"/>
              <a:ext cx="234" cy="286"/>
            </a:xfrm>
            <a:prstGeom prst="roundRect">
              <a:avLst>
                <a:gd name="adj" fmla="val 42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1967" name="Group 9"/>
            <p:cNvGrpSpPr>
              <a:grpSpLocks/>
            </p:cNvGrpSpPr>
            <p:nvPr/>
          </p:nvGrpSpPr>
          <p:grpSpPr bwMode="auto">
            <a:xfrm>
              <a:off x="2508" y="1115"/>
              <a:ext cx="232" cy="284"/>
              <a:chOff x="2508" y="1115"/>
              <a:chExt cx="232" cy="284"/>
            </a:xfrm>
          </p:grpSpPr>
          <p:sp>
            <p:nvSpPr>
              <p:cNvPr id="81968" name="AutoShape 10"/>
              <p:cNvSpPr>
                <a:spLocks noChangeArrowheads="1"/>
              </p:cNvSpPr>
              <p:nvPr/>
            </p:nvSpPr>
            <p:spPr bwMode="auto">
              <a:xfrm>
                <a:off x="2508" y="1115"/>
                <a:ext cx="232" cy="284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1969" name="AutoShape 11"/>
              <p:cNvSpPr>
                <a:spLocks noChangeArrowheads="1"/>
              </p:cNvSpPr>
              <p:nvPr/>
            </p:nvSpPr>
            <p:spPr bwMode="auto">
              <a:xfrm>
                <a:off x="2522" y="1115"/>
                <a:ext cx="205" cy="253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B</a:t>
                </a:r>
              </a:p>
            </p:txBody>
          </p:sp>
        </p:grpSp>
      </p:grpSp>
      <p:grpSp>
        <p:nvGrpSpPr>
          <p:cNvPr id="81924" name="Group 12"/>
          <p:cNvGrpSpPr>
            <a:grpSpLocks/>
          </p:cNvGrpSpPr>
          <p:nvPr/>
        </p:nvGrpSpPr>
        <p:grpSpPr bwMode="auto">
          <a:xfrm>
            <a:off x="2390775" y="1385888"/>
            <a:ext cx="331788" cy="454025"/>
            <a:chOff x="1506" y="873"/>
            <a:chExt cx="209" cy="286"/>
          </a:xfrm>
        </p:grpSpPr>
        <p:sp>
          <p:nvSpPr>
            <p:cNvPr id="81962" name="AutoShape 13"/>
            <p:cNvSpPr>
              <a:spLocks noChangeArrowheads="1"/>
            </p:cNvSpPr>
            <p:nvPr/>
          </p:nvSpPr>
          <p:spPr bwMode="auto">
            <a:xfrm>
              <a:off x="1509" y="873"/>
              <a:ext cx="205" cy="286"/>
            </a:xfrm>
            <a:prstGeom prst="roundRect">
              <a:avLst>
                <a:gd name="adj" fmla="val 48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1963" name="Group 14"/>
            <p:cNvGrpSpPr>
              <a:grpSpLocks/>
            </p:cNvGrpSpPr>
            <p:nvPr/>
          </p:nvGrpSpPr>
          <p:grpSpPr bwMode="auto">
            <a:xfrm>
              <a:off x="1506" y="873"/>
              <a:ext cx="209" cy="284"/>
              <a:chOff x="1506" y="873"/>
              <a:chExt cx="209" cy="284"/>
            </a:xfrm>
          </p:grpSpPr>
          <p:sp>
            <p:nvSpPr>
              <p:cNvPr id="81964" name="AutoShape 15"/>
              <p:cNvSpPr>
                <a:spLocks noChangeArrowheads="1"/>
              </p:cNvSpPr>
              <p:nvPr/>
            </p:nvSpPr>
            <p:spPr bwMode="auto">
              <a:xfrm>
                <a:off x="1509" y="873"/>
                <a:ext cx="203" cy="284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1965" name="AutoShape 16"/>
              <p:cNvSpPr>
                <a:spLocks noChangeArrowheads="1"/>
              </p:cNvSpPr>
              <p:nvPr/>
            </p:nvSpPr>
            <p:spPr bwMode="auto">
              <a:xfrm>
                <a:off x="1506" y="873"/>
                <a:ext cx="209" cy="253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+</a:t>
                </a:r>
              </a:p>
            </p:txBody>
          </p:sp>
        </p:grpSp>
      </p:grpSp>
      <p:grpSp>
        <p:nvGrpSpPr>
          <p:cNvPr id="81925" name="Group 17"/>
          <p:cNvGrpSpPr>
            <a:grpSpLocks/>
          </p:cNvGrpSpPr>
          <p:nvPr/>
        </p:nvGrpSpPr>
        <p:grpSpPr bwMode="auto">
          <a:xfrm>
            <a:off x="3990975" y="1397000"/>
            <a:ext cx="306388" cy="454025"/>
            <a:chOff x="2514" y="880"/>
            <a:chExt cx="193" cy="286"/>
          </a:xfrm>
        </p:grpSpPr>
        <p:sp>
          <p:nvSpPr>
            <p:cNvPr id="81958" name="AutoShape 18"/>
            <p:cNvSpPr>
              <a:spLocks noChangeArrowheads="1"/>
            </p:cNvSpPr>
            <p:nvPr/>
          </p:nvSpPr>
          <p:spPr bwMode="auto">
            <a:xfrm>
              <a:off x="2514" y="880"/>
              <a:ext cx="193" cy="286"/>
            </a:xfrm>
            <a:prstGeom prst="roundRect">
              <a:avLst>
                <a:gd name="adj" fmla="val 51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1959" name="Group 19"/>
            <p:cNvGrpSpPr>
              <a:grpSpLocks/>
            </p:cNvGrpSpPr>
            <p:nvPr/>
          </p:nvGrpSpPr>
          <p:grpSpPr bwMode="auto">
            <a:xfrm>
              <a:off x="2514" y="880"/>
              <a:ext cx="191" cy="284"/>
              <a:chOff x="2514" y="880"/>
              <a:chExt cx="191" cy="284"/>
            </a:xfrm>
          </p:grpSpPr>
          <p:sp>
            <p:nvSpPr>
              <p:cNvPr id="81960" name="AutoShape 20"/>
              <p:cNvSpPr>
                <a:spLocks noChangeArrowheads="1"/>
              </p:cNvSpPr>
              <p:nvPr/>
            </p:nvSpPr>
            <p:spPr bwMode="auto">
              <a:xfrm>
                <a:off x="2514" y="880"/>
                <a:ext cx="191" cy="284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1961" name="AutoShape 21"/>
              <p:cNvSpPr>
                <a:spLocks noChangeArrowheads="1"/>
              </p:cNvSpPr>
              <p:nvPr/>
            </p:nvSpPr>
            <p:spPr bwMode="auto">
              <a:xfrm>
                <a:off x="2527" y="880"/>
                <a:ext cx="167" cy="253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-</a:t>
                </a:r>
              </a:p>
            </p:txBody>
          </p:sp>
        </p:grpSp>
      </p:grpSp>
      <p:grpSp>
        <p:nvGrpSpPr>
          <p:cNvPr id="81926" name="Group 22"/>
          <p:cNvGrpSpPr>
            <a:grpSpLocks/>
          </p:cNvGrpSpPr>
          <p:nvPr/>
        </p:nvGrpSpPr>
        <p:grpSpPr bwMode="auto">
          <a:xfrm>
            <a:off x="2909888" y="2057400"/>
            <a:ext cx="2825750" cy="938213"/>
            <a:chOff x="1833" y="1296"/>
            <a:chExt cx="1780" cy="591"/>
          </a:xfrm>
        </p:grpSpPr>
        <p:grpSp>
          <p:nvGrpSpPr>
            <p:cNvPr id="81932" name="Group 23"/>
            <p:cNvGrpSpPr>
              <a:grpSpLocks/>
            </p:cNvGrpSpPr>
            <p:nvPr/>
          </p:nvGrpSpPr>
          <p:grpSpPr bwMode="auto">
            <a:xfrm>
              <a:off x="1833" y="1431"/>
              <a:ext cx="1780" cy="456"/>
              <a:chOff x="1833" y="1431"/>
              <a:chExt cx="1780" cy="456"/>
            </a:xfrm>
          </p:grpSpPr>
          <p:grpSp>
            <p:nvGrpSpPr>
              <p:cNvPr id="81943" name="Group 24"/>
              <p:cNvGrpSpPr>
                <a:grpSpLocks/>
              </p:cNvGrpSpPr>
              <p:nvPr/>
            </p:nvGrpSpPr>
            <p:grpSpPr bwMode="auto">
              <a:xfrm>
                <a:off x="1833" y="1431"/>
                <a:ext cx="1780" cy="331"/>
                <a:chOff x="1833" y="1431"/>
                <a:chExt cx="1780" cy="331"/>
              </a:xfrm>
            </p:grpSpPr>
            <p:sp>
              <p:nvSpPr>
                <p:cNvPr id="81954" name="AutoShape 25"/>
                <p:cNvSpPr>
                  <a:spLocks noChangeArrowheads="1"/>
                </p:cNvSpPr>
                <p:nvPr/>
              </p:nvSpPr>
              <p:spPr bwMode="auto">
                <a:xfrm>
                  <a:off x="1833" y="1431"/>
                  <a:ext cx="1780" cy="324"/>
                </a:xfrm>
                <a:prstGeom prst="roundRect">
                  <a:avLst>
                    <a:gd name="adj" fmla="val 30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1955" name="Group 26"/>
                <p:cNvGrpSpPr>
                  <a:grpSpLocks/>
                </p:cNvGrpSpPr>
                <p:nvPr/>
              </p:nvGrpSpPr>
              <p:grpSpPr bwMode="auto">
                <a:xfrm>
                  <a:off x="1833" y="1431"/>
                  <a:ext cx="1778" cy="331"/>
                  <a:chOff x="1833" y="1431"/>
                  <a:chExt cx="1778" cy="331"/>
                </a:xfrm>
              </p:grpSpPr>
              <p:sp>
                <p:nvSpPr>
                  <p:cNvPr id="81956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833" y="1431"/>
                    <a:ext cx="1778" cy="321"/>
                  </a:xfrm>
                  <a:prstGeom prst="roundRect">
                    <a:avLst>
                      <a:gd name="adj" fmla="val 30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1957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858" y="1431"/>
                    <a:ext cx="1730" cy="331"/>
                  </a:xfrm>
                  <a:prstGeom prst="roundRect">
                    <a:avLst>
                      <a:gd name="adj" fmla="val 306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sz="2800">
                        <a:solidFill>
                          <a:srgbClr val="CC0000"/>
                        </a:solidFill>
                        <a:latin typeface="Gill Sans MT" charset="0"/>
                      </a:rPr>
                      <a:t>K  (K  (m))  =  m </a:t>
                    </a:r>
                  </a:p>
                </p:txBody>
              </p:sp>
            </p:grpSp>
          </p:grpSp>
          <p:grpSp>
            <p:nvGrpSpPr>
              <p:cNvPr id="81944" name="Group 29"/>
              <p:cNvGrpSpPr>
                <a:grpSpLocks/>
              </p:cNvGrpSpPr>
              <p:nvPr/>
            </p:nvGrpSpPr>
            <p:grpSpPr bwMode="auto">
              <a:xfrm>
                <a:off x="2304" y="1601"/>
                <a:ext cx="272" cy="286"/>
                <a:chOff x="2304" y="1601"/>
                <a:chExt cx="272" cy="286"/>
              </a:xfrm>
            </p:grpSpPr>
            <p:sp>
              <p:nvSpPr>
                <p:cNvPr id="81950" name="AutoShape 30"/>
                <p:cNvSpPr>
                  <a:spLocks noChangeArrowheads="1"/>
                </p:cNvSpPr>
                <p:nvPr/>
              </p:nvSpPr>
              <p:spPr bwMode="auto">
                <a:xfrm>
                  <a:off x="2304" y="1601"/>
                  <a:ext cx="235" cy="286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1951" name="Group 31"/>
                <p:cNvGrpSpPr>
                  <a:grpSpLocks/>
                </p:cNvGrpSpPr>
                <p:nvPr/>
              </p:nvGrpSpPr>
              <p:grpSpPr bwMode="auto">
                <a:xfrm>
                  <a:off x="2304" y="1601"/>
                  <a:ext cx="272" cy="282"/>
                  <a:chOff x="2304" y="1601"/>
                  <a:chExt cx="272" cy="282"/>
                </a:xfrm>
              </p:grpSpPr>
              <p:sp>
                <p:nvSpPr>
                  <p:cNvPr id="8195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601"/>
                    <a:ext cx="233" cy="282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1953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2371" y="1601"/>
                    <a:ext cx="205" cy="253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CC0000"/>
                        </a:solidFill>
                        <a:latin typeface="Gill Sans MT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1945" name="Group 34"/>
              <p:cNvGrpSpPr>
                <a:grpSpLocks/>
              </p:cNvGrpSpPr>
              <p:nvPr/>
            </p:nvGrpSpPr>
            <p:grpSpPr bwMode="auto">
              <a:xfrm>
                <a:off x="1986" y="1588"/>
                <a:ext cx="255" cy="284"/>
                <a:chOff x="1986" y="1588"/>
                <a:chExt cx="255" cy="284"/>
              </a:xfrm>
            </p:grpSpPr>
            <p:sp>
              <p:nvSpPr>
                <p:cNvPr id="81946" name="AutoShape 35"/>
                <p:cNvSpPr>
                  <a:spLocks noChangeArrowheads="1"/>
                </p:cNvSpPr>
                <p:nvPr/>
              </p:nvSpPr>
              <p:spPr bwMode="auto">
                <a:xfrm>
                  <a:off x="1986" y="1588"/>
                  <a:ext cx="234" cy="284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1947" name="Group 36"/>
                <p:cNvGrpSpPr>
                  <a:grpSpLocks/>
                </p:cNvGrpSpPr>
                <p:nvPr/>
              </p:nvGrpSpPr>
              <p:grpSpPr bwMode="auto">
                <a:xfrm>
                  <a:off x="1986" y="1588"/>
                  <a:ext cx="255" cy="281"/>
                  <a:chOff x="1986" y="1588"/>
                  <a:chExt cx="255" cy="281"/>
                </a:xfrm>
              </p:grpSpPr>
              <p:sp>
                <p:nvSpPr>
                  <p:cNvPr id="81948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1588"/>
                    <a:ext cx="232" cy="281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CC0000"/>
                      </a:solidFill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1949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2036" y="1588"/>
                    <a:ext cx="205" cy="253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CC0000"/>
                        </a:solidFill>
                        <a:latin typeface="Gill Sans MT" charset="0"/>
                      </a:rPr>
                      <a:t>B</a:t>
                    </a:r>
                  </a:p>
                </p:txBody>
              </p:sp>
            </p:grpSp>
          </p:grpSp>
        </p:grpSp>
        <p:grpSp>
          <p:nvGrpSpPr>
            <p:cNvPr id="81933" name="Group 39"/>
            <p:cNvGrpSpPr>
              <a:grpSpLocks/>
            </p:cNvGrpSpPr>
            <p:nvPr/>
          </p:nvGrpSpPr>
          <p:grpSpPr bwMode="auto">
            <a:xfrm>
              <a:off x="1990" y="1296"/>
              <a:ext cx="200" cy="286"/>
              <a:chOff x="1990" y="1296"/>
              <a:chExt cx="200" cy="286"/>
            </a:xfrm>
          </p:grpSpPr>
          <p:sp>
            <p:nvSpPr>
              <p:cNvPr id="81939" name="AutoShape 40"/>
              <p:cNvSpPr>
                <a:spLocks noChangeArrowheads="1"/>
              </p:cNvSpPr>
              <p:nvPr/>
            </p:nvSpPr>
            <p:spPr bwMode="auto">
              <a:xfrm>
                <a:off x="1990" y="1296"/>
                <a:ext cx="193" cy="286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1940" name="Group 41"/>
              <p:cNvGrpSpPr>
                <a:grpSpLocks/>
              </p:cNvGrpSpPr>
              <p:nvPr/>
            </p:nvGrpSpPr>
            <p:grpSpPr bwMode="auto">
              <a:xfrm>
                <a:off x="1990" y="1296"/>
                <a:ext cx="200" cy="284"/>
                <a:chOff x="1990" y="1296"/>
                <a:chExt cx="200" cy="284"/>
              </a:xfrm>
            </p:grpSpPr>
            <p:sp>
              <p:nvSpPr>
                <p:cNvPr id="81941" name="AutoShape 42"/>
                <p:cNvSpPr>
                  <a:spLocks noChangeArrowheads="1"/>
                </p:cNvSpPr>
                <p:nvPr/>
              </p:nvSpPr>
              <p:spPr bwMode="auto">
                <a:xfrm>
                  <a:off x="1990" y="1296"/>
                  <a:ext cx="191" cy="284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1942" name="AutoShape 43"/>
                <p:cNvSpPr>
                  <a:spLocks noChangeArrowheads="1"/>
                </p:cNvSpPr>
                <p:nvPr/>
              </p:nvSpPr>
              <p:spPr bwMode="auto">
                <a:xfrm>
                  <a:off x="2023" y="1322"/>
                  <a:ext cx="167" cy="253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-</a:t>
                  </a:r>
                </a:p>
              </p:txBody>
            </p:sp>
          </p:grpSp>
        </p:grpSp>
        <p:grpSp>
          <p:nvGrpSpPr>
            <p:cNvPr id="81934" name="Group 44"/>
            <p:cNvGrpSpPr>
              <a:grpSpLocks/>
            </p:cNvGrpSpPr>
            <p:nvPr/>
          </p:nvGrpSpPr>
          <p:grpSpPr bwMode="auto">
            <a:xfrm>
              <a:off x="2346" y="1312"/>
              <a:ext cx="237" cy="286"/>
              <a:chOff x="2346" y="1312"/>
              <a:chExt cx="237" cy="286"/>
            </a:xfrm>
          </p:grpSpPr>
          <p:sp>
            <p:nvSpPr>
              <p:cNvPr id="81935" name="AutoShape 45"/>
              <p:cNvSpPr>
                <a:spLocks noChangeArrowheads="1"/>
              </p:cNvSpPr>
              <p:nvPr/>
            </p:nvSpPr>
            <p:spPr bwMode="auto">
              <a:xfrm>
                <a:off x="2346" y="1312"/>
                <a:ext cx="205" cy="28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1936" name="Group 46"/>
              <p:cNvGrpSpPr>
                <a:grpSpLocks/>
              </p:cNvGrpSpPr>
              <p:nvPr/>
            </p:nvGrpSpPr>
            <p:grpSpPr bwMode="auto">
              <a:xfrm>
                <a:off x="2346" y="1312"/>
                <a:ext cx="237" cy="284"/>
                <a:chOff x="2346" y="1312"/>
                <a:chExt cx="237" cy="284"/>
              </a:xfrm>
            </p:grpSpPr>
            <p:sp>
              <p:nvSpPr>
                <p:cNvPr id="81937" name="AutoShape 47"/>
                <p:cNvSpPr>
                  <a:spLocks noChangeArrowheads="1"/>
                </p:cNvSpPr>
                <p:nvPr/>
              </p:nvSpPr>
              <p:spPr bwMode="auto">
                <a:xfrm>
                  <a:off x="2346" y="1312"/>
                  <a:ext cx="203" cy="284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1938" name="AutoShape 48"/>
                <p:cNvSpPr>
                  <a:spLocks noChangeArrowheads="1"/>
                </p:cNvSpPr>
                <p:nvPr/>
              </p:nvSpPr>
              <p:spPr bwMode="auto">
                <a:xfrm>
                  <a:off x="2374" y="1338"/>
                  <a:ext cx="209" cy="253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CC0000"/>
                      </a:solidFill>
                      <a:latin typeface="Gill Sans MT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81927" name="Group 49"/>
          <p:cNvGrpSpPr>
            <a:grpSpLocks/>
          </p:cNvGrpSpPr>
          <p:nvPr/>
        </p:nvGrpSpPr>
        <p:grpSpPr bwMode="auto">
          <a:xfrm>
            <a:off x="622300" y="1489075"/>
            <a:ext cx="7935913" cy="1201738"/>
            <a:chOff x="392" y="938"/>
            <a:chExt cx="4999" cy="757"/>
          </a:xfrm>
        </p:grpSpPr>
        <p:sp>
          <p:nvSpPr>
            <p:cNvPr id="81930" name="AutoShape 50"/>
            <p:cNvSpPr>
              <a:spLocks noChangeArrowheads="1"/>
            </p:cNvSpPr>
            <p:nvPr/>
          </p:nvSpPr>
          <p:spPr bwMode="auto">
            <a:xfrm>
              <a:off x="392" y="969"/>
              <a:ext cx="4911" cy="726"/>
            </a:xfrm>
            <a:prstGeom prst="roundRect">
              <a:avLst>
                <a:gd name="adj" fmla="val 13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81931" name="Text Box 51"/>
            <p:cNvSpPr txBox="1">
              <a:spLocks noChangeArrowheads="1"/>
            </p:cNvSpPr>
            <p:nvPr/>
          </p:nvSpPr>
          <p:spPr bwMode="auto">
            <a:xfrm>
              <a:off x="480" y="938"/>
              <a:ext cx="491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525463" indent="-525463"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5463" algn="l"/>
                  <a:tab pos="973138" algn="l"/>
                  <a:tab pos="1422400" algn="l"/>
                  <a:tab pos="1871663" algn="l"/>
                  <a:tab pos="2320925" algn="l"/>
                  <a:tab pos="2770188" algn="l"/>
                  <a:tab pos="3219450" algn="l"/>
                  <a:tab pos="3668713" algn="l"/>
                  <a:tab pos="4117975" algn="l"/>
                  <a:tab pos="4567238" algn="l"/>
                  <a:tab pos="5016500" algn="l"/>
                  <a:tab pos="5465763" algn="l"/>
                  <a:tab pos="5915025" algn="l"/>
                  <a:tab pos="6364288" algn="l"/>
                  <a:tab pos="6813550" algn="l"/>
                  <a:tab pos="7262813" algn="l"/>
                  <a:tab pos="7712075" algn="l"/>
                  <a:tab pos="8161338" algn="l"/>
                  <a:tab pos="8610600" algn="l"/>
                  <a:tab pos="9059863" algn="l"/>
                  <a:tab pos="950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ts val="7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800">
                  <a:solidFill>
                    <a:srgbClr val="000000"/>
                  </a:solidFill>
                  <a:latin typeface="Gill Sans MT" charset="0"/>
                </a:rPr>
                <a:t>Need K ( )  and  K  ( ) such that</a:t>
              </a:r>
            </a:p>
          </p:txBody>
        </p:sp>
      </p:grpSp>
      <p:sp>
        <p:nvSpPr>
          <p:cNvPr id="81928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636588" y="3013075"/>
            <a:ext cx="7762875" cy="3186113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It is computationally easy to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Generate a pair of keys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Encrypt and decrypt messages using these keys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It is computationally infeasible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Determine the private key from the public key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Gill Sans MT" charset="0"/>
              </a:rPr>
              <a:t>Recover the plaintext from the public key and the ciphertext</a:t>
            </a:r>
          </a:p>
        </p:txBody>
      </p:sp>
      <p:pic>
        <p:nvPicPr>
          <p:cNvPr id="8192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3191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charset="0"/>
                <a:cs typeface="ＭＳ Ｐゴシック" charset="0"/>
              </a:rPr>
              <a:t>Prerequisite: modular arithmetic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x mod n = remainder of x when divide by n</a:t>
            </a:r>
          </a:p>
          <a:p>
            <a:pPr marL="533400" indent="-533400"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Facts:</a:t>
            </a:r>
          </a:p>
          <a:p>
            <a:pPr marL="914400" lvl="1" indent="-457200">
              <a:lnSpc>
                <a:spcPct val="90000"/>
              </a:lnSpc>
              <a:buFont typeface="ZapfDingbats" charset="0"/>
              <a:buNone/>
            </a:pPr>
            <a:r>
              <a:rPr lang="en-US">
                <a:solidFill>
                  <a:schemeClr val="accent2"/>
                </a:solidFill>
                <a:latin typeface="Gill Sans MT" charset="0"/>
              </a:rPr>
              <a:t>[(a mod n) + (b mod n)] mod n = (a+b) mod n</a:t>
            </a:r>
          </a:p>
          <a:p>
            <a:pPr marL="914400" lvl="1" indent="-457200">
              <a:lnSpc>
                <a:spcPct val="90000"/>
              </a:lnSpc>
              <a:buFont typeface="ZapfDingbats" charset="0"/>
              <a:buNone/>
            </a:pPr>
            <a:r>
              <a:rPr lang="en-US">
                <a:solidFill>
                  <a:schemeClr val="accent2"/>
                </a:solidFill>
                <a:latin typeface="Gill Sans MT" charset="0"/>
              </a:rPr>
              <a:t>[(a mod n) - (b mod n)] mod n = (a-b) mod n</a:t>
            </a:r>
          </a:p>
          <a:p>
            <a:pPr marL="914400" lvl="1" indent="-457200">
              <a:lnSpc>
                <a:spcPct val="90000"/>
              </a:lnSpc>
              <a:buFont typeface="ZapfDingbats" charset="0"/>
              <a:buNone/>
            </a:pPr>
            <a:r>
              <a:rPr lang="en-US">
                <a:solidFill>
                  <a:schemeClr val="accent2"/>
                </a:solidFill>
                <a:latin typeface="Gill Sans MT" charset="0"/>
              </a:rPr>
              <a:t>[(a mod n) * (b mod n)] mod n = (a*b) mod n</a:t>
            </a:r>
          </a:p>
          <a:p>
            <a:pPr marL="533400" indent="-533400"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Thus</a:t>
            </a:r>
          </a:p>
          <a:p>
            <a:pPr marL="533400" indent="-533400">
              <a:lnSpc>
                <a:spcPct val="90000"/>
              </a:lnSpc>
              <a:buFont typeface="ZapfDingbats" charset="0"/>
              <a:buNone/>
            </a:pPr>
            <a:r>
              <a:rPr lang="en-US">
                <a:latin typeface="Gill Sans MT" charset="0"/>
                <a:cs typeface="ＭＳ Ｐゴシック" charset="0"/>
              </a:rPr>
              <a:t>      </a:t>
            </a:r>
            <a:r>
              <a:rPr lang="en-US">
                <a:solidFill>
                  <a:schemeClr val="accent2"/>
                </a:solidFill>
                <a:latin typeface="Gill Sans MT" charset="0"/>
                <a:cs typeface="ＭＳ Ｐゴシック" charset="0"/>
              </a:rPr>
              <a:t>(a mod n)</a:t>
            </a:r>
            <a:r>
              <a:rPr lang="en-US" baseline="30000">
                <a:solidFill>
                  <a:schemeClr val="accent2"/>
                </a:solidFill>
                <a:latin typeface="Gill Sans MT" charset="0"/>
                <a:cs typeface="ＭＳ Ｐゴシック" charset="0"/>
              </a:rPr>
              <a:t>d</a:t>
            </a:r>
            <a:r>
              <a:rPr lang="en-US">
                <a:solidFill>
                  <a:schemeClr val="accent2"/>
                </a:solidFill>
                <a:latin typeface="Gill Sans MT" charset="0"/>
                <a:cs typeface="ＭＳ Ｐゴシック" charset="0"/>
              </a:rPr>
              <a:t> mod n = a</a:t>
            </a:r>
            <a:r>
              <a:rPr lang="en-US" baseline="30000">
                <a:solidFill>
                  <a:schemeClr val="accent2"/>
                </a:solidFill>
                <a:latin typeface="Gill Sans MT" charset="0"/>
                <a:cs typeface="ＭＳ Ｐゴシック" charset="0"/>
              </a:rPr>
              <a:t>d</a:t>
            </a:r>
            <a:r>
              <a:rPr lang="en-US">
                <a:solidFill>
                  <a:schemeClr val="accent2"/>
                </a:solidFill>
                <a:latin typeface="Gill Sans MT" charset="0"/>
                <a:cs typeface="ＭＳ Ｐゴシック" charset="0"/>
              </a:rPr>
              <a:t> mod n</a:t>
            </a:r>
          </a:p>
          <a:p>
            <a:pPr marL="533400" indent="-533400">
              <a:lnSpc>
                <a:spcPct val="90000"/>
              </a:lnSpc>
            </a:pPr>
            <a:r>
              <a:rPr lang="en-US">
                <a:latin typeface="Gill Sans MT" charset="0"/>
                <a:cs typeface="ＭＳ Ｐゴシック" charset="0"/>
              </a:rPr>
              <a:t>Example: a=14, n=10, d=2:</a:t>
            </a:r>
            <a:br>
              <a:rPr lang="en-US">
                <a:latin typeface="Gill Sans MT" charset="0"/>
                <a:cs typeface="ＭＳ Ｐゴシック" charset="0"/>
              </a:rPr>
            </a:br>
            <a:r>
              <a:rPr lang="en-US">
                <a:latin typeface="Gill Sans MT" charset="0"/>
                <a:cs typeface="ＭＳ Ｐゴシック" charset="0"/>
              </a:rPr>
              <a:t>(a mod n)</a:t>
            </a:r>
            <a:r>
              <a:rPr lang="en-US" baseline="30000">
                <a:latin typeface="Gill Sans MT" charset="0"/>
                <a:cs typeface="ＭＳ Ｐゴシック" charset="0"/>
              </a:rPr>
              <a:t>d</a:t>
            </a:r>
            <a:r>
              <a:rPr lang="en-US">
                <a:latin typeface="Gill Sans MT" charset="0"/>
                <a:cs typeface="ＭＳ Ｐゴシック" charset="0"/>
              </a:rPr>
              <a:t> mod n = 4</a:t>
            </a:r>
            <a:r>
              <a:rPr lang="en-US" baseline="30000">
                <a:latin typeface="Gill Sans MT" charset="0"/>
                <a:cs typeface="ＭＳ Ｐゴシック" charset="0"/>
              </a:rPr>
              <a:t>2</a:t>
            </a:r>
            <a:r>
              <a:rPr lang="en-US">
                <a:latin typeface="Gill Sans MT" charset="0"/>
                <a:cs typeface="ＭＳ Ｐゴシック" charset="0"/>
              </a:rPr>
              <a:t> mod 10 = 6</a:t>
            </a:r>
            <a:br>
              <a:rPr lang="en-US">
                <a:latin typeface="Gill Sans MT" charset="0"/>
                <a:cs typeface="ＭＳ Ｐゴシック" charset="0"/>
              </a:rPr>
            </a:br>
            <a:r>
              <a:rPr lang="en-US">
                <a:latin typeface="Gill Sans MT" charset="0"/>
                <a:cs typeface="ＭＳ Ｐゴシック" charset="0"/>
              </a:rPr>
              <a:t>a</a:t>
            </a:r>
            <a:r>
              <a:rPr lang="en-US" baseline="30000">
                <a:latin typeface="Gill Sans MT" charset="0"/>
                <a:cs typeface="ＭＳ Ｐゴシック" charset="0"/>
              </a:rPr>
              <a:t>d</a:t>
            </a:r>
            <a:r>
              <a:rPr lang="en-US">
                <a:latin typeface="Gill Sans MT" charset="0"/>
                <a:cs typeface="ＭＳ Ｐゴシック" charset="0"/>
              </a:rPr>
              <a:t> mod 10 = 14</a:t>
            </a:r>
            <a:r>
              <a:rPr lang="en-US" baseline="30000">
                <a:latin typeface="Gill Sans MT" charset="0"/>
                <a:cs typeface="ＭＳ Ｐゴシック" charset="0"/>
              </a:rPr>
              <a:t>2</a:t>
            </a:r>
            <a:r>
              <a:rPr lang="en-US">
                <a:latin typeface="Gill Sans MT" charset="0"/>
                <a:cs typeface="ＭＳ Ｐゴシック" charset="0"/>
              </a:rPr>
              <a:t> mod 10 = 196 mod 10 = 6 </a:t>
            </a:r>
          </a:p>
        </p:txBody>
      </p:sp>
      <p:pic>
        <p:nvPicPr>
          <p:cNvPr id="8397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RSA: getting ready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Gill Sans MT" charset="0"/>
                <a:cs typeface="ＭＳ Ｐゴシック" charset="0"/>
              </a:rPr>
              <a:t>A message is a bit pattern.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A bit pattern can be uniquely represented by an integer number. 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Thus encrypting a message is equivalent to encrypting a number.</a:t>
            </a:r>
          </a:p>
          <a:p>
            <a:pPr>
              <a:buFont typeface="ZapfDingbats" charset="0"/>
              <a:buNone/>
            </a:pPr>
            <a:r>
              <a:rPr lang="en-US" sz="2400" u="sng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Example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m= 10010001 . This message is uniquely represented by the decimal number 145. 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To encrypt m, we encrypt the corresponding number, which gives a new number (the cyphertext).</a:t>
            </a:r>
          </a:p>
        </p:txBody>
      </p:sp>
      <p:pic>
        <p:nvPicPr>
          <p:cNvPr id="84995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579438" y="142875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Gill Sans MT" charset="0"/>
              </a:rPr>
              <a:t>RSA: Choosing keys</a:t>
            </a: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50875" y="1857375"/>
            <a:ext cx="5903913" cy="1009650"/>
            <a:chOff x="360" y="810"/>
            <a:chExt cx="3719" cy="636"/>
          </a:xfrm>
        </p:grpSpPr>
        <p:sp>
          <p:nvSpPr>
            <p:cNvPr id="86075" name="AutoShape 3"/>
            <p:cNvSpPr>
              <a:spLocks noChangeArrowheads="1"/>
            </p:cNvSpPr>
            <p:nvPr/>
          </p:nvSpPr>
          <p:spPr bwMode="auto">
            <a:xfrm>
              <a:off x="415" y="930"/>
              <a:ext cx="3664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6076" name="Group 4"/>
            <p:cNvGrpSpPr>
              <a:grpSpLocks/>
            </p:cNvGrpSpPr>
            <p:nvPr/>
          </p:nvGrpSpPr>
          <p:grpSpPr bwMode="auto">
            <a:xfrm>
              <a:off x="360" y="810"/>
              <a:ext cx="3717" cy="634"/>
              <a:chOff x="360" y="810"/>
              <a:chExt cx="3717" cy="634"/>
            </a:xfrm>
          </p:grpSpPr>
          <p:sp>
            <p:nvSpPr>
              <p:cNvPr id="86077" name="AutoShape 5"/>
              <p:cNvSpPr>
                <a:spLocks noChangeArrowheads="1"/>
              </p:cNvSpPr>
              <p:nvPr/>
            </p:nvSpPr>
            <p:spPr bwMode="auto">
              <a:xfrm>
                <a:off x="415" y="930"/>
                <a:ext cx="3662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6078" name="AutoShape 6"/>
              <p:cNvSpPr>
                <a:spLocks noChangeArrowheads="1"/>
              </p:cNvSpPr>
              <p:nvPr/>
            </p:nvSpPr>
            <p:spPr bwMode="auto">
              <a:xfrm>
                <a:off x="360" y="810"/>
                <a:ext cx="3297" cy="525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1.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Choose two large prime numbers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p, q.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</a:t>
                </a:r>
              </a:p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 (e.g., 1024 bits each)</a:t>
                </a:r>
              </a:p>
            </p:txBody>
          </p:sp>
        </p:grpSp>
      </p:grpSp>
      <p:grpSp>
        <p:nvGrpSpPr>
          <p:cNvPr id="86019" name="Group 7"/>
          <p:cNvGrpSpPr>
            <a:grpSpLocks/>
          </p:cNvGrpSpPr>
          <p:nvPr/>
        </p:nvGrpSpPr>
        <p:grpSpPr bwMode="auto">
          <a:xfrm>
            <a:off x="579438" y="2643188"/>
            <a:ext cx="4754562" cy="573087"/>
            <a:chOff x="360" y="1551"/>
            <a:chExt cx="2995" cy="361"/>
          </a:xfrm>
        </p:grpSpPr>
        <p:sp>
          <p:nvSpPr>
            <p:cNvPr id="86071" name="AutoShape 8"/>
            <p:cNvSpPr>
              <a:spLocks noChangeArrowheads="1"/>
            </p:cNvSpPr>
            <p:nvPr/>
          </p:nvSpPr>
          <p:spPr bwMode="auto">
            <a:xfrm>
              <a:off x="385" y="1551"/>
              <a:ext cx="2970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6072" name="Group 9"/>
            <p:cNvGrpSpPr>
              <a:grpSpLocks/>
            </p:cNvGrpSpPr>
            <p:nvPr/>
          </p:nvGrpSpPr>
          <p:grpSpPr bwMode="auto">
            <a:xfrm>
              <a:off x="360" y="1620"/>
              <a:ext cx="2968" cy="292"/>
              <a:chOff x="360" y="1620"/>
              <a:chExt cx="2968" cy="292"/>
            </a:xfrm>
          </p:grpSpPr>
          <p:sp>
            <p:nvSpPr>
              <p:cNvPr id="86073" name="AutoShape 10"/>
              <p:cNvSpPr>
                <a:spLocks noChangeArrowheads="1"/>
              </p:cNvSpPr>
              <p:nvPr/>
            </p:nvSpPr>
            <p:spPr bwMode="auto">
              <a:xfrm>
                <a:off x="360" y="1620"/>
                <a:ext cx="2968" cy="28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6074" name="AutoShape 11"/>
              <p:cNvSpPr>
                <a:spLocks noChangeArrowheads="1"/>
              </p:cNvSpPr>
              <p:nvPr/>
            </p:nvSpPr>
            <p:spPr bwMode="auto">
              <a:xfrm>
                <a:off x="405" y="1620"/>
                <a:ext cx="2739" cy="29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2.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Compute 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n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 = pq,  z = (p-1)(q-1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)</a:t>
                </a:r>
              </a:p>
            </p:txBody>
          </p:sp>
        </p:grpSp>
      </p:grpSp>
      <p:grpSp>
        <p:nvGrpSpPr>
          <p:cNvPr id="86020" name="Group 12"/>
          <p:cNvGrpSpPr>
            <a:grpSpLocks/>
          </p:cNvGrpSpPr>
          <p:nvPr/>
        </p:nvGrpSpPr>
        <p:grpSpPr bwMode="auto">
          <a:xfrm>
            <a:off x="579438" y="3357563"/>
            <a:ext cx="7327900" cy="898525"/>
            <a:chOff x="360" y="1973"/>
            <a:chExt cx="4616" cy="566"/>
          </a:xfrm>
        </p:grpSpPr>
        <p:sp>
          <p:nvSpPr>
            <p:cNvPr id="86067" name="AutoShape 13"/>
            <p:cNvSpPr>
              <a:spLocks noChangeArrowheads="1"/>
            </p:cNvSpPr>
            <p:nvPr/>
          </p:nvSpPr>
          <p:spPr bwMode="auto">
            <a:xfrm>
              <a:off x="384" y="1973"/>
              <a:ext cx="4592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6068" name="Group 14"/>
            <p:cNvGrpSpPr>
              <a:grpSpLocks/>
            </p:cNvGrpSpPr>
            <p:nvPr/>
          </p:nvGrpSpPr>
          <p:grpSpPr bwMode="auto">
            <a:xfrm>
              <a:off x="360" y="1980"/>
              <a:ext cx="4590" cy="559"/>
              <a:chOff x="360" y="1980"/>
              <a:chExt cx="4590" cy="559"/>
            </a:xfrm>
          </p:grpSpPr>
          <p:sp>
            <p:nvSpPr>
              <p:cNvPr id="86069" name="AutoShape 15"/>
              <p:cNvSpPr>
                <a:spLocks noChangeArrowheads="1"/>
              </p:cNvSpPr>
              <p:nvPr/>
            </p:nvSpPr>
            <p:spPr bwMode="auto">
              <a:xfrm>
                <a:off x="360" y="2025"/>
                <a:ext cx="4590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6070" name="AutoShape 16"/>
              <p:cNvSpPr>
                <a:spLocks noChangeArrowheads="1"/>
              </p:cNvSpPr>
              <p:nvPr/>
            </p:nvSpPr>
            <p:spPr bwMode="auto">
              <a:xfrm>
                <a:off x="405" y="1980"/>
                <a:ext cx="4166" cy="525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3.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Choose 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e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 (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with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 e&lt;n)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that has no common factors</a:t>
                </a:r>
              </a:p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  with z. (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e, z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are “relatively prime”).</a:t>
                </a:r>
              </a:p>
            </p:txBody>
          </p:sp>
        </p:grpSp>
      </p:grpSp>
      <p:grpSp>
        <p:nvGrpSpPr>
          <p:cNvPr id="86021" name="Group 17"/>
          <p:cNvGrpSpPr>
            <a:grpSpLocks/>
          </p:cNvGrpSpPr>
          <p:nvPr/>
        </p:nvGrpSpPr>
        <p:grpSpPr bwMode="auto">
          <a:xfrm>
            <a:off x="650875" y="4357688"/>
            <a:ext cx="7499350" cy="833437"/>
            <a:chOff x="394" y="2596"/>
            <a:chExt cx="4724" cy="525"/>
          </a:xfrm>
        </p:grpSpPr>
        <p:sp>
          <p:nvSpPr>
            <p:cNvPr id="86063" name="AutoShape 18"/>
            <p:cNvSpPr>
              <a:spLocks noChangeArrowheads="1"/>
            </p:cNvSpPr>
            <p:nvPr/>
          </p:nvSpPr>
          <p:spPr bwMode="auto">
            <a:xfrm>
              <a:off x="394" y="2596"/>
              <a:ext cx="4724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6064" name="Group 19"/>
            <p:cNvGrpSpPr>
              <a:grpSpLocks/>
            </p:cNvGrpSpPr>
            <p:nvPr/>
          </p:nvGrpSpPr>
          <p:grpSpPr bwMode="auto">
            <a:xfrm>
              <a:off x="394" y="2596"/>
              <a:ext cx="4723" cy="525"/>
              <a:chOff x="394" y="2596"/>
              <a:chExt cx="4723" cy="525"/>
            </a:xfrm>
          </p:grpSpPr>
          <p:sp>
            <p:nvSpPr>
              <p:cNvPr id="86065" name="AutoShape 20"/>
              <p:cNvSpPr>
                <a:spLocks noChangeArrowheads="1"/>
              </p:cNvSpPr>
              <p:nvPr/>
            </p:nvSpPr>
            <p:spPr bwMode="auto">
              <a:xfrm>
                <a:off x="394" y="2596"/>
                <a:ext cx="4723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6066" name="AutoShape 21"/>
              <p:cNvSpPr>
                <a:spLocks noChangeArrowheads="1"/>
              </p:cNvSpPr>
              <p:nvPr/>
            </p:nvSpPr>
            <p:spPr bwMode="auto">
              <a:xfrm>
                <a:off x="394" y="2596"/>
                <a:ext cx="4097" cy="525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4.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Choose 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d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such that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ed-1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is  exactly divisible by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z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.</a:t>
                </a:r>
              </a:p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  (in other words: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ed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mod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z  = 1 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).</a:t>
                </a:r>
              </a:p>
            </p:txBody>
          </p:sp>
        </p:grpSp>
      </p:grpSp>
      <p:grpSp>
        <p:nvGrpSpPr>
          <p:cNvPr id="86022" name="Group 22"/>
          <p:cNvGrpSpPr>
            <a:grpSpLocks/>
          </p:cNvGrpSpPr>
          <p:nvPr/>
        </p:nvGrpSpPr>
        <p:grpSpPr bwMode="auto">
          <a:xfrm>
            <a:off x="650875" y="5357813"/>
            <a:ext cx="5964238" cy="463550"/>
            <a:chOff x="401" y="3248"/>
            <a:chExt cx="3757" cy="292"/>
          </a:xfrm>
        </p:grpSpPr>
        <p:sp>
          <p:nvSpPr>
            <p:cNvPr id="86059" name="AutoShape 23"/>
            <p:cNvSpPr>
              <a:spLocks noChangeArrowheads="1"/>
            </p:cNvSpPr>
            <p:nvPr/>
          </p:nvSpPr>
          <p:spPr bwMode="auto">
            <a:xfrm>
              <a:off x="401" y="3248"/>
              <a:ext cx="3757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6060" name="Group 24"/>
            <p:cNvGrpSpPr>
              <a:grpSpLocks/>
            </p:cNvGrpSpPr>
            <p:nvPr/>
          </p:nvGrpSpPr>
          <p:grpSpPr bwMode="auto">
            <a:xfrm>
              <a:off x="401" y="3248"/>
              <a:ext cx="3755" cy="292"/>
              <a:chOff x="401" y="3248"/>
              <a:chExt cx="3755" cy="292"/>
            </a:xfrm>
          </p:grpSpPr>
          <p:sp>
            <p:nvSpPr>
              <p:cNvPr id="86061" name="AutoShape 25"/>
              <p:cNvSpPr>
                <a:spLocks noChangeArrowheads="1"/>
              </p:cNvSpPr>
              <p:nvPr/>
            </p:nvSpPr>
            <p:spPr bwMode="auto">
              <a:xfrm>
                <a:off x="401" y="3248"/>
                <a:ext cx="3755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6062" name="AutoShape 26"/>
              <p:cNvSpPr>
                <a:spLocks noChangeArrowheads="1"/>
              </p:cNvSpPr>
              <p:nvPr/>
            </p:nvSpPr>
            <p:spPr bwMode="auto">
              <a:xfrm>
                <a:off x="403" y="3248"/>
                <a:ext cx="3128" cy="29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5.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Public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key is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(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n,e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).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Private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key is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(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n,d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).</a:t>
                </a:r>
              </a:p>
            </p:txBody>
          </p:sp>
        </p:grpSp>
      </p:grpSp>
      <p:grpSp>
        <p:nvGrpSpPr>
          <p:cNvPr id="86023" name="Group 27"/>
          <p:cNvGrpSpPr>
            <a:grpSpLocks/>
          </p:cNvGrpSpPr>
          <p:nvPr/>
        </p:nvGrpSpPr>
        <p:grpSpPr bwMode="auto">
          <a:xfrm>
            <a:off x="2481263" y="5875338"/>
            <a:ext cx="550862" cy="709612"/>
            <a:chOff x="1938" y="3574"/>
            <a:chExt cx="347" cy="447"/>
          </a:xfrm>
        </p:grpSpPr>
        <p:grpSp>
          <p:nvGrpSpPr>
            <p:cNvPr id="86044" name="Group 28"/>
            <p:cNvGrpSpPr>
              <a:grpSpLocks/>
            </p:cNvGrpSpPr>
            <p:nvPr/>
          </p:nvGrpSpPr>
          <p:grpSpPr bwMode="auto">
            <a:xfrm>
              <a:off x="1938" y="3646"/>
              <a:ext cx="276" cy="285"/>
              <a:chOff x="1938" y="3646"/>
              <a:chExt cx="276" cy="285"/>
            </a:xfrm>
          </p:grpSpPr>
          <p:sp>
            <p:nvSpPr>
              <p:cNvPr id="86055" name="AutoShape 29"/>
              <p:cNvSpPr>
                <a:spLocks noChangeArrowheads="1"/>
              </p:cNvSpPr>
              <p:nvPr/>
            </p:nvSpPr>
            <p:spPr bwMode="auto">
              <a:xfrm>
                <a:off x="1938" y="3646"/>
                <a:ext cx="276" cy="285"/>
              </a:xfrm>
              <a:prstGeom prst="roundRect">
                <a:avLst>
                  <a:gd name="adj" fmla="val 3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56" name="Group 30"/>
              <p:cNvGrpSpPr>
                <a:grpSpLocks/>
              </p:cNvGrpSpPr>
              <p:nvPr/>
            </p:nvGrpSpPr>
            <p:grpSpPr bwMode="auto">
              <a:xfrm>
                <a:off x="1938" y="3646"/>
                <a:ext cx="275" cy="282"/>
                <a:chOff x="1938" y="3646"/>
                <a:chExt cx="275" cy="282"/>
              </a:xfrm>
            </p:grpSpPr>
            <p:sp>
              <p:nvSpPr>
                <p:cNvPr id="86057" name="AutoShape 31"/>
                <p:cNvSpPr>
                  <a:spLocks noChangeArrowheads="1"/>
                </p:cNvSpPr>
                <p:nvPr/>
              </p:nvSpPr>
              <p:spPr bwMode="auto">
                <a:xfrm>
                  <a:off x="1938" y="3646"/>
                  <a:ext cx="275" cy="282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58" name="AutoShape 32"/>
                <p:cNvSpPr>
                  <a:spLocks noChangeArrowheads="1"/>
                </p:cNvSpPr>
                <p:nvPr/>
              </p:nvSpPr>
              <p:spPr bwMode="auto">
                <a:xfrm>
                  <a:off x="1962" y="3646"/>
                  <a:ext cx="228" cy="253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K </a:t>
                  </a:r>
                </a:p>
              </p:txBody>
            </p:sp>
          </p:grpSp>
        </p:grpSp>
        <p:grpSp>
          <p:nvGrpSpPr>
            <p:cNvPr id="86045" name="Group 33"/>
            <p:cNvGrpSpPr>
              <a:grpSpLocks/>
            </p:cNvGrpSpPr>
            <p:nvPr/>
          </p:nvGrpSpPr>
          <p:grpSpPr bwMode="auto">
            <a:xfrm>
              <a:off x="2072" y="3768"/>
              <a:ext cx="213" cy="253"/>
              <a:chOff x="2072" y="3768"/>
              <a:chExt cx="213" cy="253"/>
            </a:xfrm>
          </p:grpSpPr>
          <p:sp>
            <p:nvSpPr>
              <p:cNvPr id="86051" name="AutoShape 34"/>
              <p:cNvSpPr>
                <a:spLocks noChangeArrowheads="1"/>
              </p:cNvSpPr>
              <p:nvPr/>
            </p:nvSpPr>
            <p:spPr bwMode="auto">
              <a:xfrm>
                <a:off x="2072" y="3768"/>
                <a:ext cx="213" cy="247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52" name="Group 35"/>
              <p:cNvGrpSpPr>
                <a:grpSpLocks/>
              </p:cNvGrpSpPr>
              <p:nvPr/>
            </p:nvGrpSpPr>
            <p:grpSpPr bwMode="auto">
              <a:xfrm>
                <a:off x="2072" y="3768"/>
                <a:ext cx="209" cy="253"/>
                <a:chOff x="2072" y="3768"/>
                <a:chExt cx="209" cy="253"/>
              </a:xfrm>
            </p:grpSpPr>
            <p:sp>
              <p:nvSpPr>
                <p:cNvPr id="86053" name="AutoShape 36"/>
                <p:cNvSpPr>
                  <a:spLocks noChangeArrowheads="1"/>
                </p:cNvSpPr>
                <p:nvPr/>
              </p:nvSpPr>
              <p:spPr bwMode="auto">
                <a:xfrm>
                  <a:off x="2072" y="3768"/>
                  <a:ext cx="209" cy="244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54" name="AutoShape 37"/>
                <p:cNvSpPr>
                  <a:spLocks noChangeArrowheads="1"/>
                </p:cNvSpPr>
                <p:nvPr/>
              </p:nvSpPr>
              <p:spPr bwMode="auto">
                <a:xfrm>
                  <a:off x="2073" y="3768"/>
                  <a:ext cx="205" cy="253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B</a:t>
                  </a:r>
                </a:p>
              </p:txBody>
            </p:sp>
          </p:grpSp>
        </p:grpSp>
        <p:grpSp>
          <p:nvGrpSpPr>
            <p:cNvPr id="86046" name="Group 38"/>
            <p:cNvGrpSpPr>
              <a:grpSpLocks/>
            </p:cNvGrpSpPr>
            <p:nvPr/>
          </p:nvGrpSpPr>
          <p:grpSpPr bwMode="auto">
            <a:xfrm>
              <a:off x="2066" y="3574"/>
              <a:ext cx="209" cy="253"/>
              <a:chOff x="2066" y="3574"/>
              <a:chExt cx="209" cy="253"/>
            </a:xfrm>
          </p:grpSpPr>
          <p:sp>
            <p:nvSpPr>
              <p:cNvPr id="86047" name="AutoShape 39"/>
              <p:cNvSpPr>
                <a:spLocks noChangeArrowheads="1"/>
              </p:cNvSpPr>
              <p:nvPr/>
            </p:nvSpPr>
            <p:spPr bwMode="auto">
              <a:xfrm>
                <a:off x="2076" y="3574"/>
                <a:ext cx="190" cy="248"/>
              </a:xfrm>
              <a:prstGeom prst="roundRect">
                <a:avLst>
                  <a:gd name="adj" fmla="val 51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48" name="Group 40"/>
              <p:cNvGrpSpPr>
                <a:grpSpLocks/>
              </p:cNvGrpSpPr>
              <p:nvPr/>
            </p:nvGrpSpPr>
            <p:grpSpPr bwMode="auto">
              <a:xfrm>
                <a:off x="2066" y="3574"/>
                <a:ext cx="209" cy="253"/>
                <a:chOff x="2066" y="3574"/>
                <a:chExt cx="209" cy="253"/>
              </a:xfrm>
            </p:grpSpPr>
            <p:sp>
              <p:nvSpPr>
                <p:cNvPr id="86049" name="AutoShape 41"/>
                <p:cNvSpPr>
                  <a:spLocks noChangeArrowheads="1"/>
                </p:cNvSpPr>
                <p:nvPr/>
              </p:nvSpPr>
              <p:spPr bwMode="auto">
                <a:xfrm>
                  <a:off x="2076" y="3574"/>
                  <a:ext cx="187" cy="244"/>
                </a:xfrm>
                <a:prstGeom prst="roundRect">
                  <a:avLst>
                    <a:gd name="adj" fmla="val 52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50" name="AutoShape 42"/>
                <p:cNvSpPr>
                  <a:spLocks noChangeArrowheads="1"/>
                </p:cNvSpPr>
                <p:nvPr/>
              </p:nvSpPr>
              <p:spPr bwMode="auto">
                <a:xfrm>
                  <a:off x="2066" y="3574"/>
                  <a:ext cx="209" cy="253"/>
                </a:xfrm>
                <a:prstGeom prst="roundRect">
                  <a:avLst>
                    <a:gd name="adj" fmla="val 52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86024" name="Group 43"/>
          <p:cNvGrpSpPr>
            <a:grpSpLocks/>
          </p:cNvGrpSpPr>
          <p:nvPr/>
        </p:nvGrpSpPr>
        <p:grpSpPr bwMode="auto">
          <a:xfrm>
            <a:off x="4873625" y="5870575"/>
            <a:ext cx="550863" cy="708025"/>
            <a:chOff x="3736" y="3555"/>
            <a:chExt cx="347" cy="446"/>
          </a:xfrm>
        </p:grpSpPr>
        <p:grpSp>
          <p:nvGrpSpPr>
            <p:cNvPr id="86029" name="Group 44"/>
            <p:cNvGrpSpPr>
              <a:grpSpLocks/>
            </p:cNvGrpSpPr>
            <p:nvPr/>
          </p:nvGrpSpPr>
          <p:grpSpPr bwMode="auto">
            <a:xfrm>
              <a:off x="3736" y="3627"/>
              <a:ext cx="276" cy="286"/>
              <a:chOff x="3736" y="3627"/>
              <a:chExt cx="276" cy="286"/>
            </a:xfrm>
          </p:grpSpPr>
          <p:sp>
            <p:nvSpPr>
              <p:cNvPr id="86040" name="AutoShape 45"/>
              <p:cNvSpPr>
                <a:spLocks noChangeArrowheads="1"/>
              </p:cNvSpPr>
              <p:nvPr/>
            </p:nvSpPr>
            <p:spPr bwMode="auto">
              <a:xfrm>
                <a:off x="3736" y="3627"/>
                <a:ext cx="276" cy="286"/>
              </a:xfrm>
              <a:prstGeom prst="roundRect">
                <a:avLst>
                  <a:gd name="adj" fmla="val 3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41" name="Group 46"/>
              <p:cNvGrpSpPr>
                <a:grpSpLocks/>
              </p:cNvGrpSpPr>
              <p:nvPr/>
            </p:nvGrpSpPr>
            <p:grpSpPr bwMode="auto">
              <a:xfrm>
                <a:off x="3736" y="3627"/>
                <a:ext cx="274" cy="282"/>
                <a:chOff x="3736" y="3627"/>
                <a:chExt cx="274" cy="282"/>
              </a:xfrm>
            </p:grpSpPr>
            <p:sp>
              <p:nvSpPr>
                <p:cNvPr id="86042" name="AutoShape 47"/>
                <p:cNvSpPr>
                  <a:spLocks noChangeArrowheads="1"/>
                </p:cNvSpPr>
                <p:nvPr/>
              </p:nvSpPr>
              <p:spPr bwMode="auto">
                <a:xfrm>
                  <a:off x="3736" y="3627"/>
                  <a:ext cx="274" cy="282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43" name="AutoShape 48"/>
                <p:cNvSpPr>
                  <a:spLocks noChangeArrowheads="1"/>
                </p:cNvSpPr>
                <p:nvPr/>
              </p:nvSpPr>
              <p:spPr bwMode="auto">
                <a:xfrm>
                  <a:off x="3760" y="3627"/>
                  <a:ext cx="228" cy="253"/>
                </a:xfrm>
                <a:prstGeom prst="roundRect">
                  <a:avLst>
                    <a:gd name="adj" fmla="val 3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K </a:t>
                  </a:r>
                </a:p>
              </p:txBody>
            </p:sp>
          </p:grpSp>
        </p:grpSp>
        <p:grpSp>
          <p:nvGrpSpPr>
            <p:cNvPr id="86030" name="Group 49"/>
            <p:cNvGrpSpPr>
              <a:grpSpLocks/>
            </p:cNvGrpSpPr>
            <p:nvPr/>
          </p:nvGrpSpPr>
          <p:grpSpPr bwMode="auto">
            <a:xfrm>
              <a:off x="3870" y="3748"/>
              <a:ext cx="213" cy="253"/>
              <a:chOff x="3870" y="3748"/>
              <a:chExt cx="213" cy="253"/>
            </a:xfrm>
          </p:grpSpPr>
          <p:sp>
            <p:nvSpPr>
              <p:cNvPr id="86036" name="AutoShape 50"/>
              <p:cNvSpPr>
                <a:spLocks noChangeArrowheads="1"/>
              </p:cNvSpPr>
              <p:nvPr/>
            </p:nvSpPr>
            <p:spPr bwMode="auto">
              <a:xfrm>
                <a:off x="3870" y="3748"/>
                <a:ext cx="213" cy="248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37" name="Group 51"/>
              <p:cNvGrpSpPr>
                <a:grpSpLocks/>
              </p:cNvGrpSpPr>
              <p:nvPr/>
            </p:nvGrpSpPr>
            <p:grpSpPr bwMode="auto">
              <a:xfrm>
                <a:off x="3870" y="3748"/>
                <a:ext cx="210" cy="253"/>
                <a:chOff x="3870" y="3748"/>
                <a:chExt cx="210" cy="253"/>
              </a:xfrm>
            </p:grpSpPr>
            <p:sp>
              <p:nvSpPr>
                <p:cNvPr id="86038" name="AutoShape 52"/>
                <p:cNvSpPr>
                  <a:spLocks noChangeArrowheads="1"/>
                </p:cNvSpPr>
                <p:nvPr/>
              </p:nvSpPr>
              <p:spPr bwMode="auto">
                <a:xfrm>
                  <a:off x="3870" y="3748"/>
                  <a:ext cx="210" cy="245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39" name="AutoShape 53"/>
                <p:cNvSpPr>
                  <a:spLocks noChangeArrowheads="1"/>
                </p:cNvSpPr>
                <p:nvPr/>
              </p:nvSpPr>
              <p:spPr bwMode="auto">
                <a:xfrm>
                  <a:off x="3872" y="3748"/>
                  <a:ext cx="205" cy="253"/>
                </a:xfrm>
                <a:prstGeom prst="roundRect">
                  <a:avLst>
                    <a:gd name="adj" fmla="val 46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B</a:t>
                  </a:r>
                </a:p>
              </p:txBody>
            </p:sp>
          </p:grpSp>
        </p:grpSp>
        <p:grpSp>
          <p:nvGrpSpPr>
            <p:cNvPr id="86031" name="Group 54"/>
            <p:cNvGrpSpPr>
              <a:grpSpLocks/>
            </p:cNvGrpSpPr>
            <p:nvPr/>
          </p:nvGrpSpPr>
          <p:grpSpPr bwMode="auto">
            <a:xfrm>
              <a:off x="3877" y="3555"/>
              <a:ext cx="180" cy="253"/>
              <a:chOff x="3877" y="3555"/>
              <a:chExt cx="180" cy="253"/>
            </a:xfrm>
          </p:grpSpPr>
          <p:sp>
            <p:nvSpPr>
              <p:cNvPr id="86032" name="AutoShape 55"/>
              <p:cNvSpPr>
                <a:spLocks noChangeArrowheads="1"/>
              </p:cNvSpPr>
              <p:nvPr/>
            </p:nvSpPr>
            <p:spPr bwMode="auto">
              <a:xfrm>
                <a:off x="3877" y="3555"/>
                <a:ext cx="180" cy="247"/>
              </a:xfrm>
              <a:prstGeom prst="roundRect">
                <a:avLst>
                  <a:gd name="adj" fmla="val 54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6033" name="Group 56"/>
              <p:cNvGrpSpPr>
                <a:grpSpLocks/>
              </p:cNvGrpSpPr>
              <p:nvPr/>
            </p:nvGrpSpPr>
            <p:grpSpPr bwMode="auto">
              <a:xfrm>
                <a:off x="3877" y="3555"/>
                <a:ext cx="177" cy="253"/>
                <a:chOff x="3877" y="3555"/>
                <a:chExt cx="177" cy="253"/>
              </a:xfrm>
            </p:grpSpPr>
            <p:sp>
              <p:nvSpPr>
                <p:cNvPr id="86034" name="AutoShape 57"/>
                <p:cNvSpPr>
                  <a:spLocks noChangeArrowheads="1"/>
                </p:cNvSpPr>
                <p:nvPr/>
              </p:nvSpPr>
              <p:spPr bwMode="auto">
                <a:xfrm>
                  <a:off x="3877" y="3555"/>
                  <a:ext cx="177" cy="244"/>
                </a:xfrm>
                <a:prstGeom prst="roundRect">
                  <a:avLst>
                    <a:gd name="adj" fmla="val 5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6035" name="AutoShape 58"/>
                <p:cNvSpPr>
                  <a:spLocks noChangeArrowheads="1"/>
                </p:cNvSpPr>
                <p:nvPr/>
              </p:nvSpPr>
              <p:spPr bwMode="auto">
                <a:xfrm>
                  <a:off x="3883" y="3555"/>
                  <a:ext cx="167" cy="253"/>
                </a:xfrm>
                <a:prstGeom prst="roundRect">
                  <a:avLst>
                    <a:gd name="adj" fmla="val 55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  <a:latin typeface="Gill Sans MT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86025" name="Freeform 59"/>
          <p:cNvSpPr>
            <a:spLocks noChangeArrowheads="1"/>
          </p:cNvSpPr>
          <p:nvPr/>
        </p:nvSpPr>
        <p:spPr bwMode="auto">
          <a:xfrm>
            <a:off x="2382838" y="5797550"/>
            <a:ext cx="760412" cy="165100"/>
          </a:xfrm>
          <a:custGeom>
            <a:avLst/>
            <a:gdLst>
              <a:gd name="T0" fmla="*/ 2147483647 w 2113"/>
              <a:gd name="T1" fmla="*/ 0 h 460"/>
              <a:gd name="T2" fmla="*/ 2147483647 w 2113"/>
              <a:gd name="T3" fmla="*/ 2147483647 h 460"/>
              <a:gd name="T4" fmla="*/ 2147483647 w 2113"/>
              <a:gd name="T5" fmla="*/ 2147483647 h 460"/>
              <a:gd name="T6" fmla="*/ 2147483647 w 2113"/>
              <a:gd name="T7" fmla="*/ 2147483647 h 460"/>
              <a:gd name="T8" fmla="*/ 2147483647 w 2113"/>
              <a:gd name="T9" fmla="*/ 2147483647 h 460"/>
              <a:gd name="T10" fmla="*/ 2147483647 w 2113"/>
              <a:gd name="T11" fmla="*/ 2147483647 h 460"/>
              <a:gd name="T12" fmla="*/ 0 w 2113"/>
              <a:gd name="T13" fmla="*/ 0 h 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3"/>
              <a:gd name="T22" fmla="*/ 0 h 460"/>
              <a:gd name="T23" fmla="*/ 2113 w 2113"/>
              <a:gd name="T24" fmla="*/ 460 h 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3" h="460">
                <a:moveTo>
                  <a:pt x="2112" y="0"/>
                </a:moveTo>
                <a:cubicBezTo>
                  <a:pt x="2112" y="114"/>
                  <a:pt x="2024" y="229"/>
                  <a:pt x="1936" y="229"/>
                </a:cubicBezTo>
                <a:lnTo>
                  <a:pt x="1232" y="229"/>
                </a:lnTo>
                <a:cubicBezTo>
                  <a:pt x="1144" y="229"/>
                  <a:pt x="1056" y="344"/>
                  <a:pt x="1056" y="459"/>
                </a:cubicBezTo>
                <a:cubicBezTo>
                  <a:pt x="1056" y="344"/>
                  <a:pt x="968" y="229"/>
                  <a:pt x="880" y="229"/>
                </a:cubicBezTo>
                <a:lnTo>
                  <a:pt x="176" y="229"/>
                </a:lnTo>
                <a:cubicBezTo>
                  <a:pt x="88" y="229"/>
                  <a:pt x="0" y="114"/>
                  <a:pt x="0" y="0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Freeform 60"/>
          <p:cNvSpPr>
            <a:spLocks noChangeArrowheads="1"/>
          </p:cNvSpPr>
          <p:nvPr/>
        </p:nvSpPr>
        <p:spPr bwMode="auto">
          <a:xfrm>
            <a:off x="4748213" y="5816600"/>
            <a:ext cx="760412" cy="165100"/>
          </a:xfrm>
          <a:custGeom>
            <a:avLst/>
            <a:gdLst>
              <a:gd name="T0" fmla="*/ 2147483647 w 2113"/>
              <a:gd name="T1" fmla="*/ 0 h 460"/>
              <a:gd name="T2" fmla="*/ 2147483647 w 2113"/>
              <a:gd name="T3" fmla="*/ 2147483647 h 460"/>
              <a:gd name="T4" fmla="*/ 2147483647 w 2113"/>
              <a:gd name="T5" fmla="*/ 2147483647 h 460"/>
              <a:gd name="T6" fmla="*/ 2147483647 w 2113"/>
              <a:gd name="T7" fmla="*/ 2147483647 h 460"/>
              <a:gd name="T8" fmla="*/ 2147483647 w 2113"/>
              <a:gd name="T9" fmla="*/ 2147483647 h 460"/>
              <a:gd name="T10" fmla="*/ 2147483647 w 2113"/>
              <a:gd name="T11" fmla="*/ 2147483647 h 460"/>
              <a:gd name="T12" fmla="*/ 0 w 2113"/>
              <a:gd name="T13" fmla="*/ 0 h 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3"/>
              <a:gd name="T22" fmla="*/ 0 h 460"/>
              <a:gd name="T23" fmla="*/ 2113 w 2113"/>
              <a:gd name="T24" fmla="*/ 460 h 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3" h="460">
                <a:moveTo>
                  <a:pt x="2112" y="0"/>
                </a:moveTo>
                <a:cubicBezTo>
                  <a:pt x="2112" y="114"/>
                  <a:pt x="2024" y="229"/>
                  <a:pt x="1936" y="229"/>
                </a:cubicBezTo>
                <a:lnTo>
                  <a:pt x="1232" y="229"/>
                </a:lnTo>
                <a:cubicBezTo>
                  <a:pt x="1144" y="229"/>
                  <a:pt x="1056" y="344"/>
                  <a:pt x="1056" y="459"/>
                </a:cubicBezTo>
                <a:cubicBezTo>
                  <a:pt x="1056" y="344"/>
                  <a:pt x="968" y="229"/>
                  <a:pt x="880" y="229"/>
                </a:cubicBezTo>
                <a:lnTo>
                  <a:pt x="176" y="229"/>
                </a:lnTo>
                <a:cubicBezTo>
                  <a:pt x="88" y="229"/>
                  <a:pt x="0" y="114"/>
                  <a:pt x="0" y="0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Text Box 18"/>
          <p:cNvSpPr txBox="1">
            <a:spLocks noChangeArrowheads="1"/>
          </p:cNvSpPr>
          <p:nvPr/>
        </p:nvSpPr>
        <p:spPr bwMode="auto">
          <a:xfrm>
            <a:off x="1409700" y="1214438"/>
            <a:ext cx="418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  <a:cs typeface="Gill Sans MT" charset="0"/>
              </a:rPr>
              <a:t>RSA:</a:t>
            </a:r>
            <a:r>
              <a:rPr lang="en-US">
                <a:latin typeface="Gill Sans MT" charset="0"/>
                <a:cs typeface="Gill Sans MT" charset="0"/>
              </a:rPr>
              <a:t> Rivest, Shamir, Adleman algorithm</a:t>
            </a:r>
          </a:p>
        </p:txBody>
      </p:sp>
      <p:pic>
        <p:nvPicPr>
          <p:cNvPr id="86028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Gill Sans MT" charset="0"/>
              </a:rPr>
              <a:t>RSA: Encryption, decryption</a:t>
            </a:r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612775" y="1500188"/>
            <a:ext cx="6188075" cy="463550"/>
            <a:chOff x="386" y="945"/>
            <a:chExt cx="3898" cy="292"/>
          </a:xfrm>
        </p:grpSpPr>
        <p:sp>
          <p:nvSpPr>
            <p:cNvPr id="88135" name="AutoShape 3"/>
            <p:cNvSpPr>
              <a:spLocks noChangeArrowheads="1"/>
            </p:cNvSpPr>
            <p:nvPr/>
          </p:nvSpPr>
          <p:spPr bwMode="auto">
            <a:xfrm>
              <a:off x="386" y="945"/>
              <a:ext cx="3898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8136" name="Group 4"/>
            <p:cNvGrpSpPr>
              <a:grpSpLocks/>
            </p:cNvGrpSpPr>
            <p:nvPr/>
          </p:nvGrpSpPr>
          <p:grpSpPr bwMode="auto">
            <a:xfrm>
              <a:off x="386" y="945"/>
              <a:ext cx="3896" cy="292"/>
              <a:chOff x="386" y="945"/>
              <a:chExt cx="3896" cy="292"/>
            </a:xfrm>
          </p:grpSpPr>
          <p:sp>
            <p:nvSpPr>
              <p:cNvPr id="88137" name="AutoShape 5"/>
              <p:cNvSpPr>
                <a:spLocks noChangeArrowheads="1"/>
              </p:cNvSpPr>
              <p:nvPr/>
            </p:nvSpPr>
            <p:spPr bwMode="auto">
              <a:xfrm>
                <a:off x="386" y="945"/>
                <a:ext cx="3896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8138" name="AutoShape 6"/>
              <p:cNvSpPr>
                <a:spLocks noChangeArrowheads="1"/>
              </p:cNvSpPr>
              <p:nvPr/>
            </p:nvSpPr>
            <p:spPr bwMode="auto">
              <a:xfrm>
                <a:off x="387" y="945"/>
                <a:ext cx="3494" cy="29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0.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Given (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n,e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) and (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n,d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) as computed above</a:t>
                </a:r>
              </a:p>
            </p:txBody>
          </p:sp>
        </p:grpSp>
      </p:grpSp>
      <p:grpSp>
        <p:nvGrpSpPr>
          <p:cNvPr id="88067" name="Group 7"/>
          <p:cNvGrpSpPr>
            <a:grpSpLocks/>
          </p:cNvGrpSpPr>
          <p:nvPr/>
        </p:nvGrpSpPr>
        <p:grpSpPr bwMode="auto">
          <a:xfrm>
            <a:off x="669925" y="2179638"/>
            <a:ext cx="8326438" cy="965200"/>
            <a:chOff x="422" y="1373"/>
            <a:chExt cx="5245" cy="608"/>
          </a:xfrm>
        </p:grpSpPr>
        <p:grpSp>
          <p:nvGrpSpPr>
            <p:cNvPr id="88112" name="Group 8"/>
            <p:cNvGrpSpPr>
              <a:grpSpLocks/>
            </p:cNvGrpSpPr>
            <p:nvPr/>
          </p:nvGrpSpPr>
          <p:grpSpPr bwMode="auto">
            <a:xfrm>
              <a:off x="422" y="1373"/>
              <a:ext cx="3451" cy="292"/>
              <a:chOff x="422" y="1373"/>
              <a:chExt cx="3451" cy="292"/>
            </a:xfrm>
          </p:grpSpPr>
          <p:sp>
            <p:nvSpPr>
              <p:cNvPr id="88131" name="AutoShape 9"/>
              <p:cNvSpPr>
                <a:spLocks noChangeArrowheads="1"/>
              </p:cNvSpPr>
              <p:nvPr/>
            </p:nvSpPr>
            <p:spPr bwMode="auto">
              <a:xfrm>
                <a:off x="422" y="1373"/>
                <a:ext cx="3451" cy="285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8132" name="Group 10"/>
              <p:cNvGrpSpPr>
                <a:grpSpLocks/>
              </p:cNvGrpSpPr>
              <p:nvPr/>
            </p:nvGrpSpPr>
            <p:grpSpPr bwMode="auto">
              <a:xfrm>
                <a:off x="422" y="1373"/>
                <a:ext cx="3449" cy="292"/>
                <a:chOff x="422" y="1373"/>
                <a:chExt cx="3449" cy="292"/>
              </a:xfrm>
            </p:grpSpPr>
            <p:sp>
              <p:nvSpPr>
                <p:cNvPr id="88133" name="AutoShape 11"/>
                <p:cNvSpPr>
                  <a:spLocks noChangeArrowheads="1"/>
                </p:cNvSpPr>
                <p:nvPr/>
              </p:nvSpPr>
              <p:spPr bwMode="auto">
                <a:xfrm>
                  <a:off x="422" y="1373"/>
                  <a:ext cx="3449" cy="282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8134" name="AutoShape 12"/>
                <p:cNvSpPr>
                  <a:spLocks noChangeArrowheads="1"/>
                </p:cNvSpPr>
                <p:nvPr/>
              </p:nvSpPr>
              <p:spPr bwMode="auto">
                <a:xfrm>
                  <a:off x="423" y="1373"/>
                  <a:ext cx="2994" cy="292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buClr>
                      <a:srgbClr val="3333CC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400">
                      <a:solidFill>
                        <a:srgbClr val="3333CC"/>
                      </a:solidFill>
                      <a:latin typeface="Gill Sans MT" charset="0"/>
                    </a:rPr>
                    <a:t>1.</a:t>
                  </a:r>
                  <a:r>
                    <a:rPr lang="en-GB" sz="2400">
                      <a:solidFill>
                        <a:srgbClr val="000000"/>
                      </a:solidFill>
                      <a:latin typeface="Gill Sans MT" charset="0"/>
                    </a:rPr>
                    <a:t> To encrypt bit pattern, </a:t>
                  </a:r>
                  <a:r>
                    <a:rPr lang="en-GB" sz="2400" i="1">
                      <a:solidFill>
                        <a:srgbClr val="000000"/>
                      </a:solidFill>
                      <a:latin typeface="Gill Sans MT" charset="0"/>
                    </a:rPr>
                    <a:t>m</a:t>
                  </a:r>
                  <a:r>
                    <a:rPr lang="en-GB" sz="2400">
                      <a:solidFill>
                        <a:srgbClr val="000000"/>
                      </a:solidFill>
                      <a:latin typeface="Gill Sans MT" charset="0"/>
                    </a:rPr>
                    <a:t>, compute</a:t>
                  </a:r>
                </a:p>
              </p:txBody>
            </p:sp>
          </p:grpSp>
        </p:grpSp>
        <p:grpSp>
          <p:nvGrpSpPr>
            <p:cNvPr id="88113" name="Group 13"/>
            <p:cNvGrpSpPr>
              <a:grpSpLocks/>
            </p:cNvGrpSpPr>
            <p:nvPr/>
          </p:nvGrpSpPr>
          <p:grpSpPr bwMode="auto">
            <a:xfrm>
              <a:off x="578" y="1618"/>
              <a:ext cx="1447" cy="363"/>
              <a:chOff x="578" y="1618"/>
              <a:chExt cx="1447" cy="363"/>
            </a:xfrm>
          </p:grpSpPr>
          <p:sp>
            <p:nvSpPr>
              <p:cNvPr id="88125" name="Text Box 14"/>
              <p:cNvSpPr txBox="1">
                <a:spLocks noChangeArrowheads="1"/>
              </p:cNvSpPr>
              <p:nvPr/>
            </p:nvSpPr>
            <p:spPr bwMode="auto">
              <a:xfrm>
                <a:off x="578" y="1689"/>
                <a:ext cx="144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buClr>
                    <a:srgbClr val="FF0000"/>
                  </a:buClr>
                  <a:buFont typeface="Comic Sans MS" charset="0"/>
                  <a:buNone/>
                </a:pP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c = m   </a:t>
                </a:r>
                <a:r>
                  <a:rPr lang="en-GB" sz="2400">
                    <a:solidFill>
                      <a:srgbClr val="FF0000"/>
                    </a:solidFill>
                    <a:latin typeface="Gill Sans MT" charset="0"/>
                  </a:rPr>
                  <a:t>mod</a:t>
                </a:r>
                <a:r>
                  <a:rPr lang="en-GB" sz="2400" i="1">
                    <a:solidFill>
                      <a:srgbClr val="FF0000"/>
                    </a:solidFill>
                    <a:latin typeface="Gill Sans MT" charset="0"/>
                  </a:rPr>
                  <a:t>  n</a:t>
                </a:r>
              </a:p>
            </p:txBody>
          </p:sp>
          <p:grpSp>
            <p:nvGrpSpPr>
              <p:cNvPr id="88126" name="Group 15"/>
              <p:cNvGrpSpPr>
                <a:grpSpLocks/>
              </p:cNvGrpSpPr>
              <p:nvPr/>
            </p:nvGrpSpPr>
            <p:grpSpPr bwMode="auto">
              <a:xfrm>
                <a:off x="1113" y="1618"/>
                <a:ext cx="218" cy="278"/>
                <a:chOff x="1113" y="1618"/>
                <a:chExt cx="218" cy="278"/>
              </a:xfrm>
            </p:grpSpPr>
            <p:sp>
              <p:nvSpPr>
                <p:cNvPr id="88127" name="AutoShape 16"/>
                <p:cNvSpPr>
                  <a:spLocks noChangeArrowheads="1"/>
                </p:cNvSpPr>
                <p:nvPr/>
              </p:nvSpPr>
              <p:spPr bwMode="auto">
                <a:xfrm>
                  <a:off x="1113" y="1618"/>
                  <a:ext cx="218" cy="278"/>
                </a:xfrm>
                <a:prstGeom prst="roundRect">
                  <a:avLst>
                    <a:gd name="adj" fmla="val 45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8128" name="Group 17"/>
                <p:cNvGrpSpPr>
                  <a:grpSpLocks/>
                </p:cNvGrpSpPr>
                <p:nvPr/>
              </p:nvGrpSpPr>
              <p:grpSpPr bwMode="auto">
                <a:xfrm>
                  <a:off x="1113" y="1618"/>
                  <a:ext cx="216" cy="276"/>
                  <a:chOff x="1113" y="1618"/>
                  <a:chExt cx="216" cy="276"/>
                </a:xfrm>
              </p:grpSpPr>
              <p:sp>
                <p:nvSpPr>
                  <p:cNvPr id="8812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113" y="1618"/>
                    <a:ext cx="216" cy="276"/>
                  </a:xfrm>
                  <a:prstGeom prst="roundRect">
                    <a:avLst>
                      <a:gd name="adj" fmla="val 45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813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115" y="1618"/>
                    <a:ext cx="213" cy="253"/>
                  </a:xfrm>
                  <a:prstGeom prst="roundRect">
                    <a:avLst>
                      <a:gd name="adj" fmla="val 45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i="1">
                        <a:solidFill>
                          <a:srgbClr val="FF0000"/>
                        </a:solidFill>
                        <a:latin typeface="Gill Sans MT" charset="0"/>
                      </a:rPr>
                      <a:t>e</a:t>
                    </a:r>
                  </a:p>
                </p:txBody>
              </p:sp>
            </p:grpSp>
          </p:grpSp>
        </p:grpSp>
        <p:grpSp>
          <p:nvGrpSpPr>
            <p:cNvPr id="88114" name="Group 20"/>
            <p:cNvGrpSpPr>
              <a:grpSpLocks/>
            </p:cNvGrpSpPr>
            <p:nvPr/>
          </p:nvGrpSpPr>
          <p:grpSpPr bwMode="auto">
            <a:xfrm>
              <a:off x="1981" y="1574"/>
              <a:ext cx="3686" cy="401"/>
              <a:chOff x="1981" y="1574"/>
              <a:chExt cx="3686" cy="401"/>
            </a:xfrm>
          </p:grpSpPr>
          <p:grpSp>
            <p:nvGrpSpPr>
              <p:cNvPr id="88115" name="Group 21"/>
              <p:cNvGrpSpPr>
                <a:grpSpLocks/>
              </p:cNvGrpSpPr>
              <p:nvPr/>
            </p:nvGrpSpPr>
            <p:grpSpPr bwMode="auto">
              <a:xfrm>
                <a:off x="1981" y="1683"/>
                <a:ext cx="3686" cy="292"/>
                <a:chOff x="1981" y="1683"/>
                <a:chExt cx="3686" cy="292"/>
              </a:xfrm>
            </p:grpSpPr>
            <p:sp>
              <p:nvSpPr>
                <p:cNvPr id="88121" name="AutoShape 22"/>
                <p:cNvSpPr>
                  <a:spLocks noChangeArrowheads="1"/>
                </p:cNvSpPr>
                <p:nvPr/>
              </p:nvSpPr>
              <p:spPr bwMode="auto">
                <a:xfrm>
                  <a:off x="1981" y="1683"/>
                  <a:ext cx="3686" cy="283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8122" name="Group 23"/>
                <p:cNvGrpSpPr>
                  <a:grpSpLocks/>
                </p:cNvGrpSpPr>
                <p:nvPr/>
              </p:nvGrpSpPr>
              <p:grpSpPr bwMode="auto">
                <a:xfrm>
                  <a:off x="1981" y="1683"/>
                  <a:ext cx="3684" cy="292"/>
                  <a:chOff x="1981" y="1683"/>
                  <a:chExt cx="3684" cy="292"/>
                </a:xfrm>
              </p:grpSpPr>
              <p:sp>
                <p:nvSpPr>
                  <p:cNvPr id="88123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981" y="1683"/>
                    <a:ext cx="3684" cy="282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8124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683"/>
                    <a:ext cx="3295" cy="292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sz="2400">
                        <a:solidFill>
                          <a:srgbClr val="000000"/>
                        </a:solidFill>
                        <a:latin typeface="Gill Sans MT" charset="0"/>
                      </a:rPr>
                      <a:t>(i.e., remainder when </a:t>
                    </a:r>
                    <a:r>
                      <a:rPr lang="en-GB" sz="2400" i="1">
                        <a:solidFill>
                          <a:srgbClr val="000000"/>
                        </a:solidFill>
                        <a:latin typeface="Gill Sans MT" charset="0"/>
                      </a:rPr>
                      <a:t>m</a:t>
                    </a:r>
                    <a:r>
                      <a:rPr lang="en-GB" sz="2400">
                        <a:solidFill>
                          <a:srgbClr val="000000"/>
                        </a:solidFill>
                        <a:latin typeface="Gill Sans MT" charset="0"/>
                      </a:rPr>
                      <a:t>   is divided by </a:t>
                    </a:r>
                    <a:r>
                      <a:rPr lang="en-GB" sz="2400" i="1">
                        <a:solidFill>
                          <a:srgbClr val="000000"/>
                        </a:solidFill>
                        <a:latin typeface="Gill Sans MT" charset="0"/>
                      </a:rPr>
                      <a:t>n</a:t>
                    </a:r>
                    <a:r>
                      <a:rPr lang="en-GB" sz="2400">
                        <a:solidFill>
                          <a:srgbClr val="000000"/>
                        </a:solidFill>
                        <a:latin typeface="Gill Sans MT" charset="0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88116" name="Group 26"/>
              <p:cNvGrpSpPr>
                <a:grpSpLocks/>
              </p:cNvGrpSpPr>
              <p:nvPr/>
            </p:nvGrpSpPr>
            <p:grpSpPr bwMode="auto">
              <a:xfrm>
                <a:off x="3807" y="1574"/>
                <a:ext cx="459" cy="311"/>
                <a:chOff x="3807" y="1574"/>
                <a:chExt cx="459" cy="311"/>
              </a:xfrm>
            </p:grpSpPr>
            <p:sp>
              <p:nvSpPr>
                <p:cNvPr id="88117" name="AutoShape 27"/>
                <p:cNvSpPr>
                  <a:spLocks noChangeArrowheads="1"/>
                </p:cNvSpPr>
                <p:nvPr/>
              </p:nvSpPr>
              <p:spPr bwMode="auto">
                <a:xfrm>
                  <a:off x="4048" y="1574"/>
                  <a:ext cx="218" cy="283"/>
                </a:xfrm>
                <a:prstGeom prst="roundRect">
                  <a:avLst>
                    <a:gd name="adj" fmla="val 45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88118" name="Group 28"/>
                <p:cNvGrpSpPr>
                  <a:grpSpLocks/>
                </p:cNvGrpSpPr>
                <p:nvPr/>
              </p:nvGrpSpPr>
              <p:grpSpPr bwMode="auto">
                <a:xfrm>
                  <a:off x="3807" y="1574"/>
                  <a:ext cx="458" cy="311"/>
                  <a:chOff x="3807" y="1574"/>
                  <a:chExt cx="458" cy="311"/>
                </a:xfrm>
              </p:grpSpPr>
              <p:sp>
                <p:nvSpPr>
                  <p:cNvPr id="88119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4049" y="1574"/>
                    <a:ext cx="216" cy="278"/>
                  </a:xfrm>
                  <a:prstGeom prst="roundRect">
                    <a:avLst>
                      <a:gd name="adj" fmla="val 45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Gill Sans MT" charset="0"/>
                      <a:cs typeface="Gill Sans MT" charset="0"/>
                    </a:endParaRPr>
                  </a:p>
                </p:txBody>
              </p:sp>
              <p:sp>
                <p:nvSpPr>
                  <p:cNvPr id="88120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1632"/>
                    <a:ext cx="213" cy="253"/>
                  </a:xfrm>
                  <a:prstGeom prst="roundRect">
                    <a:avLst>
                      <a:gd name="adj" fmla="val 45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i="1">
                        <a:solidFill>
                          <a:srgbClr val="000000"/>
                        </a:solidFill>
                        <a:latin typeface="Gill Sans MT" charset="0"/>
                      </a:rPr>
                      <a:t>e</a:t>
                    </a:r>
                  </a:p>
                </p:txBody>
              </p:sp>
            </p:grpSp>
          </p:grpSp>
        </p:grpSp>
      </p:grpSp>
      <p:grpSp>
        <p:nvGrpSpPr>
          <p:cNvPr id="88068" name="Group 31"/>
          <p:cNvGrpSpPr>
            <a:grpSpLocks/>
          </p:cNvGrpSpPr>
          <p:nvPr/>
        </p:nvGrpSpPr>
        <p:grpSpPr bwMode="auto">
          <a:xfrm>
            <a:off x="669925" y="3449638"/>
            <a:ext cx="6772275" cy="463550"/>
            <a:chOff x="422" y="2173"/>
            <a:chExt cx="4266" cy="292"/>
          </a:xfrm>
        </p:grpSpPr>
        <p:sp>
          <p:nvSpPr>
            <p:cNvPr id="88108" name="AutoShape 32"/>
            <p:cNvSpPr>
              <a:spLocks noChangeArrowheads="1"/>
            </p:cNvSpPr>
            <p:nvPr/>
          </p:nvSpPr>
          <p:spPr bwMode="auto">
            <a:xfrm>
              <a:off x="422" y="2173"/>
              <a:ext cx="4266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8109" name="Group 33"/>
            <p:cNvGrpSpPr>
              <a:grpSpLocks/>
            </p:cNvGrpSpPr>
            <p:nvPr/>
          </p:nvGrpSpPr>
          <p:grpSpPr bwMode="auto">
            <a:xfrm>
              <a:off x="422" y="2173"/>
              <a:ext cx="4264" cy="292"/>
              <a:chOff x="422" y="2173"/>
              <a:chExt cx="4264" cy="292"/>
            </a:xfrm>
          </p:grpSpPr>
          <p:sp>
            <p:nvSpPr>
              <p:cNvPr id="88110" name="AutoShape 34"/>
              <p:cNvSpPr>
                <a:spLocks noChangeArrowheads="1"/>
              </p:cNvSpPr>
              <p:nvPr/>
            </p:nvSpPr>
            <p:spPr bwMode="auto">
              <a:xfrm>
                <a:off x="422" y="2173"/>
                <a:ext cx="4264" cy="28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8111" name="AutoShape 35"/>
              <p:cNvSpPr>
                <a:spLocks noChangeArrowheads="1"/>
              </p:cNvSpPr>
              <p:nvPr/>
            </p:nvSpPr>
            <p:spPr bwMode="auto">
              <a:xfrm>
                <a:off x="424" y="2173"/>
                <a:ext cx="3640" cy="29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2.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To decrypt received bit pattern,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c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, compute</a:t>
                </a:r>
              </a:p>
            </p:txBody>
          </p:sp>
        </p:grpSp>
      </p:grpSp>
      <p:grpSp>
        <p:nvGrpSpPr>
          <p:cNvPr id="88069" name="Group 36"/>
          <p:cNvGrpSpPr>
            <a:grpSpLocks/>
          </p:cNvGrpSpPr>
          <p:nvPr/>
        </p:nvGrpSpPr>
        <p:grpSpPr bwMode="auto">
          <a:xfrm>
            <a:off x="917575" y="3841750"/>
            <a:ext cx="2297113" cy="577850"/>
            <a:chOff x="578" y="2420"/>
            <a:chExt cx="1447" cy="364"/>
          </a:xfrm>
        </p:grpSpPr>
        <p:sp>
          <p:nvSpPr>
            <p:cNvPr id="88102" name="Text Box 37"/>
            <p:cNvSpPr txBox="1">
              <a:spLocks noChangeArrowheads="1"/>
            </p:cNvSpPr>
            <p:nvPr/>
          </p:nvSpPr>
          <p:spPr bwMode="auto">
            <a:xfrm>
              <a:off x="578" y="2492"/>
              <a:ext cx="144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F0000"/>
                </a:buClr>
                <a:buFont typeface="Comic Sans MS" charset="0"/>
                <a:buNone/>
              </a:pPr>
              <a:r>
                <a:rPr lang="en-GB" sz="2400" i="1">
                  <a:solidFill>
                    <a:srgbClr val="FF0000"/>
                  </a:solidFill>
                  <a:latin typeface="Gill Sans MT" charset="0"/>
                </a:rPr>
                <a:t>m = c   </a:t>
              </a:r>
              <a:r>
                <a:rPr lang="en-GB" sz="2400">
                  <a:solidFill>
                    <a:srgbClr val="FF0000"/>
                  </a:solidFill>
                  <a:latin typeface="Gill Sans MT" charset="0"/>
                </a:rPr>
                <a:t>mod</a:t>
              </a:r>
              <a:r>
                <a:rPr lang="en-GB" sz="2400" i="1">
                  <a:solidFill>
                    <a:srgbClr val="FF0000"/>
                  </a:solidFill>
                  <a:latin typeface="Gill Sans MT" charset="0"/>
                </a:rPr>
                <a:t>  n</a:t>
              </a:r>
            </a:p>
          </p:txBody>
        </p:sp>
        <p:grpSp>
          <p:nvGrpSpPr>
            <p:cNvPr id="88103" name="Group 38"/>
            <p:cNvGrpSpPr>
              <a:grpSpLocks/>
            </p:cNvGrpSpPr>
            <p:nvPr/>
          </p:nvGrpSpPr>
          <p:grpSpPr bwMode="auto">
            <a:xfrm>
              <a:off x="1109" y="2420"/>
              <a:ext cx="241" cy="280"/>
              <a:chOff x="1109" y="2420"/>
              <a:chExt cx="241" cy="280"/>
            </a:xfrm>
          </p:grpSpPr>
          <p:sp>
            <p:nvSpPr>
              <p:cNvPr id="88104" name="AutoShape 39"/>
              <p:cNvSpPr>
                <a:spLocks noChangeArrowheads="1"/>
              </p:cNvSpPr>
              <p:nvPr/>
            </p:nvSpPr>
            <p:spPr bwMode="auto">
              <a:xfrm>
                <a:off x="1109" y="2420"/>
                <a:ext cx="225" cy="280"/>
              </a:xfrm>
              <a:prstGeom prst="roundRect">
                <a:avLst>
                  <a:gd name="adj" fmla="val 43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8105" name="Group 40"/>
              <p:cNvGrpSpPr>
                <a:grpSpLocks/>
              </p:cNvGrpSpPr>
              <p:nvPr/>
            </p:nvGrpSpPr>
            <p:grpSpPr bwMode="auto">
              <a:xfrm>
                <a:off x="1109" y="2420"/>
                <a:ext cx="241" cy="277"/>
                <a:chOff x="1109" y="2420"/>
                <a:chExt cx="241" cy="277"/>
              </a:xfrm>
            </p:grpSpPr>
            <p:sp>
              <p:nvSpPr>
                <p:cNvPr id="88106" name="AutoShape 41"/>
                <p:cNvSpPr>
                  <a:spLocks noChangeArrowheads="1"/>
                </p:cNvSpPr>
                <p:nvPr/>
              </p:nvSpPr>
              <p:spPr bwMode="auto">
                <a:xfrm>
                  <a:off x="1109" y="2420"/>
                  <a:ext cx="223" cy="277"/>
                </a:xfrm>
                <a:prstGeom prst="roundRect">
                  <a:avLst>
                    <a:gd name="adj" fmla="val 43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8107" name="AutoShape 42"/>
                <p:cNvSpPr>
                  <a:spLocks noChangeArrowheads="1"/>
                </p:cNvSpPr>
                <p:nvPr/>
              </p:nvSpPr>
              <p:spPr bwMode="auto">
                <a:xfrm>
                  <a:off x="1132" y="2420"/>
                  <a:ext cx="218" cy="253"/>
                </a:xfrm>
                <a:prstGeom prst="roundRect">
                  <a:avLst>
                    <a:gd name="adj" fmla="val 440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FF0000"/>
                      </a:solidFill>
                      <a:latin typeface="Gill Sans MT" charset="0"/>
                    </a:rPr>
                    <a:t>d</a:t>
                  </a:r>
                </a:p>
              </p:txBody>
            </p:sp>
          </p:grpSp>
        </p:grpSp>
      </p:grpSp>
      <p:grpSp>
        <p:nvGrpSpPr>
          <p:cNvPr id="88070" name="Group 43"/>
          <p:cNvGrpSpPr>
            <a:grpSpLocks/>
          </p:cNvGrpSpPr>
          <p:nvPr/>
        </p:nvGrpSpPr>
        <p:grpSpPr bwMode="auto">
          <a:xfrm>
            <a:off x="3109913" y="3933825"/>
            <a:ext cx="5773737" cy="463550"/>
            <a:chOff x="1959" y="2478"/>
            <a:chExt cx="3637" cy="292"/>
          </a:xfrm>
        </p:grpSpPr>
        <p:sp>
          <p:nvSpPr>
            <p:cNvPr id="88098" name="AutoShape 44"/>
            <p:cNvSpPr>
              <a:spLocks noChangeArrowheads="1"/>
            </p:cNvSpPr>
            <p:nvPr/>
          </p:nvSpPr>
          <p:spPr bwMode="auto">
            <a:xfrm>
              <a:off x="1959" y="2478"/>
              <a:ext cx="3637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8099" name="Group 45"/>
            <p:cNvGrpSpPr>
              <a:grpSpLocks/>
            </p:cNvGrpSpPr>
            <p:nvPr/>
          </p:nvGrpSpPr>
          <p:grpSpPr bwMode="auto">
            <a:xfrm>
              <a:off x="1959" y="2478"/>
              <a:ext cx="3635" cy="292"/>
              <a:chOff x="1959" y="2478"/>
              <a:chExt cx="3635" cy="292"/>
            </a:xfrm>
          </p:grpSpPr>
          <p:sp>
            <p:nvSpPr>
              <p:cNvPr id="88100" name="AutoShape 46"/>
              <p:cNvSpPr>
                <a:spLocks noChangeArrowheads="1"/>
              </p:cNvSpPr>
              <p:nvPr/>
            </p:nvSpPr>
            <p:spPr bwMode="auto">
              <a:xfrm>
                <a:off x="1959" y="2478"/>
                <a:ext cx="3635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8101" name="AutoShape 47"/>
              <p:cNvSpPr>
                <a:spLocks noChangeArrowheads="1"/>
              </p:cNvSpPr>
              <p:nvPr/>
            </p:nvSpPr>
            <p:spPr bwMode="auto">
              <a:xfrm>
                <a:off x="1963" y="2478"/>
                <a:ext cx="3226" cy="292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(i.e., remainder when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c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   is divided by </a:t>
                </a:r>
                <a:r>
                  <a:rPr lang="en-GB" sz="2400" i="1">
                    <a:solidFill>
                      <a:srgbClr val="000000"/>
                    </a:solidFill>
                    <a:latin typeface="Gill Sans MT" charset="0"/>
                  </a:rPr>
                  <a:t>n</a:t>
                </a:r>
                <a:r>
                  <a:rPr lang="en-GB" sz="2400">
                    <a:solidFill>
                      <a:srgbClr val="000000"/>
                    </a:solidFill>
                    <a:latin typeface="Gill Sans MT" charset="0"/>
                  </a:rPr>
                  <a:t>)</a:t>
                </a:r>
              </a:p>
            </p:txBody>
          </p:sp>
        </p:grpSp>
      </p:grpSp>
      <p:grpSp>
        <p:nvGrpSpPr>
          <p:cNvPr id="88071" name="Group 48"/>
          <p:cNvGrpSpPr>
            <a:grpSpLocks/>
          </p:cNvGrpSpPr>
          <p:nvPr/>
        </p:nvGrpSpPr>
        <p:grpSpPr bwMode="auto">
          <a:xfrm>
            <a:off x="5795963" y="3811588"/>
            <a:ext cx="482600" cy="454025"/>
            <a:chOff x="3963" y="2391"/>
            <a:chExt cx="304" cy="286"/>
          </a:xfrm>
        </p:grpSpPr>
        <p:sp>
          <p:nvSpPr>
            <p:cNvPr id="88094" name="AutoShape 49"/>
            <p:cNvSpPr>
              <a:spLocks noChangeArrowheads="1"/>
            </p:cNvSpPr>
            <p:nvPr/>
          </p:nvSpPr>
          <p:spPr bwMode="auto">
            <a:xfrm>
              <a:off x="3963" y="2391"/>
              <a:ext cx="226" cy="286"/>
            </a:xfrm>
            <a:prstGeom prst="roundRect">
              <a:avLst>
                <a:gd name="adj" fmla="val 43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8095" name="Group 50"/>
            <p:cNvGrpSpPr>
              <a:grpSpLocks/>
            </p:cNvGrpSpPr>
            <p:nvPr/>
          </p:nvGrpSpPr>
          <p:grpSpPr bwMode="auto">
            <a:xfrm>
              <a:off x="3963" y="2391"/>
              <a:ext cx="304" cy="284"/>
              <a:chOff x="3963" y="2391"/>
              <a:chExt cx="304" cy="284"/>
            </a:xfrm>
          </p:grpSpPr>
          <p:sp>
            <p:nvSpPr>
              <p:cNvPr id="88096" name="AutoShape 51"/>
              <p:cNvSpPr>
                <a:spLocks noChangeArrowheads="1"/>
              </p:cNvSpPr>
              <p:nvPr/>
            </p:nvSpPr>
            <p:spPr bwMode="auto">
              <a:xfrm>
                <a:off x="3963" y="2391"/>
                <a:ext cx="224" cy="284"/>
              </a:xfrm>
              <a:prstGeom prst="roundRect">
                <a:avLst>
                  <a:gd name="adj" fmla="val 43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8097" name="AutoShape 52"/>
              <p:cNvSpPr>
                <a:spLocks noChangeArrowheads="1"/>
              </p:cNvSpPr>
              <p:nvPr/>
            </p:nvSpPr>
            <p:spPr bwMode="auto">
              <a:xfrm>
                <a:off x="4049" y="2407"/>
                <a:ext cx="218" cy="253"/>
              </a:xfrm>
              <a:prstGeom prst="roundRect">
                <a:avLst>
                  <a:gd name="adj" fmla="val 43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d</a:t>
                </a:r>
              </a:p>
            </p:txBody>
          </p:sp>
        </p:grpSp>
      </p:grpSp>
      <p:grpSp>
        <p:nvGrpSpPr>
          <p:cNvPr id="88072" name="Group 53"/>
          <p:cNvGrpSpPr>
            <a:grpSpLocks/>
          </p:cNvGrpSpPr>
          <p:nvPr/>
        </p:nvGrpSpPr>
        <p:grpSpPr bwMode="auto">
          <a:xfrm>
            <a:off x="2965450" y="4922838"/>
            <a:ext cx="3929063" cy="622300"/>
            <a:chOff x="1868" y="3101"/>
            <a:chExt cx="2475" cy="392"/>
          </a:xfrm>
        </p:grpSpPr>
        <p:sp>
          <p:nvSpPr>
            <p:cNvPr id="88082" name="Text Box 54"/>
            <p:cNvSpPr txBox="1">
              <a:spLocks noChangeArrowheads="1"/>
            </p:cNvSpPr>
            <p:nvPr/>
          </p:nvSpPr>
          <p:spPr bwMode="auto">
            <a:xfrm>
              <a:off x="1868" y="3200"/>
              <a:ext cx="170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buFont typeface="Comic Sans MS" charset="0"/>
                <a:buNone/>
              </a:pPr>
              <a:r>
                <a:rPr lang="en-GB" sz="2400" i="1">
                  <a:solidFill>
                    <a:srgbClr val="000000"/>
                  </a:solidFill>
                  <a:latin typeface="Gill Sans MT" charset="0"/>
                </a:rPr>
                <a:t>m  =  (m   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mod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</a:rPr>
                <a:t>  n)</a:t>
              </a:r>
            </a:p>
          </p:txBody>
        </p:sp>
        <p:grpSp>
          <p:nvGrpSpPr>
            <p:cNvPr id="88083" name="Group 55"/>
            <p:cNvGrpSpPr>
              <a:grpSpLocks/>
            </p:cNvGrpSpPr>
            <p:nvPr/>
          </p:nvGrpSpPr>
          <p:grpSpPr bwMode="auto">
            <a:xfrm>
              <a:off x="2616" y="3122"/>
              <a:ext cx="218" cy="283"/>
              <a:chOff x="2616" y="3122"/>
              <a:chExt cx="218" cy="283"/>
            </a:xfrm>
          </p:grpSpPr>
          <p:sp>
            <p:nvSpPr>
              <p:cNvPr id="88090" name="AutoShape 56"/>
              <p:cNvSpPr>
                <a:spLocks noChangeArrowheads="1"/>
              </p:cNvSpPr>
              <p:nvPr/>
            </p:nvSpPr>
            <p:spPr bwMode="auto">
              <a:xfrm>
                <a:off x="2616" y="3122"/>
                <a:ext cx="218" cy="283"/>
              </a:xfrm>
              <a:prstGeom prst="roundRect">
                <a:avLst>
                  <a:gd name="adj" fmla="val 45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8091" name="Group 57"/>
              <p:cNvGrpSpPr>
                <a:grpSpLocks/>
              </p:cNvGrpSpPr>
              <p:nvPr/>
            </p:nvGrpSpPr>
            <p:grpSpPr bwMode="auto">
              <a:xfrm>
                <a:off x="2616" y="3122"/>
                <a:ext cx="215" cy="280"/>
                <a:chOff x="2616" y="3122"/>
                <a:chExt cx="215" cy="280"/>
              </a:xfrm>
            </p:grpSpPr>
            <p:sp>
              <p:nvSpPr>
                <p:cNvPr id="88092" name="AutoShape 58"/>
                <p:cNvSpPr>
                  <a:spLocks noChangeArrowheads="1"/>
                </p:cNvSpPr>
                <p:nvPr/>
              </p:nvSpPr>
              <p:spPr bwMode="auto">
                <a:xfrm>
                  <a:off x="2616" y="3122"/>
                  <a:ext cx="215" cy="280"/>
                </a:xfrm>
                <a:prstGeom prst="roundRect">
                  <a:avLst>
                    <a:gd name="adj" fmla="val 45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8093" name="AutoShape 59"/>
                <p:cNvSpPr>
                  <a:spLocks noChangeArrowheads="1"/>
                </p:cNvSpPr>
                <p:nvPr/>
              </p:nvSpPr>
              <p:spPr bwMode="auto">
                <a:xfrm>
                  <a:off x="2618" y="3122"/>
                  <a:ext cx="213" cy="253"/>
                </a:xfrm>
                <a:prstGeom prst="roundRect">
                  <a:avLst>
                    <a:gd name="adj" fmla="val 45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000000"/>
                      </a:solidFill>
                      <a:latin typeface="Gill Sans MT" charset="0"/>
                    </a:rPr>
                    <a:t>e</a:t>
                  </a:r>
                </a:p>
              </p:txBody>
            </p:sp>
          </p:grpSp>
        </p:grpSp>
        <p:sp>
          <p:nvSpPr>
            <p:cNvPr id="88084" name="Text Box 60"/>
            <p:cNvSpPr txBox="1">
              <a:spLocks noChangeArrowheads="1"/>
            </p:cNvSpPr>
            <p:nvPr/>
          </p:nvSpPr>
          <p:spPr bwMode="auto">
            <a:xfrm>
              <a:off x="3529" y="3201"/>
              <a:ext cx="81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buFont typeface="Comic Sans MS" charset="0"/>
                <a:buNone/>
              </a:pPr>
              <a:r>
                <a:rPr lang="en-GB" sz="2400" i="1">
                  <a:solidFill>
                    <a:srgbClr val="000000"/>
                  </a:solidFill>
                  <a:latin typeface="Gill Sans MT" charset="0"/>
                </a:rPr>
                <a:t> 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mod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</a:rPr>
                <a:t>  n</a:t>
              </a:r>
            </a:p>
          </p:txBody>
        </p:sp>
        <p:grpSp>
          <p:nvGrpSpPr>
            <p:cNvPr id="88085" name="Group 61"/>
            <p:cNvGrpSpPr>
              <a:grpSpLocks/>
            </p:cNvGrpSpPr>
            <p:nvPr/>
          </p:nvGrpSpPr>
          <p:grpSpPr bwMode="auto">
            <a:xfrm>
              <a:off x="3388" y="3101"/>
              <a:ext cx="284" cy="282"/>
              <a:chOff x="3388" y="3101"/>
              <a:chExt cx="284" cy="282"/>
            </a:xfrm>
          </p:grpSpPr>
          <p:sp>
            <p:nvSpPr>
              <p:cNvPr id="88086" name="AutoShape 62"/>
              <p:cNvSpPr>
                <a:spLocks noChangeArrowheads="1"/>
              </p:cNvSpPr>
              <p:nvPr/>
            </p:nvSpPr>
            <p:spPr bwMode="auto">
              <a:xfrm>
                <a:off x="3446" y="3101"/>
                <a:ext cx="226" cy="282"/>
              </a:xfrm>
              <a:prstGeom prst="roundRect">
                <a:avLst>
                  <a:gd name="adj" fmla="val 44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88087" name="Group 63"/>
              <p:cNvGrpSpPr>
                <a:grpSpLocks/>
              </p:cNvGrpSpPr>
              <p:nvPr/>
            </p:nvGrpSpPr>
            <p:grpSpPr bwMode="auto">
              <a:xfrm>
                <a:off x="3388" y="3101"/>
                <a:ext cx="283" cy="279"/>
                <a:chOff x="3388" y="3101"/>
                <a:chExt cx="283" cy="279"/>
              </a:xfrm>
            </p:grpSpPr>
            <p:sp>
              <p:nvSpPr>
                <p:cNvPr id="88088" name="AutoShape 64"/>
                <p:cNvSpPr>
                  <a:spLocks noChangeArrowheads="1"/>
                </p:cNvSpPr>
                <p:nvPr/>
              </p:nvSpPr>
              <p:spPr bwMode="auto">
                <a:xfrm>
                  <a:off x="3447" y="3101"/>
                  <a:ext cx="224" cy="279"/>
                </a:xfrm>
                <a:prstGeom prst="roundRect">
                  <a:avLst>
                    <a:gd name="adj" fmla="val 440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8089" name="AutoShape 65"/>
                <p:cNvSpPr>
                  <a:spLocks noChangeArrowheads="1"/>
                </p:cNvSpPr>
                <p:nvPr/>
              </p:nvSpPr>
              <p:spPr bwMode="auto">
                <a:xfrm>
                  <a:off x="3388" y="3117"/>
                  <a:ext cx="218" cy="253"/>
                </a:xfrm>
                <a:prstGeom prst="roundRect">
                  <a:avLst>
                    <a:gd name="adj" fmla="val 440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000000"/>
                      </a:solidFill>
                      <a:latin typeface="Gill Sans MT" charset="0"/>
                    </a:rPr>
                    <a:t>d</a:t>
                  </a:r>
                </a:p>
              </p:txBody>
            </p:sp>
          </p:grpSp>
        </p:grpSp>
      </p:grpSp>
      <p:grpSp>
        <p:nvGrpSpPr>
          <p:cNvPr id="88073" name="Group 66"/>
          <p:cNvGrpSpPr>
            <a:grpSpLocks/>
          </p:cNvGrpSpPr>
          <p:nvPr/>
        </p:nvGrpSpPr>
        <p:grpSpPr bwMode="auto">
          <a:xfrm>
            <a:off x="1536700" y="4910138"/>
            <a:ext cx="1385888" cy="833437"/>
            <a:chOff x="968" y="3093"/>
            <a:chExt cx="873" cy="525"/>
          </a:xfrm>
        </p:grpSpPr>
        <p:sp>
          <p:nvSpPr>
            <p:cNvPr id="88078" name="AutoShape 67"/>
            <p:cNvSpPr>
              <a:spLocks noChangeArrowheads="1"/>
            </p:cNvSpPr>
            <p:nvPr/>
          </p:nvSpPr>
          <p:spPr bwMode="auto">
            <a:xfrm>
              <a:off x="968" y="3093"/>
              <a:ext cx="873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88079" name="Group 68"/>
            <p:cNvGrpSpPr>
              <a:grpSpLocks/>
            </p:cNvGrpSpPr>
            <p:nvPr/>
          </p:nvGrpSpPr>
          <p:grpSpPr bwMode="auto">
            <a:xfrm>
              <a:off x="968" y="3093"/>
              <a:ext cx="871" cy="525"/>
              <a:chOff x="968" y="3093"/>
              <a:chExt cx="871" cy="525"/>
            </a:xfrm>
          </p:grpSpPr>
          <p:sp>
            <p:nvSpPr>
              <p:cNvPr id="88080" name="AutoShape 69"/>
              <p:cNvSpPr>
                <a:spLocks noChangeArrowheads="1"/>
              </p:cNvSpPr>
              <p:nvPr/>
            </p:nvSpPr>
            <p:spPr bwMode="auto">
              <a:xfrm>
                <a:off x="968" y="3093"/>
                <a:ext cx="871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88081" name="AutoShape 70"/>
              <p:cNvSpPr>
                <a:spLocks noChangeArrowheads="1"/>
              </p:cNvSpPr>
              <p:nvPr/>
            </p:nvSpPr>
            <p:spPr bwMode="auto">
              <a:xfrm>
                <a:off x="1036" y="3093"/>
                <a:ext cx="803" cy="525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Magic</a:t>
                </a:r>
              </a:p>
              <a:p>
                <a:pPr algn="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3333CC"/>
                    </a:solidFill>
                    <a:latin typeface="Gill Sans MT" charset="0"/>
                  </a:rPr>
                  <a:t>happens!</a:t>
                </a:r>
              </a:p>
            </p:txBody>
          </p:sp>
        </p:grpSp>
      </p:grpSp>
      <p:sp>
        <p:nvSpPr>
          <p:cNvPr id="88074" name="AutoShape 71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oundRect">
            <a:avLst>
              <a:gd name="adj" fmla="val 125"/>
            </a:avLst>
          </a:prstGeom>
          <a:noFill/>
          <a:ln w="1908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Gill Sans MT" charset="0"/>
              <a:cs typeface="Gill Sans MT" charset="0"/>
            </a:endParaRPr>
          </a:p>
        </p:txBody>
      </p:sp>
      <p:sp>
        <p:nvSpPr>
          <p:cNvPr id="88075" name="Freeform 72"/>
          <p:cNvSpPr>
            <a:spLocks noChangeArrowheads="1"/>
          </p:cNvSpPr>
          <p:nvPr/>
        </p:nvSpPr>
        <p:spPr bwMode="auto">
          <a:xfrm>
            <a:off x="4079875" y="5527675"/>
            <a:ext cx="1223963" cy="139700"/>
          </a:xfrm>
          <a:custGeom>
            <a:avLst/>
            <a:gdLst>
              <a:gd name="T0" fmla="*/ 0 w 3401"/>
              <a:gd name="T1" fmla="*/ 0 h 389"/>
              <a:gd name="T2" fmla="*/ 2147483647 w 3401"/>
              <a:gd name="T3" fmla="*/ 2147483647 h 389"/>
              <a:gd name="T4" fmla="*/ 2147483647 w 3401"/>
              <a:gd name="T5" fmla="*/ 2147483647 h 389"/>
              <a:gd name="T6" fmla="*/ 2147483647 w 3401"/>
              <a:gd name="T7" fmla="*/ 2147483647 h 389"/>
              <a:gd name="T8" fmla="*/ 2147483647 w 3401"/>
              <a:gd name="T9" fmla="*/ 2147483647 h 389"/>
              <a:gd name="T10" fmla="*/ 2147483647 w 3401"/>
              <a:gd name="T11" fmla="*/ 2147483647 h 389"/>
              <a:gd name="T12" fmla="*/ 2147483647 w 3401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1"/>
              <a:gd name="T22" fmla="*/ 0 h 389"/>
              <a:gd name="T23" fmla="*/ 3401 w 3401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1" h="389">
                <a:moveTo>
                  <a:pt x="0" y="0"/>
                </a:moveTo>
                <a:cubicBezTo>
                  <a:pt x="0" y="97"/>
                  <a:pt x="140" y="194"/>
                  <a:pt x="282" y="194"/>
                </a:cubicBezTo>
                <a:lnTo>
                  <a:pt x="1516" y="194"/>
                </a:lnTo>
                <a:cubicBezTo>
                  <a:pt x="1658" y="194"/>
                  <a:pt x="1799" y="291"/>
                  <a:pt x="1799" y="388"/>
                </a:cubicBezTo>
                <a:cubicBezTo>
                  <a:pt x="1799" y="291"/>
                  <a:pt x="1941" y="194"/>
                  <a:pt x="2083" y="194"/>
                </a:cubicBezTo>
                <a:lnTo>
                  <a:pt x="3116" y="194"/>
                </a:lnTo>
                <a:cubicBezTo>
                  <a:pt x="3258" y="194"/>
                  <a:pt x="3400" y="97"/>
                  <a:pt x="340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Text Box 73"/>
          <p:cNvSpPr txBox="1">
            <a:spLocks noChangeArrowheads="1"/>
          </p:cNvSpPr>
          <p:nvPr/>
        </p:nvSpPr>
        <p:spPr bwMode="auto">
          <a:xfrm>
            <a:off x="4498975" y="5584825"/>
            <a:ext cx="4365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Font typeface="Comic Sans MS" charset="0"/>
              <a:buNone/>
            </a:pPr>
            <a:r>
              <a:rPr lang="en-GB" sz="2400">
                <a:solidFill>
                  <a:srgbClr val="000000"/>
                </a:solidFill>
                <a:latin typeface="Gill Sans MT" charset="0"/>
              </a:rPr>
              <a:t>c</a:t>
            </a:r>
          </a:p>
        </p:txBody>
      </p:sp>
      <p:pic>
        <p:nvPicPr>
          <p:cNvPr id="8807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RSA example:</a:t>
            </a:r>
          </a:p>
        </p:txBody>
      </p:sp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533400" y="1300163"/>
            <a:ext cx="5876925" cy="454025"/>
            <a:chOff x="336" y="819"/>
            <a:chExt cx="3702" cy="286"/>
          </a:xfrm>
        </p:grpSpPr>
        <p:sp>
          <p:nvSpPr>
            <p:cNvPr id="90217" name="AutoShape 3"/>
            <p:cNvSpPr>
              <a:spLocks noChangeArrowheads="1"/>
            </p:cNvSpPr>
            <p:nvPr/>
          </p:nvSpPr>
          <p:spPr bwMode="auto">
            <a:xfrm>
              <a:off x="336" y="819"/>
              <a:ext cx="3702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218" name="Group 4"/>
            <p:cNvGrpSpPr>
              <a:grpSpLocks/>
            </p:cNvGrpSpPr>
            <p:nvPr/>
          </p:nvGrpSpPr>
          <p:grpSpPr bwMode="auto">
            <a:xfrm>
              <a:off x="336" y="819"/>
              <a:ext cx="3700" cy="284"/>
              <a:chOff x="336" y="819"/>
              <a:chExt cx="3700" cy="284"/>
            </a:xfrm>
          </p:grpSpPr>
          <p:sp>
            <p:nvSpPr>
              <p:cNvPr id="90219" name="AutoShape 5"/>
              <p:cNvSpPr>
                <a:spLocks noChangeArrowheads="1"/>
              </p:cNvSpPr>
              <p:nvPr/>
            </p:nvSpPr>
            <p:spPr bwMode="auto">
              <a:xfrm>
                <a:off x="336" y="819"/>
                <a:ext cx="3700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220" name="AutoShape 6"/>
              <p:cNvSpPr>
                <a:spLocks noChangeArrowheads="1"/>
              </p:cNvSpPr>
              <p:nvPr/>
            </p:nvSpPr>
            <p:spPr bwMode="auto">
              <a:xfrm>
                <a:off x="788" y="819"/>
                <a:ext cx="2796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Bob chooses </a:t>
                </a: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p=5, q=7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.  Then </a:t>
                </a: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n=35, z=24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.</a:t>
                </a:r>
              </a:p>
            </p:txBody>
          </p:sp>
        </p:grpSp>
      </p:grpSp>
      <p:grpSp>
        <p:nvGrpSpPr>
          <p:cNvPr id="90115" name="Group 7"/>
          <p:cNvGrpSpPr>
            <a:grpSpLocks/>
          </p:cNvGrpSpPr>
          <p:nvPr/>
        </p:nvGrpSpPr>
        <p:grpSpPr bwMode="auto">
          <a:xfrm>
            <a:off x="2297113" y="1724025"/>
            <a:ext cx="5262562" cy="1184275"/>
            <a:chOff x="1447" y="1086"/>
            <a:chExt cx="3315" cy="746"/>
          </a:xfrm>
        </p:grpSpPr>
        <p:sp>
          <p:nvSpPr>
            <p:cNvPr id="90213" name="AutoShape 8"/>
            <p:cNvSpPr>
              <a:spLocks noChangeArrowheads="1"/>
            </p:cNvSpPr>
            <p:nvPr/>
          </p:nvSpPr>
          <p:spPr bwMode="auto">
            <a:xfrm>
              <a:off x="1457" y="1086"/>
              <a:ext cx="3305" cy="746"/>
            </a:xfrm>
            <a:prstGeom prst="roundRect">
              <a:avLst>
                <a:gd name="adj" fmla="val 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214" name="Group 9"/>
            <p:cNvGrpSpPr>
              <a:grpSpLocks/>
            </p:cNvGrpSpPr>
            <p:nvPr/>
          </p:nvGrpSpPr>
          <p:grpSpPr bwMode="auto">
            <a:xfrm>
              <a:off x="1447" y="1086"/>
              <a:ext cx="3313" cy="744"/>
              <a:chOff x="1447" y="1086"/>
              <a:chExt cx="3313" cy="744"/>
            </a:xfrm>
          </p:grpSpPr>
          <p:sp>
            <p:nvSpPr>
              <p:cNvPr id="90215" name="AutoShape 10"/>
              <p:cNvSpPr>
                <a:spLocks noChangeArrowheads="1"/>
              </p:cNvSpPr>
              <p:nvPr/>
            </p:nvSpPr>
            <p:spPr bwMode="auto">
              <a:xfrm>
                <a:off x="1457" y="1086"/>
                <a:ext cx="3303" cy="744"/>
              </a:xfrm>
              <a:prstGeom prst="roundRect">
                <a:avLst>
                  <a:gd name="adj" fmla="val 13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216" name="AutoShape 11"/>
              <p:cNvSpPr>
                <a:spLocks noChangeArrowheads="1"/>
              </p:cNvSpPr>
              <p:nvPr/>
            </p:nvSpPr>
            <p:spPr bwMode="auto">
              <a:xfrm>
                <a:off x="1447" y="1086"/>
                <a:ext cx="2444" cy="641"/>
              </a:xfrm>
              <a:prstGeom prst="roundRect">
                <a:avLst>
                  <a:gd name="adj" fmla="val 13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e=5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  (so </a:t>
                </a: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e, z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  relatively prime)</a:t>
                </a:r>
              </a:p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d=29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 (so </a:t>
                </a:r>
                <a:r>
                  <a:rPr lang="en-GB" i="1">
                    <a:solidFill>
                      <a:srgbClr val="000000"/>
                    </a:solidFill>
                    <a:latin typeface="Gill Sans MT" charset="0"/>
                  </a:rPr>
                  <a:t>ed-1</a:t>
                </a: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 exactly divisible by z)</a:t>
                </a:r>
              </a:p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 </a:t>
                </a:r>
              </a:p>
            </p:txBody>
          </p:sp>
        </p:grpSp>
      </p:grpSp>
      <p:grpSp>
        <p:nvGrpSpPr>
          <p:cNvPr id="90116" name="Group 12"/>
          <p:cNvGrpSpPr>
            <a:grpSpLocks/>
          </p:cNvGrpSpPr>
          <p:nvPr/>
        </p:nvGrpSpPr>
        <p:grpSpPr bwMode="auto">
          <a:xfrm>
            <a:off x="3643313" y="3286125"/>
            <a:ext cx="554037" cy="454025"/>
            <a:chOff x="1258" y="2086"/>
            <a:chExt cx="349" cy="286"/>
          </a:xfrm>
        </p:grpSpPr>
        <p:sp>
          <p:nvSpPr>
            <p:cNvPr id="90209" name="AutoShape 13"/>
            <p:cNvSpPr>
              <a:spLocks noChangeArrowheads="1"/>
            </p:cNvSpPr>
            <p:nvPr/>
          </p:nvSpPr>
          <p:spPr bwMode="auto">
            <a:xfrm>
              <a:off x="1258" y="2086"/>
              <a:ext cx="349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210" name="Group 14"/>
            <p:cNvGrpSpPr>
              <a:grpSpLocks/>
            </p:cNvGrpSpPr>
            <p:nvPr/>
          </p:nvGrpSpPr>
          <p:grpSpPr bwMode="auto">
            <a:xfrm>
              <a:off x="1258" y="2086"/>
              <a:ext cx="346" cy="284"/>
              <a:chOff x="1258" y="2086"/>
              <a:chExt cx="346" cy="284"/>
            </a:xfrm>
          </p:grpSpPr>
          <p:sp>
            <p:nvSpPr>
              <p:cNvPr id="90211" name="AutoShape 15"/>
              <p:cNvSpPr>
                <a:spLocks noChangeArrowheads="1"/>
              </p:cNvSpPr>
              <p:nvPr/>
            </p:nvSpPr>
            <p:spPr bwMode="auto">
              <a:xfrm>
                <a:off x="1258" y="2086"/>
                <a:ext cx="346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212" name="AutoShape 16"/>
              <p:cNvSpPr>
                <a:spLocks noChangeArrowheads="1"/>
              </p:cNvSpPr>
              <p:nvPr/>
            </p:nvSpPr>
            <p:spPr bwMode="auto">
              <a:xfrm>
                <a:off x="1312" y="2086"/>
                <a:ext cx="239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u="sng">
                    <a:solidFill>
                      <a:srgbClr val="000000"/>
                    </a:solidFill>
                    <a:latin typeface="Gill Sans MT" charset="0"/>
                  </a:rPr>
                  <a:t>m</a:t>
                </a:r>
              </a:p>
            </p:txBody>
          </p:sp>
        </p:grpSp>
      </p:grpSp>
      <p:grpSp>
        <p:nvGrpSpPr>
          <p:cNvPr id="90117" name="Group 17"/>
          <p:cNvGrpSpPr>
            <a:grpSpLocks/>
          </p:cNvGrpSpPr>
          <p:nvPr/>
        </p:nvGrpSpPr>
        <p:grpSpPr bwMode="auto">
          <a:xfrm>
            <a:off x="4714875" y="3286125"/>
            <a:ext cx="554038" cy="454025"/>
            <a:chOff x="2309" y="2092"/>
            <a:chExt cx="349" cy="286"/>
          </a:xfrm>
        </p:grpSpPr>
        <p:sp>
          <p:nvSpPr>
            <p:cNvPr id="90205" name="AutoShape 18"/>
            <p:cNvSpPr>
              <a:spLocks noChangeArrowheads="1"/>
            </p:cNvSpPr>
            <p:nvPr/>
          </p:nvSpPr>
          <p:spPr bwMode="auto">
            <a:xfrm>
              <a:off x="2309" y="2092"/>
              <a:ext cx="349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206" name="Group 19"/>
            <p:cNvGrpSpPr>
              <a:grpSpLocks/>
            </p:cNvGrpSpPr>
            <p:nvPr/>
          </p:nvGrpSpPr>
          <p:grpSpPr bwMode="auto">
            <a:xfrm>
              <a:off x="2309" y="2092"/>
              <a:ext cx="346" cy="284"/>
              <a:chOff x="2309" y="2092"/>
              <a:chExt cx="346" cy="284"/>
            </a:xfrm>
          </p:grpSpPr>
          <p:sp>
            <p:nvSpPr>
              <p:cNvPr id="90207" name="AutoShape 20"/>
              <p:cNvSpPr>
                <a:spLocks noChangeArrowheads="1"/>
              </p:cNvSpPr>
              <p:nvPr/>
            </p:nvSpPr>
            <p:spPr bwMode="auto">
              <a:xfrm>
                <a:off x="2309" y="2092"/>
                <a:ext cx="346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208" name="AutoShape 21"/>
              <p:cNvSpPr>
                <a:spLocks noChangeArrowheads="1"/>
              </p:cNvSpPr>
              <p:nvPr/>
            </p:nvSpPr>
            <p:spPr bwMode="auto">
              <a:xfrm>
                <a:off x="2363" y="2092"/>
                <a:ext cx="239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u="sng">
                    <a:solidFill>
                      <a:srgbClr val="000000"/>
                    </a:solidFill>
                    <a:latin typeface="Gill Sans MT" charset="0"/>
                  </a:rPr>
                  <a:t>m</a:t>
                </a:r>
              </a:p>
            </p:txBody>
          </p:sp>
        </p:grpSp>
      </p:grpSp>
      <p:grpSp>
        <p:nvGrpSpPr>
          <p:cNvPr id="90118" name="Group 22"/>
          <p:cNvGrpSpPr>
            <a:grpSpLocks/>
          </p:cNvGrpSpPr>
          <p:nvPr/>
        </p:nvGrpSpPr>
        <p:grpSpPr bwMode="auto">
          <a:xfrm>
            <a:off x="4929188" y="3071813"/>
            <a:ext cx="460375" cy="515937"/>
            <a:chOff x="2495" y="2003"/>
            <a:chExt cx="290" cy="325"/>
          </a:xfrm>
        </p:grpSpPr>
        <p:sp>
          <p:nvSpPr>
            <p:cNvPr id="90201" name="AutoShape 23"/>
            <p:cNvSpPr>
              <a:spLocks noChangeArrowheads="1"/>
            </p:cNvSpPr>
            <p:nvPr/>
          </p:nvSpPr>
          <p:spPr bwMode="auto">
            <a:xfrm>
              <a:off x="2495" y="2003"/>
              <a:ext cx="290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202" name="Group 24"/>
            <p:cNvGrpSpPr>
              <a:grpSpLocks/>
            </p:cNvGrpSpPr>
            <p:nvPr/>
          </p:nvGrpSpPr>
          <p:grpSpPr bwMode="auto">
            <a:xfrm>
              <a:off x="2495" y="2003"/>
              <a:ext cx="288" cy="325"/>
              <a:chOff x="2495" y="2003"/>
              <a:chExt cx="288" cy="325"/>
            </a:xfrm>
          </p:grpSpPr>
          <p:sp>
            <p:nvSpPr>
              <p:cNvPr id="90203" name="AutoShape 25"/>
              <p:cNvSpPr>
                <a:spLocks noChangeArrowheads="1"/>
              </p:cNvSpPr>
              <p:nvPr/>
            </p:nvSpPr>
            <p:spPr bwMode="auto">
              <a:xfrm>
                <a:off x="2495" y="2003"/>
                <a:ext cx="288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204" name="AutoShape 26"/>
              <p:cNvSpPr>
                <a:spLocks noChangeArrowheads="1"/>
              </p:cNvSpPr>
              <p:nvPr/>
            </p:nvSpPr>
            <p:spPr bwMode="auto">
              <a:xfrm>
                <a:off x="2538" y="2075"/>
                <a:ext cx="192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Gill Sans MT" charset="0"/>
                  </a:rPr>
                  <a:t>e</a:t>
                </a:r>
              </a:p>
            </p:txBody>
          </p:sp>
        </p:grpSp>
      </p:grpSp>
      <p:grpSp>
        <p:nvGrpSpPr>
          <p:cNvPr id="90119" name="Group 27"/>
          <p:cNvGrpSpPr>
            <a:grpSpLocks/>
          </p:cNvGrpSpPr>
          <p:nvPr/>
        </p:nvGrpSpPr>
        <p:grpSpPr bwMode="auto">
          <a:xfrm>
            <a:off x="5318125" y="3190875"/>
            <a:ext cx="3003550" cy="581025"/>
            <a:chOff x="3350" y="2010"/>
            <a:chExt cx="1892" cy="366"/>
          </a:xfrm>
        </p:grpSpPr>
        <p:grpSp>
          <p:nvGrpSpPr>
            <p:cNvPr id="90191" name="Group 28"/>
            <p:cNvGrpSpPr>
              <a:grpSpLocks/>
            </p:cNvGrpSpPr>
            <p:nvPr/>
          </p:nvGrpSpPr>
          <p:grpSpPr bwMode="auto">
            <a:xfrm>
              <a:off x="3350" y="2091"/>
              <a:ext cx="1892" cy="285"/>
              <a:chOff x="3350" y="2091"/>
              <a:chExt cx="1892" cy="285"/>
            </a:xfrm>
          </p:grpSpPr>
          <p:sp>
            <p:nvSpPr>
              <p:cNvPr id="90197" name="AutoShape 29"/>
              <p:cNvSpPr>
                <a:spLocks noChangeArrowheads="1"/>
              </p:cNvSpPr>
              <p:nvPr/>
            </p:nvSpPr>
            <p:spPr bwMode="auto">
              <a:xfrm>
                <a:off x="3350" y="2091"/>
                <a:ext cx="1892" cy="285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98" name="Group 30"/>
              <p:cNvGrpSpPr>
                <a:grpSpLocks/>
              </p:cNvGrpSpPr>
              <p:nvPr/>
            </p:nvGrpSpPr>
            <p:grpSpPr bwMode="auto">
              <a:xfrm>
                <a:off x="3350" y="2091"/>
                <a:ext cx="1889" cy="283"/>
                <a:chOff x="3350" y="2091"/>
                <a:chExt cx="1889" cy="283"/>
              </a:xfrm>
            </p:grpSpPr>
            <p:sp>
              <p:nvSpPr>
                <p:cNvPr id="90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350" y="2091"/>
                  <a:ext cx="1889" cy="28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200" name="AutoShape 32"/>
                <p:cNvSpPr>
                  <a:spLocks noChangeArrowheads="1"/>
                </p:cNvSpPr>
                <p:nvPr/>
              </p:nvSpPr>
              <p:spPr bwMode="auto">
                <a:xfrm>
                  <a:off x="3770" y="2091"/>
                  <a:ext cx="1050" cy="25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u="sng">
                      <a:solidFill>
                        <a:srgbClr val="000000"/>
                      </a:solidFill>
                      <a:latin typeface="Gill Sans MT" charset="0"/>
                    </a:rPr>
                    <a:t>c = m  mod  n</a:t>
                  </a:r>
                </a:p>
              </p:txBody>
            </p:sp>
          </p:grpSp>
        </p:grpSp>
        <p:grpSp>
          <p:nvGrpSpPr>
            <p:cNvPr id="90192" name="Group 33"/>
            <p:cNvGrpSpPr>
              <a:grpSpLocks/>
            </p:cNvGrpSpPr>
            <p:nvPr/>
          </p:nvGrpSpPr>
          <p:grpSpPr bwMode="auto">
            <a:xfrm>
              <a:off x="4021" y="2010"/>
              <a:ext cx="327" cy="285"/>
              <a:chOff x="4021" y="2010"/>
              <a:chExt cx="327" cy="285"/>
            </a:xfrm>
          </p:grpSpPr>
          <p:sp>
            <p:nvSpPr>
              <p:cNvPr id="90193" name="AutoShape 34"/>
              <p:cNvSpPr>
                <a:spLocks noChangeArrowheads="1"/>
              </p:cNvSpPr>
              <p:nvPr/>
            </p:nvSpPr>
            <p:spPr bwMode="auto">
              <a:xfrm>
                <a:off x="4021" y="2010"/>
                <a:ext cx="327" cy="285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94" name="Group 35"/>
              <p:cNvGrpSpPr>
                <a:grpSpLocks/>
              </p:cNvGrpSpPr>
              <p:nvPr/>
            </p:nvGrpSpPr>
            <p:grpSpPr bwMode="auto">
              <a:xfrm>
                <a:off x="4022" y="2010"/>
                <a:ext cx="324" cy="283"/>
                <a:chOff x="4022" y="2010"/>
                <a:chExt cx="324" cy="283"/>
              </a:xfrm>
            </p:grpSpPr>
            <p:sp>
              <p:nvSpPr>
                <p:cNvPr id="90195" name="AutoShape 36"/>
                <p:cNvSpPr>
                  <a:spLocks noChangeArrowheads="1"/>
                </p:cNvSpPr>
                <p:nvPr/>
              </p:nvSpPr>
              <p:spPr bwMode="auto">
                <a:xfrm>
                  <a:off x="4022" y="2010"/>
                  <a:ext cx="324" cy="28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196" name="AutoShape 37"/>
                <p:cNvSpPr>
                  <a:spLocks noChangeArrowheads="1"/>
                </p:cNvSpPr>
                <p:nvPr/>
              </p:nvSpPr>
              <p:spPr bwMode="auto">
                <a:xfrm>
                  <a:off x="4146" y="2010"/>
                  <a:ext cx="192" cy="25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Gill Sans MT" charset="0"/>
                    </a:rPr>
                    <a:t>e</a:t>
                  </a:r>
                </a:p>
              </p:txBody>
            </p:sp>
          </p:grpSp>
        </p:grpSp>
      </p:grpSp>
      <p:grpSp>
        <p:nvGrpSpPr>
          <p:cNvPr id="90120" name="Group 38"/>
          <p:cNvGrpSpPr>
            <a:grpSpLocks/>
          </p:cNvGrpSpPr>
          <p:nvPr/>
        </p:nvGrpSpPr>
        <p:grpSpPr bwMode="auto">
          <a:xfrm>
            <a:off x="3571875" y="3786188"/>
            <a:ext cx="690563" cy="454025"/>
            <a:chOff x="1184" y="2414"/>
            <a:chExt cx="435" cy="286"/>
          </a:xfrm>
        </p:grpSpPr>
        <p:sp>
          <p:nvSpPr>
            <p:cNvPr id="90187" name="AutoShape 39"/>
            <p:cNvSpPr>
              <a:spLocks noChangeArrowheads="1"/>
            </p:cNvSpPr>
            <p:nvPr/>
          </p:nvSpPr>
          <p:spPr bwMode="auto">
            <a:xfrm>
              <a:off x="1184" y="2414"/>
              <a:ext cx="435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88" name="Group 40"/>
            <p:cNvGrpSpPr>
              <a:grpSpLocks/>
            </p:cNvGrpSpPr>
            <p:nvPr/>
          </p:nvGrpSpPr>
          <p:grpSpPr bwMode="auto">
            <a:xfrm>
              <a:off x="1184" y="2414"/>
              <a:ext cx="433" cy="284"/>
              <a:chOff x="1184" y="2414"/>
              <a:chExt cx="433" cy="284"/>
            </a:xfrm>
          </p:grpSpPr>
          <p:sp>
            <p:nvSpPr>
              <p:cNvPr id="90189" name="AutoShape 41"/>
              <p:cNvSpPr>
                <a:spLocks noChangeArrowheads="1"/>
              </p:cNvSpPr>
              <p:nvPr/>
            </p:nvSpPr>
            <p:spPr bwMode="auto">
              <a:xfrm>
                <a:off x="1184" y="2414"/>
                <a:ext cx="433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90" name="AutoShape 42"/>
              <p:cNvSpPr>
                <a:spLocks noChangeArrowheads="1"/>
              </p:cNvSpPr>
              <p:nvPr/>
            </p:nvSpPr>
            <p:spPr bwMode="auto">
              <a:xfrm>
                <a:off x="1263" y="2414"/>
                <a:ext cx="276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Gill Sans MT" charset="0"/>
                  </a:rPr>
                  <a:t>12</a:t>
                </a:r>
              </a:p>
            </p:txBody>
          </p:sp>
        </p:grpSp>
      </p:grpSp>
      <p:grpSp>
        <p:nvGrpSpPr>
          <p:cNvPr id="90121" name="Group 43"/>
          <p:cNvGrpSpPr>
            <a:grpSpLocks/>
          </p:cNvGrpSpPr>
          <p:nvPr/>
        </p:nvGrpSpPr>
        <p:grpSpPr bwMode="auto">
          <a:xfrm>
            <a:off x="4214813" y="3786188"/>
            <a:ext cx="1817687" cy="454025"/>
            <a:chOff x="1913" y="2409"/>
            <a:chExt cx="1145" cy="286"/>
          </a:xfrm>
        </p:grpSpPr>
        <p:sp>
          <p:nvSpPr>
            <p:cNvPr id="90183" name="AutoShape 44"/>
            <p:cNvSpPr>
              <a:spLocks noChangeArrowheads="1"/>
            </p:cNvSpPr>
            <p:nvPr/>
          </p:nvSpPr>
          <p:spPr bwMode="auto">
            <a:xfrm>
              <a:off x="1913" y="2409"/>
              <a:ext cx="1145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84" name="Group 45"/>
            <p:cNvGrpSpPr>
              <a:grpSpLocks/>
            </p:cNvGrpSpPr>
            <p:nvPr/>
          </p:nvGrpSpPr>
          <p:grpSpPr bwMode="auto">
            <a:xfrm>
              <a:off x="1914" y="2409"/>
              <a:ext cx="1142" cy="284"/>
              <a:chOff x="1914" y="2409"/>
              <a:chExt cx="1142" cy="284"/>
            </a:xfrm>
          </p:grpSpPr>
          <p:sp>
            <p:nvSpPr>
              <p:cNvPr id="90185" name="AutoShape 46"/>
              <p:cNvSpPr>
                <a:spLocks noChangeArrowheads="1"/>
              </p:cNvSpPr>
              <p:nvPr/>
            </p:nvSpPr>
            <p:spPr bwMode="auto">
              <a:xfrm>
                <a:off x="1914" y="2409"/>
                <a:ext cx="1142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86" name="AutoShape 47"/>
              <p:cNvSpPr>
                <a:spLocks noChangeArrowheads="1"/>
              </p:cNvSpPr>
              <p:nvPr/>
            </p:nvSpPr>
            <p:spPr bwMode="auto">
              <a:xfrm>
                <a:off x="2185" y="2409"/>
                <a:ext cx="599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Gill Sans MT" charset="0"/>
                  </a:rPr>
                  <a:t>248832</a:t>
                </a:r>
              </a:p>
            </p:txBody>
          </p:sp>
        </p:grpSp>
      </p:grpSp>
      <p:grpSp>
        <p:nvGrpSpPr>
          <p:cNvPr id="90122" name="Group 48"/>
          <p:cNvGrpSpPr>
            <a:grpSpLocks/>
          </p:cNvGrpSpPr>
          <p:nvPr/>
        </p:nvGrpSpPr>
        <p:grpSpPr bwMode="auto">
          <a:xfrm>
            <a:off x="6315075" y="3822700"/>
            <a:ext cx="1027113" cy="454025"/>
            <a:chOff x="3978" y="2408"/>
            <a:chExt cx="647" cy="286"/>
          </a:xfrm>
        </p:grpSpPr>
        <p:sp>
          <p:nvSpPr>
            <p:cNvPr id="90179" name="AutoShape 49"/>
            <p:cNvSpPr>
              <a:spLocks noChangeArrowheads="1"/>
            </p:cNvSpPr>
            <p:nvPr/>
          </p:nvSpPr>
          <p:spPr bwMode="auto">
            <a:xfrm>
              <a:off x="3978" y="2408"/>
              <a:ext cx="647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80" name="Group 50"/>
            <p:cNvGrpSpPr>
              <a:grpSpLocks/>
            </p:cNvGrpSpPr>
            <p:nvPr/>
          </p:nvGrpSpPr>
          <p:grpSpPr bwMode="auto">
            <a:xfrm>
              <a:off x="3979" y="2408"/>
              <a:ext cx="644" cy="284"/>
              <a:chOff x="3979" y="2408"/>
              <a:chExt cx="644" cy="284"/>
            </a:xfrm>
          </p:grpSpPr>
          <p:sp>
            <p:nvSpPr>
              <p:cNvPr id="90181" name="AutoShape 51"/>
              <p:cNvSpPr>
                <a:spLocks noChangeArrowheads="1"/>
              </p:cNvSpPr>
              <p:nvPr/>
            </p:nvSpPr>
            <p:spPr bwMode="auto">
              <a:xfrm>
                <a:off x="3979" y="2408"/>
                <a:ext cx="644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82" name="AutoShape 52"/>
              <p:cNvSpPr>
                <a:spLocks noChangeArrowheads="1"/>
              </p:cNvSpPr>
              <p:nvPr/>
            </p:nvSpPr>
            <p:spPr bwMode="auto">
              <a:xfrm>
                <a:off x="4162" y="2408"/>
                <a:ext cx="276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Gill Sans MT" charset="0"/>
                  </a:rPr>
                  <a:t>17</a:t>
                </a:r>
              </a:p>
            </p:txBody>
          </p:sp>
        </p:grpSp>
      </p:grpSp>
      <p:grpSp>
        <p:nvGrpSpPr>
          <p:cNvPr id="90123" name="Group 53"/>
          <p:cNvGrpSpPr>
            <a:grpSpLocks/>
          </p:cNvGrpSpPr>
          <p:nvPr/>
        </p:nvGrpSpPr>
        <p:grpSpPr bwMode="auto">
          <a:xfrm>
            <a:off x="2130425" y="4732338"/>
            <a:ext cx="336550" cy="454025"/>
            <a:chOff x="1342" y="2981"/>
            <a:chExt cx="212" cy="286"/>
          </a:xfrm>
        </p:grpSpPr>
        <p:sp>
          <p:nvSpPr>
            <p:cNvPr id="90175" name="AutoShape 54"/>
            <p:cNvSpPr>
              <a:spLocks noChangeArrowheads="1"/>
            </p:cNvSpPr>
            <p:nvPr/>
          </p:nvSpPr>
          <p:spPr bwMode="auto">
            <a:xfrm>
              <a:off x="1342" y="2981"/>
              <a:ext cx="212" cy="286"/>
            </a:xfrm>
            <a:prstGeom prst="roundRect">
              <a:avLst>
                <a:gd name="adj" fmla="val 46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76" name="Group 55"/>
            <p:cNvGrpSpPr>
              <a:grpSpLocks/>
            </p:cNvGrpSpPr>
            <p:nvPr/>
          </p:nvGrpSpPr>
          <p:grpSpPr bwMode="auto">
            <a:xfrm>
              <a:off x="1342" y="2981"/>
              <a:ext cx="210" cy="286"/>
              <a:chOff x="1342" y="2981"/>
              <a:chExt cx="210" cy="286"/>
            </a:xfrm>
          </p:grpSpPr>
          <p:sp>
            <p:nvSpPr>
              <p:cNvPr id="90177" name="AutoShape 56"/>
              <p:cNvSpPr>
                <a:spLocks noChangeArrowheads="1"/>
              </p:cNvSpPr>
              <p:nvPr/>
            </p:nvSpPr>
            <p:spPr bwMode="auto">
              <a:xfrm>
                <a:off x="1342" y="2981"/>
                <a:ext cx="210" cy="286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78" name="AutoShape 57"/>
              <p:cNvSpPr>
                <a:spLocks noChangeArrowheads="1"/>
              </p:cNvSpPr>
              <p:nvPr/>
            </p:nvSpPr>
            <p:spPr bwMode="auto">
              <a:xfrm>
                <a:off x="1354" y="2981"/>
                <a:ext cx="185" cy="253"/>
              </a:xfrm>
              <a:prstGeom prst="roundRect">
                <a:avLst>
                  <a:gd name="adj" fmla="val 46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u="sng">
                    <a:solidFill>
                      <a:srgbClr val="000000"/>
                    </a:solidFill>
                    <a:latin typeface="Gill Sans MT" charset="0"/>
                  </a:rPr>
                  <a:t>c</a:t>
                </a:r>
              </a:p>
            </p:txBody>
          </p:sp>
        </p:grpSp>
      </p:grpSp>
      <p:grpSp>
        <p:nvGrpSpPr>
          <p:cNvPr id="90124" name="Group 58"/>
          <p:cNvGrpSpPr>
            <a:grpSpLocks/>
          </p:cNvGrpSpPr>
          <p:nvPr/>
        </p:nvGrpSpPr>
        <p:grpSpPr bwMode="auto">
          <a:xfrm>
            <a:off x="5845175" y="4657725"/>
            <a:ext cx="2006600" cy="581025"/>
            <a:chOff x="3682" y="2934"/>
            <a:chExt cx="1264" cy="366"/>
          </a:xfrm>
        </p:grpSpPr>
        <p:grpSp>
          <p:nvGrpSpPr>
            <p:cNvPr id="90165" name="Group 59"/>
            <p:cNvGrpSpPr>
              <a:grpSpLocks/>
            </p:cNvGrpSpPr>
            <p:nvPr/>
          </p:nvGrpSpPr>
          <p:grpSpPr bwMode="auto">
            <a:xfrm>
              <a:off x="3682" y="3015"/>
              <a:ext cx="1264" cy="285"/>
              <a:chOff x="3682" y="3015"/>
              <a:chExt cx="1264" cy="285"/>
            </a:xfrm>
          </p:grpSpPr>
          <p:sp>
            <p:nvSpPr>
              <p:cNvPr id="90171" name="AutoShape 60"/>
              <p:cNvSpPr>
                <a:spLocks noChangeArrowheads="1"/>
              </p:cNvSpPr>
              <p:nvPr/>
            </p:nvSpPr>
            <p:spPr bwMode="auto">
              <a:xfrm>
                <a:off x="3682" y="3015"/>
                <a:ext cx="1264" cy="285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72" name="Group 61"/>
              <p:cNvGrpSpPr>
                <a:grpSpLocks/>
              </p:cNvGrpSpPr>
              <p:nvPr/>
            </p:nvGrpSpPr>
            <p:grpSpPr bwMode="auto">
              <a:xfrm>
                <a:off x="3682" y="3015"/>
                <a:ext cx="1262" cy="283"/>
                <a:chOff x="3682" y="3015"/>
                <a:chExt cx="1262" cy="283"/>
              </a:xfrm>
            </p:grpSpPr>
            <p:sp>
              <p:nvSpPr>
                <p:cNvPr id="90173" name="AutoShape 62"/>
                <p:cNvSpPr>
                  <a:spLocks noChangeArrowheads="1"/>
                </p:cNvSpPr>
                <p:nvPr/>
              </p:nvSpPr>
              <p:spPr bwMode="auto">
                <a:xfrm>
                  <a:off x="3682" y="3015"/>
                  <a:ext cx="1262" cy="283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174" name="AutoShape 63"/>
                <p:cNvSpPr>
                  <a:spLocks noChangeArrowheads="1"/>
                </p:cNvSpPr>
                <p:nvPr/>
              </p:nvSpPr>
              <p:spPr bwMode="auto">
                <a:xfrm>
                  <a:off x="3788" y="3015"/>
                  <a:ext cx="1050" cy="253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u="sng">
                      <a:solidFill>
                        <a:srgbClr val="000000"/>
                      </a:solidFill>
                      <a:latin typeface="Gill Sans MT" charset="0"/>
                    </a:rPr>
                    <a:t>m = c  mod  n</a:t>
                  </a:r>
                </a:p>
              </p:txBody>
            </p:sp>
          </p:grpSp>
        </p:grpSp>
        <p:grpSp>
          <p:nvGrpSpPr>
            <p:cNvPr id="90166" name="Group 64"/>
            <p:cNvGrpSpPr>
              <a:grpSpLocks/>
            </p:cNvGrpSpPr>
            <p:nvPr/>
          </p:nvGrpSpPr>
          <p:grpSpPr bwMode="auto">
            <a:xfrm>
              <a:off x="4127" y="2934"/>
              <a:ext cx="247" cy="285"/>
              <a:chOff x="4127" y="2934"/>
              <a:chExt cx="247" cy="285"/>
            </a:xfrm>
          </p:grpSpPr>
          <p:sp>
            <p:nvSpPr>
              <p:cNvPr id="90167" name="AutoShape 65"/>
              <p:cNvSpPr>
                <a:spLocks noChangeArrowheads="1"/>
              </p:cNvSpPr>
              <p:nvPr/>
            </p:nvSpPr>
            <p:spPr bwMode="auto">
              <a:xfrm>
                <a:off x="4127" y="2934"/>
                <a:ext cx="226" cy="285"/>
              </a:xfrm>
              <a:prstGeom prst="roundRect">
                <a:avLst>
                  <a:gd name="adj" fmla="val 43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68" name="Group 66"/>
              <p:cNvGrpSpPr>
                <a:grpSpLocks/>
              </p:cNvGrpSpPr>
              <p:nvPr/>
            </p:nvGrpSpPr>
            <p:grpSpPr bwMode="auto">
              <a:xfrm>
                <a:off x="4127" y="2934"/>
                <a:ext cx="247" cy="283"/>
                <a:chOff x="4127" y="2934"/>
                <a:chExt cx="247" cy="283"/>
              </a:xfrm>
            </p:grpSpPr>
            <p:sp>
              <p:nvSpPr>
                <p:cNvPr id="90169" name="AutoShape 67"/>
                <p:cNvSpPr>
                  <a:spLocks noChangeArrowheads="1"/>
                </p:cNvSpPr>
                <p:nvPr/>
              </p:nvSpPr>
              <p:spPr bwMode="auto">
                <a:xfrm>
                  <a:off x="4127" y="2934"/>
                  <a:ext cx="224" cy="283"/>
                </a:xfrm>
                <a:prstGeom prst="roundRect">
                  <a:avLst>
                    <a:gd name="adj" fmla="val 43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170" name="AutoShape 68"/>
                <p:cNvSpPr>
                  <a:spLocks noChangeArrowheads="1"/>
                </p:cNvSpPr>
                <p:nvPr/>
              </p:nvSpPr>
              <p:spPr bwMode="auto">
                <a:xfrm>
                  <a:off x="4177" y="2934"/>
                  <a:ext cx="197" cy="253"/>
                </a:xfrm>
                <a:prstGeom prst="roundRect">
                  <a:avLst>
                    <a:gd name="adj" fmla="val 43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Gill Sans MT" charset="0"/>
                    </a:rPr>
                    <a:t>d</a:t>
                  </a:r>
                </a:p>
              </p:txBody>
            </p:sp>
          </p:grpSp>
        </p:grpSp>
      </p:grpSp>
      <p:grpSp>
        <p:nvGrpSpPr>
          <p:cNvPr id="90125" name="Group 69"/>
          <p:cNvGrpSpPr>
            <a:grpSpLocks/>
          </p:cNvGrpSpPr>
          <p:nvPr/>
        </p:nvGrpSpPr>
        <p:grpSpPr bwMode="auto">
          <a:xfrm>
            <a:off x="1979613" y="5159375"/>
            <a:ext cx="519112" cy="454025"/>
            <a:chOff x="1247" y="3250"/>
            <a:chExt cx="327" cy="286"/>
          </a:xfrm>
        </p:grpSpPr>
        <p:sp>
          <p:nvSpPr>
            <p:cNvPr id="90161" name="AutoShape 70"/>
            <p:cNvSpPr>
              <a:spLocks noChangeArrowheads="1"/>
            </p:cNvSpPr>
            <p:nvPr/>
          </p:nvSpPr>
          <p:spPr bwMode="auto">
            <a:xfrm>
              <a:off x="1247" y="3250"/>
              <a:ext cx="327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62" name="Group 71"/>
            <p:cNvGrpSpPr>
              <a:grpSpLocks/>
            </p:cNvGrpSpPr>
            <p:nvPr/>
          </p:nvGrpSpPr>
          <p:grpSpPr bwMode="auto">
            <a:xfrm>
              <a:off x="1247" y="3250"/>
              <a:ext cx="325" cy="284"/>
              <a:chOff x="1247" y="3250"/>
              <a:chExt cx="325" cy="284"/>
            </a:xfrm>
          </p:grpSpPr>
          <p:sp>
            <p:nvSpPr>
              <p:cNvPr id="90163" name="AutoShape 72"/>
              <p:cNvSpPr>
                <a:spLocks noChangeArrowheads="1"/>
              </p:cNvSpPr>
              <p:nvPr/>
            </p:nvSpPr>
            <p:spPr bwMode="auto">
              <a:xfrm>
                <a:off x="1247" y="3250"/>
                <a:ext cx="325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64" name="AutoShape 73"/>
              <p:cNvSpPr>
                <a:spLocks noChangeArrowheads="1"/>
              </p:cNvSpPr>
              <p:nvPr/>
            </p:nvSpPr>
            <p:spPr bwMode="auto">
              <a:xfrm>
                <a:off x="1271" y="3250"/>
                <a:ext cx="276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Gill Sans MT" charset="0"/>
                  </a:rPr>
                  <a:t>17</a:t>
                </a:r>
              </a:p>
            </p:txBody>
          </p:sp>
        </p:grpSp>
      </p:grpSp>
      <p:grpSp>
        <p:nvGrpSpPr>
          <p:cNvPr id="90126" name="Group 74"/>
          <p:cNvGrpSpPr>
            <a:grpSpLocks/>
          </p:cNvGrpSpPr>
          <p:nvPr/>
        </p:nvGrpSpPr>
        <p:grpSpPr bwMode="auto">
          <a:xfrm>
            <a:off x="2673350" y="5268913"/>
            <a:ext cx="3208338" cy="279400"/>
            <a:chOff x="1684" y="3319"/>
            <a:chExt cx="2021" cy="176"/>
          </a:xfrm>
        </p:grpSpPr>
        <p:sp>
          <p:nvSpPr>
            <p:cNvPr id="90157" name="AutoShape 75"/>
            <p:cNvSpPr>
              <a:spLocks noChangeArrowheads="1"/>
            </p:cNvSpPr>
            <p:nvPr/>
          </p:nvSpPr>
          <p:spPr bwMode="auto">
            <a:xfrm>
              <a:off x="1684" y="3319"/>
              <a:ext cx="2021" cy="171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58" name="Group 76"/>
            <p:cNvGrpSpPr>
              <a:grpSpLocks/>
            </p:cNvGrpSpPr>
            <p:nvPr/>
          </p:nvGrpSpPr>
          <p:grpSpPr bwMode="auto">
            <a:xfrm>
              <a:off x="1684" y="3319"/>
              <a:ext cx="2019" cy="176"/>
              <a:chOff x="1684" y="3319"/>
              <a:chExt cx="2019" cy="176"/>
            </a:xfrm>
          </p:grpSpPr>
          <p:sp>
            <p:nvSpPr>
              <p:cNvPr id="90159" name="AutoShape 77"/>
              <p:cNvSpPr>
                <a:spLocks noChangeArrowheads="1"/>
              </p:cNvSpPr>
              <p:nvPr/>
            </p:nvSpPr>
            <p:spPr bwMode="auto">
              <a:xfrm>
                <a:off x="1684" y="3319"/>
                <a:ext cx="2019" cy="169"/>
              </a:xfrm>
              <a:prstGeom prst="roundRect">
                <a:avLst>
                  <a:gd name="adj" fmla="val 5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60" name="AutoShape 78"/>
              <p:cNvSpPr>
                <a:spLocks noChangeArrowheads="1"/>
              </p:cNvSpPr>
              <p:nvPr/>
            </p:nvSpPr>
            <p:spPr bwMode="auto">
              <a:xfrm>
                <a:off x="1764" y="3319"/>
                <a:ext cx="1859" cy="176"/>
              </a:xfrm>
              <a:prstGeom prst="roundRect">
                <a:avLst>
                  <a:gd name="adj" fmla="val 5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rgbClr val="FF0000"/>
                    </a:solidFill>
                    <a:latin typeface="Gill Sans MT" charset="0"/>
                  </a:rPr>
                  <a:t>481968572106750915091411825223071697</a:t>
                </a:r>
              </a:p>
            </p:txBody>
          </p:sp>
        </p:grpSp>
      </p:grpSp>
      <p:grpSp>
        <p:nvGrpSpPr>
          <p:cNvPr id="90127" name="Group 79"/>
          <p:cNvGrpSpPr>
            <a:grpSpLocks/>
          </p:cNvGrpSpPr>
          <p:nvPr/>
        </p:nvGrpSpPr>
        <p:grpSpPr bwMode="auto">
          <a:xfrm>
            <a:off x="6580188" y="5172075"/>
            <a:ext cx="519112" cy="454025"/>
            <a:chOff x="4145" y="3258"/>
            <a:chExt cx="327" cy="286"/>
          </a:xfrm>
        </p:grpSpPr>
        <p:sp>
          <p:nvSpPr>
            <p:cNvPr id="90153" name="AutoShape 80"/>
            <p:cNvSpPr>
              <a:spLocks noChangeArrowheads="1"/>
            </p:cNvSpPr>
            <p:nvPr/>
          </p:nvSpPr>
          <p:spPr bwMode="auto">
            <a:xfrm>
              <a:off x="4145" y="3258"/>
              <a:ext cx="327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54" name="Group 81"/>
            <p:cNvGrpSpPr>
              <a:grpSpLocks/>
            </p:cNvGrpSpPr>
            <p:nvPr/>
          </p:nvGrpSpPr>
          <p:grpSpPr bwMode="auto">
            <a:xfrm>
              <a:off x="4145" y="3258"/>
              <a:ext cx="325" cy="284"/>
              <a:chOff x="4145" y="3258"/>
              <a:chExt cx="325" cy="284"/>
            </a:xfrm>
          </p:grpSpPr>
          <p:sp>
            <p:nvSpPr>
              <p:cNvPr id="90155" name="AutoShape 82"/>
              <p:cNvSpPr>
                <a:spLocks noChangeArrowheads="1"/>
              </p:cNvSpPr>
              <p:nvPr/>
            </p:nvSpPr>
            <p:spPr bwMode="auto">
              <a:xfrm>
                <a:off x="4145" y="3258"/>
                <a:ext cx="325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56" name="AutoShape 83"/>
              <p:cNvSpPr>
                <a:spLocks noChangeArrowheads="1"/>
              </p:cNvSpPr>
              <p:nvPr/>
            </p:nvSpPr>
            <p:spPr bwMode="auto">
              <a:xfrm>
                <a:off x="4170" y="3258"/>
                <a:ext cx="276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0000"/>
                    </a:solidFill>
                    <a:latin typeface="Gill Sans MT" charset="0"/>
                  </a:rPr>
                  <a:t>12</a:t>
                </a:r>
              </a:p>
            </p:txBody>
          </p:sp>
        </p:grpSp>
      </p:grpSp>
      <p:grpSp>
        <p:nvGrpSpPr>
          <p:cNvPr id="90128" name="Group 84"/>
          <p:cNvGrpSpPr>
            <a:grpSpLocks/>
          </p:cNvGrpSpPr>
          <p:nvPr/>
        </p:nvGrpSpPr>
        <p:grpSpPr bwMode="auto">
          <a:xfrm>
            <a:off x="3703638" y="4587875"/>
            <a:ext cx="585787" cy="606425"/>
            <a:chOff x="2333" y="2890"/>
            <a:chExt cx="369" cy="382"/>
          </a:xfrm>
        </p:grpSpPr>
        <p:grpSp>
          <p:nvGrpSpPr>
            <p:cNvPr id="90143" name="Group 85"/>
            <p:cNvGrpSpPr>
              <a:grpSpLocks/>
            </p:cNvGrpSpPr>
            <p:nvPr/>
          </p:nvGrpSpPr>
          <p:grpSpPr bwMode="auto">
            <a:xfrm>
              <a:off x="2333" y="2987"/>
              <a:ext cx="244" cy="285"/>
              <a:chOff x="2333" y="2987"/>
              <a:chExt cx="244" cy="285"/>
            </a:xfrm>
          </p:grpSpPr>
          <p:sp>
            <p:nvSpPr>
              <p:cNvPr id="90149" name="AutoShape 86"/>
              <p:cNvSpPr>
                <a:spLocks noChangeArrowheads="1"/>
              </p:cNvSpPr>
              <p:nvPr/>
            </p:nvSpPr>
            <p:spPr bwMode="auto">
              <a:xfrm>
                <a:off x="2333" y="2987"/>
                <a:ext cx="244" cy="285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50" name="Group 87"/>
              <p:cNvGrpSpPr>
                <a:grpSpLocks/>
              </p:cNvGrpSpPr>
              <p:nvPr/>
            </p:nvGrpSpPr>
            <p:grpSpPr bwMode="auto">
              <a:xfrm>
                <a:off x="2334" y="2987"/>
                <a:ext cx="241" cy="283"/>
                <a:chOff x="2334" y="2987"/>
                <a:chExt cx="241" cy="283"/>
              </a:xfrm>
            </p:grpSpPr>
            <p:sp>
              <p:nvSpPr>
                <p:cNvPr id="90151" name="AutoShape 88"/>
                <p:cNvSpPr>
                  <a:spLocks noChangeArrowheads="1"/>
                </p:cNvSpPr>
                <p:nvPr/>
              </p:nvSpPr>
              <p:spPr bwMode="auto">
                <a:xfrm>
                  <a:off x="2334" y="2987"/>
                  <a:ext cx="241" cy="283"/>
                </a:xfrm>
                <a:prstGeom prst="roundRect">
                  <a:avLst>
                    <a:gd name="adj" fmla="val 4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152" name="AutoShape 89"/>
                <p:cNvSpPr>
                  <a:spLocks noChangeArrowheads="1"/>
                </p:cNvSpPr>
                <p:nvPr/>
              </p:nvSpPr>
              <p:spPr bwMode="auto">
                <a:xfrm>
                  <a:off x="2361" y="2987"/>
                  <a:ext cx="185" cy="253"/>
                </a:xfrm>
                <a:prstGeom prst="roundRect">
                  <a:avLst>
                    <a:gd name="adj" fmla="val 4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u="sng">
                      <a:solidFill>
                        <a:srgbClr val="000000"/>
                      </a:solidFill>
                      <a:latin typeface="Gill Sans MT" charset="0"/>
                    </a:rPr>
                    <a:t>c</a:t>
                  </a:r>
                </a:p>
              </p:txBody>
            </p:sp>
          </p:grpSp>
        </p:grpSp>
        <p:grpSp>
          <p:nvGrpSpPr>
            <p:cNvPr id="90144" name="Group 90"/>
            <p:cNvGrpSpPr>
              <a:grpSpLocks/>
            </p:cNvGrpSpPr>
            <p:nvPr/>
          </p:nvGrpSpPr>
          <p:grpSpPr bwMode="auto">
            <a:xfrm>
              <a:off x="2431" y="2890"/>
              <a:ext cx="271" cy="285"/>
              <a:chOff x="2431" y="2890"/>
              <a:chExt cx="271" cy="285"/>
            </a:xfrm>
          </p:grpSpPr>
          <p:sp>
            <p:nvSpPr>
              <p:cNvPr id="90145" name="AutoShape 91"/>
              <p:cNvSpPr>
                <a:spLocks noChangeArrowheads="1"/>
              </p:cNvSpPr>
              <p:nvPr/>
            </p:nvSpPr>
            <p:spPr bwMode="auto">
              <a:xfrm>
                <a:off x="2443" y="2890"/>
                <a:ext cx="259" cy="285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90146" name="Group 92"/>
              <p:cNvGrpSpPr>
                <a:grpSpLocks/>
              </p:cNvGrpSpPr>
              <p:nvPr/>
            </p:nvGrpSpPr>
            <p:grpSpPr bwMode="auto">
              <a:xfrm>
                <a:off x="2431" y="2890"/>
                <a:ext cx="269" cy="284"/>
                <a:chOff x="2431" y="2890"/>
                <a:chExt cx="269" cy="284"/>
              </a:xfrm>
            </p:grpSpPr>
            <p:sp>
              <p:nvSpPr>
                <p:cNvPr id="90147" name="AutoShape 93"/>
                <p:cNvSpPr>
                  <a:spLocks noChangeArrowheads="1"/>
                </p:cNvSpPr>
                <p:nvPr/>
              </p:nvSpPr>
              <p:spPr bwMode="auto">
                <a:xfrm>
                  <a:off x="2443" y="2890"/>
                  <a:ext cx="257" cy="283"/>
                </a:xfrm>
                <a:prstGeom prst="roundRect">
                  <a:avLst>
                    <a:gd name="adj" fmla="val 38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90148" name="AutoShape 94"/>
                <p:cNvSpPr>
                  <a:spLocks noChangeArrowheads="1"/>
                </p:cNvSpPr>
                <p:nvPr/>
              </p:nvSpPr>
              <p:spPr bwMode="auto">
                <a:xfrm>
                  <a:off x="2431" y="2921"/>
                  <a:ext cx="197" cy="253"/>
                </a:xfrm>
                <a:prstGeom prst="roundRect">
                  <a:avLst>
                    <a:gd name="adj" fmla="val 38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Gill Sans MT" charset="0"/>
                    </a:rPr>
                    <a:t>d</a:t>
                  </a:r>
                </a:p>
              </p:txBody>
            </p:sp>
          </p:grpSp>
        </p:grpSp>
      </p:grpSp>
      <p:grpSp>
        <p:nvGrpSpPr>
          <p:cNvPr id="90129" name="Group 95"/>
          <p:cNvGrpSpPr>
            <a:grpSpLocks/>
          </p:cNvGrpSpPr>
          <p:nvPr/>
        </p:nvGrpSpPr>
        <p:grpSpPr bwMode="auto">
          <a:xfrm>
            <a:off x="212725" y="3603625"/>
            <a:ext cx="1365250" cy="454025"/>
            <a:chOff x="134" y="2270"/>
            <a:chExt cx="860" cy="286"/>
          </a:xfrm>
        </p:grpSpPr>
        <p:sp>
          <p:nvSpPr>
            <p:cNvPr id="90139" name="AutoShape 96"/>
            <p:cNvSpPr>
              <a:spLocks noChangeArrowheads="1"/>
            </p:cNvSpPr>
            <p:nvPr/>
          </p:nvSpPr>
          <p:spPr bwMode="auto">
            <a:xfrm>
              <a:off x="134" y="2270"/>
              <a:ext cx="860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40" name="Group 97"/>
            <p:cNvGrpSpPr>
              <a:grpSpLocks/>
            </p:cNvGrpSpPr>
            <p:nvPr/>
          </p:nvGrpSpPr>
          <p:grpSpPr bwMode="auto">
            <a:xfrm>
              <a:off x="134" y="2270"/>
              <a:ext cx="858" cy="284"/>
              <a:chOff x="134" y="2270"/>
              <a:chExt cx="858" cy="284"/>
            </a:xfrm>
          </p:grpSpPr>
          <p:sp>
            <p:nvSpPr>
              <p:cNvPr id="90141" name="AutoShape 98"/>
              <p:cNvSpPr>
                <a:spLocks noChangeArrowheads="1"/>
              </p:cNvSpPr>
              <p:nvPr/>
            </p:nvSpPr>
            <p:spPr bwMode="auto">
              <a:xfrm>
                <a:off x="134" y="2270"/>
                <a:ext cx="858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42" name="AutoShape 99"/>
              <p:cNvSpPr>
                <a:spLocks noChangeArrowheads="1"/>
              </p:cNvSpPr>
              <p:nvPr/>
            </p:nvSpPr>
            <p:spPr bwMode="auto">
              <a:xfrm>
                <a:off x="244" y="2270"/>
                <a:ext cx="640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3333CC"/>
                    </a:solidFill>
                    <a:latin typeface="Gill Sans MT" charset="0"/>
                  </a:rPr>
                  <a:t>encrypt:</a:t>
                </a:r>
              </a:p>
            </p:txBody>
          </p:sp>
        </p:grpSp>
      </p:grpSp>
      <p:grpSp>
        <p:nvGrpSpPr>
          <p:cNvPr id="90130" name="Group 100"/>
          <p:cNvGrpSpPr>
            <a:grpSpLocks/>
          </p:cNvGrpSpPr>
          <p:nvPr/>
        </p:nvGrpSpPr>
        <p:grpSpPr bwMode="auto">
          <a:xfrm>
            <a:off x="260350" y="4895850"/>
            <a:ext cx="1384300" cy="454025"/>
            <a:chOff x="164" y="3084"/>
            <a:chExt cx="872" cy="286"/>
          </a:xfrm>
        </p:grpSpPr>
        <p:sp>
          <p:nvSpPr>
            <p:cNvPr id="90135" name="AutoShape 101"/>
            <p:cNvSpPr>
              <a:spLocks noChangeArrowheads="1"/>
            </p:cNvSpPr>
            <p:nvPr/>
          </p:nvSpPr>
          <p:spPr bwMode="auto">
            <a:xfrm>
              <a:off x="164" y="3084"/>
              <a:ext cx="872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grpSp>
          <p:nvGrpSpPr>
            <p:cNvPr id="90136" name="Group 102"/>
            <p:cNvGrpSpPr>
              <a:grpSpLocks/>
            </p:cNvGrpSpPr>
            <p:nvPr/>
          </p:nvGrpSpPr>
          <p:grpSpPr bwMode="auto">
            <a:xfrm>
              <a:off x="164" y="3084"/>
              <a:ext cx="870" cy="284"/>
              <a:chOff x="164" y="3084"/>
              <a:chExt cx="870" cy="284"/>
            </a:xfrm>
          </p:grpSpPr>
          <p:sp>
            <p:nvSpPr>
              <p:cNvPr id="90137" name="AutoShape 103"/>
              <p:cNvSpPr>
                <a:spLocks noChangeArrowheads="1"/>
              </p:cNvSpPr>
              <p:nvPr/>
            </p:nvSpPr>
            <p:spPr bwMode="auto">
              <a:xfrm>
                <a:off x="164" y="3084"/>
                <a:ext cx="870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90138" name="AutoShape 104"/>
              <p:cNvSpPr>
                <a:spLocks noChangeArrowheads="1"/>
              </p:cNvSpPr>
              <p:nvPr/>
            </p:nvSpPr>
            <p:spPr bwMode="auto">
              <a:xfrm>
                <a:off x="279" y="3084"/>
                <a:ext cx="640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3333CC"/>
                    </a:solidFill>
                    <a:latin typeface="Gill Sans MT" charset="0"/>
                  </a:rPr>
                  <a:t>decrypt:</a:t>
                </a:r>
              </a:p>
            </p:txBody>
          </p:sp>
        </p:grpSp>
      </p:grpSp>
      <p:sp>
        <p:nvSpPr>
          <p:cNvPr id="90131" name="Text Box 31"/>
          <p:cNvSpPr txBox="1">
            <a:spLocks noChangeArrowheads="1"/>
          </p:cNvSpPr>
          <p:nvPr/>
        </p:nvSpPr>
        <p:spPr bwMode="auto">
          <a:xfrm>
            <a:off x="357188" y="2857500"/>
            <a:ext cx="2903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Encrypting 8-bit messages.</a:t>
            </a:r>
          </a:p>
        </p:txBody>
      </p:sp>
      <p:sp>
        <p:nvSpPr>
          <p:cNvPr id="90132" name="Text Box 5"/>
          <p:cNvSpPr txBox="1">
            <a:spLocks noChangeArrowheads="1"/>
          </p:cNvSpPr>
          <p:nvPr/>
        </p:nvSpPr>
        <p:spPr bwMode="auto">
          <a:xfrm>
            <a:off x="1892300" y="33353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u="sng">
                <a:latin typeface="Gill Sans MT" charset="0"/>
                <a:cs typeface="Gill Sans MT" charset="0"/>
              </a:rPr>
              <a:t>bit pattern</a:t>
            </a:r>
          </a:p>
        </p:txBody>
      </p:sp>
      <p:sp>
        <p:nvSpPr>
          <p:cNvPr id="90133" name="Text Box 12"/>
          <p:cNvSpPr txBox="1">
            <a:spLocks noChangeArrowheads="1"/>
          </p:cNvSpPr>
          <p:nvPr/>
        </p:nvSpPr>
        <p:spPr bwMode="auto">
          <a:xfrm>
            <a:off x="1893888" y="38100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Gill Sans MT" charset="0"/>
                <a:cs typeface="Gill Sans MT" charset="0"/>
              </a:rPr>
              <a:t>00001100</a:t>
            </a:r>
            <a:endParaRPr lang="en-US">
              <a:latin typeface="Gill Sans MT" charset="0"/>
              <a:cs typeface="Gill Sans MT" charset="0"/>
            </a:endParaRPr>
          </a:p>
        </p:txBody>
      </p:sp>
      <p:pic>
        <p:nvPicPr>
          <p:cNvPr id="90134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Why does RSA work?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7764462" cy="4640262"/>
          </a:xfrm>
        </p:spPr>
        <p:txBody>
          <a:bodyPr/>
          <a:lstStyle/>
          <a:p>
            <a:r>
              <a:rPr lang="en-US" sz="2400">
                <a:latin typeface="Gill Sans MT" charset="0"/>
                <a:cs typeface="ＭＳ Ｐゴシック" charset="0"/>
              </a:rPr>
              <a:t>Must show that c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d</a:t>
            </a:r>
            <a:r>
              <a:rPr lang="en-US" sz="2400">
                <a:latin typeface="Gill Sans MT" charset="0"/>
                <a:cs typeface="ＭＳ Ｐゴシック" charset="0"/>
              </a:rPr>
              <a:t> mod n = m </a:t>
            </a:r>
            <a:br>
              <a:rPr lang="en-US" sz="2400">
                <a:latin typeface="Gill Sans MT" charset="0"/>
                <a:cs typeface="ＭＳ Ｐゴシック" charset="0"/>
              </a:rPr>
            </a:br>
            <a:r>
              <a:rPr lang="en-US" sz="2400">
                <a:latin typeface="Gill Sans MT" charset="0"/>
                <a:cs typeface="ＭＳ Ｐゴシック" charset="0"/>
              </a:rPr>
              <a:t>where c = m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e</a:t>
            </a:r>
            <a:r>
              <a:rPr lang="en-US" sz="2400">
                <a:latin typeface="Gill Sans MT" charset="0"/>
                <a:cs typeface="ＭＳ Ｐゴシック" charset="0"/>
              </a:rPr>
              <a:t> mod n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Result from number theory: for any x and y, </a:t>
            </a:r>
          </a:p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x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y</a:t>
            </a:r>
            <a:r>
              <a:rPr lang="en-US" sz="2400">
                <a:latin typeface="Gill Sans MT" charset="0"/>
                <a:cs typeface="ＭＳ Ｐゴシック" charset="0"/>
              </a:rPr>
              <a:t> mod n = x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(y mod z)</a:t>
            </a:r>
            <a:r>
              <a:rPr lang="en-US" sz="2400">
                <a:latin typeface="Gill Sans MT" charset="0"/>
                <a:cs typeface="ＭＳ Ｐゴシック" charset="0"/>
              </a:rPr>
              <a:t> mod n, </a:t>
            </a:r>
          </a:p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where n= pq and z = (p-1)(q-1)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Thus, </a:t>
            </a:r>
            <a:br>
              <a:rPr lang="en-US" sz="2400">
                <a:latin typeface="Gill Sans MT" charset="0"/>
                <a:cs typeface="ＭＳ Ｐゴシック" charset="0"/>
              </a:rPr>
            </a:br>
            <a:r>
              <a:rPr lang="en-US" sz="2400">
                <a:latin typeface="Gill Sans MT" charset="0"/>
                <a:cs typeface="ＭＳ Ｐゴシック" charset="0"/>
              </a:rPr>
              <a:t> c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d</a:t>
            </a:r>
            <a:r>
              <a:rPr lang="en-US" sz="2400">
                <a:latin typeface="Gill Sans MT" charset="0"/>
                <a:cs typeface="ＭＳ Ｐゴシック" charset="0"/>
              </a:rPr>
              <a:t> mod n = (m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e</a:t>
            </a:r>
            <a:r>
              <a:rPr lang="en-US" sz="2400">
                <a:latin typeface="Gill Sans MT" charset="0"/>
                <a:cs typeface="ＭＳ Ｐゴシック" charset="0"/>
              </a:rPr>
              <a:t> mod n)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d</a:t>
            </a:r>
            <a:r>
              <a:rPr lang="en-US" sz="2400">
                <a:latin typeface="Gill Sans MT" charset="0"/>
                <a:cs typeface="ＭＳ Ｐゴシック" charset="0"/>
              </a:rPr>
              <a:t> mod n</a:t>
            </a:r>
          </a:p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              = m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ed</a:t>
            </a:r>
            <a:r>
              <a:rPr lang="en-US" sz="2400">
                <a:latin typeface="Gill Sans MT" charset="0"/>
                <a:cs typeface="ＭＳ Ｐゴシック" charset="0"/>
              </a:rPr>
              <a:t> mod n </a:t>
            </a:r>
          </a:p>
          <a:p>
            <a:pPr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              = m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(ed mod z)</a:t>
            </a:r>
            <a:r>
              <a:rPr lang="en-US" sz="2400">
                <a:latin typeface="Gill Sans MT" charset="0"/>
                <a:cs typeface="ＭＳ Ｐゴシック" charset="0"/>
              </a:rPr>
              <a:t> mod n    </a:t>
            </a:r>
            <a:r>
              <a:rPr lang="en-US" sz="1600">
                <a:latin typeface="Gill Sans MT" charset="0"/>
                <a:cs typeface="ＭＳ Ｐゴシック" charset="0"/>
              </a:rPr>
              <a:t>(by the result above)</a:t>
            </a:r>
          </a:p>
          <a:p>
            <a:pPr>
              <a:spcBef>
                <a:spcPct val="0"/>
              </a:spcBef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              = m</a:t>
            </a:r>
            <a:r>
              <a:rPr lang="en-US" sz="2400" baseline="30000">
                <a:latin typeface="Gill Sans MT" charset="0"/>
                <a:cs typeface="ＭＳ Ｐゴシック" charset="0"/>
              </a:rPr>
              <a:t>1</a:t>
            </a:r>
            <a:r>
              <a:rPr lang="en-US" sz="2400">
                <a:latin typeface="Gill Sans MT" charset="0"/>
                <a:cs typeface="ＭＳ Ｐゴシック" charset="0"/>
              </a:rPr>
              <a:t> mod n              </a:t>
            </a:r>
            <a:r>
              <a:rPr lang="en-US" sz="1600">
                <a:latin typeface="Gill Sans MT" charset="0"/>
                <a:cs typeface="ＭＳ Ｐゴシック" charset="0"/>
              </a:rPr>
              <a:t>(since ed is divisible by (p-1)(q-1)                     </a:t>
            </a:r>
          </a:p>
          <a:p>
            <a:pPr>
              <a:spcBef>
                <a:spcPct val="0"/>
              </a:spcBef>
              <a:buFont typeface="ZapfDingbats" charset="0"/>
              <a:buNone/>
            </a:pPr>
            <a:r>
              <a:rPr lang="en-US" sz="1600">
                <a:latin typeface="Gill Sans MT" charset="0"/>
                <a:cs typeface="ＭＳ Ｐゴシック" charset="0"/>
              </a:rPr>
              <a:t>                                                                          with remainder 1)</a:t>
            </a:r>
          </a:p>
          <a:p>
            <a:pPr>
              <a:spcBef>
                <a:spcPct val="0"/>
              </a:spcBef>
              <a:buFont typeface="ZapfDingbat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                  = m</a:t>
            </a:r>
          </a:p>
        </p:txBody>
      </p:sp>
      <p:pic>
        <p:nvPicPr>
          <p:cNvPr id="92163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17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RSA: another important property</a:t>
            </a: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52438" y="1422400"/>
            <a:ext cx="81010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The following property will be </a:t>
            </a:r>
            <a:r>
              <a:rPr lang="en-GB" sz="2800" i="1">
                <a:solidFill>
                  <a:srgbClr val="3333CC"/>
                </a:solidFill>
                <a:latin typeface="Gill Sans MT" charset="0"/>
              </a:rPr>
              <a:t>very</a:t>
            </a:r>
            <a:r>
              <a:rPr lang="en-GB" sz="2800">
                <a:solidFill>
                  <a:srgbClr val="000000"/>
                </a:solidFill>
                <a:latin typeface="Gill Sans MT" charset="0"/>
              </a:rPr>
              <a:t> useful later: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673225" y="2376488"/>
            <a:ext cx="5254625" cy="944562"/>
            <a:chOff x="1054" y="1497"/>
            <a:chExt cx="3310" cy="595"/>
          </a:xfrm>
        </p:grpSpPr>
        <p:grpSp>
          <p:nvGrpSpPr>
            <p:cNvPr id="93195" name="Group 4"/>
            <p:cNvGrpSpPr>
              <a:grpSpLocks/>
            </p:cNvGrpSpPr>
            <p:nvPr/>
          </p:nvGrpSpPr>
          <p:grpSpPr bwMode="auto">
            <a:xfrm>
              <a:off x="1054" y="1497"/>
              <a:ext cx="1803" cy="595"/>
              <a:chOff x="1054" y="1497"/>
              <a:chExt cx="1803" cy="595"/>
            </a:xfrm>
          </p:grpSpPr>
          <p:grpSp>
            <p:nvGrpSpPr>
              <p:cNvPr id="93226" name="Group 5"/>
              <p:cNvGrpSpPr>
                <a:grpSpLocks/>
              </p:cNvGrpSpPr>
              <p:nvPr/>
            </p:nvGrpSpPr>
            <p:grpSpPr bwMode="auto">
              <a:xfrm>
                <a:off x="1054" y="1602"/>
                <a:ext cx="1803" cy="490"/>
                <a:chOff x="1054" y="1602"/>
                <a:chExt cx="1803" cy="490"/>
              </a:xfrm>
            </p:grpSpPr>
            <p:grpSp>
              <p:nvGrpSpPr>
                <p:cNvPr id="93237" name="Group 6"/>
                <p:cNvGrpSpPr>
                  <a:grpSpLocks/>
                </p:cNvGrpSpPr>
                <p:nvPr/>
              </p:nvGrpSpPr>
              <p:grpSpPr bwMode="auto">
                <a:xfrm>
                  <a:off x="1054" y="1602"/>
                  <a:ext cx="1803" cy="365"/>
                  <a:chOff x="1054" y="1602"/>
                  <a:chExt cx="1803" cy="365"/>
                </a:xfrm>
              </p:grpSpPr>
              <p:sp>
                <p:nvSpPr>
                  <p:cNvPr id="93248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602"/>
                    <a:ext cx="1802" cy="363"/>
                  </a:xfrm>
                  <a:prstGeom prst="roundRect">
                    <a:avLst>
                      <a:gd name="adj" fmla="val 27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324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054" y="1602"/>
                    <a:ext cx="1803" cy="365"/>
                    <a:chOff x="1054" y="1602"/>
                    <a:chExt cx="1803" cy="365"/>
                  </a:xfrm>
                </p:grpSpPr>
                <p:sp>
                  <p:nvSpPr>
                    <p:cNvPr id="93250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602"/>
                      <a:ext cx="1799" cy="360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51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4" y="1602"/>
                      <a:ext cx="1804" cy="366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(m)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  =  m</a:t>
                      </a:r>
                      <a:r>
                        <a:rPr lang="en-GB" sz="280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p:txBody>
                </p:sp>
              </p:grpSp>
            </p:grpSp>
            <p:grpSp>
              <p:nvGrpSpPr>
                <p:cNvPr id="93238" name="Group 11"/>
                <p:cNvGrpSpPr>
                  <a:grpSpLocks/>
                </p:cNvGrpSpPr>
                <p:nvPr/>
              </p:nvGrpSpPr>
              <p:grpSpPr bwMode="auto">
                <a:xfrm>
                  <a:off x="1538" y="1803"/>
                  <a:ext cx="234" cy="289"/>
                  <a:chOff x="1538" y="1803"/>
                  <a:chExt cx="234" cy="289"/>
                </a:xfrm>
              </p:grpSpPr>
              <p:sp>
                <p:nvSpPr>
                  <p:cNvPr id="9324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539" y="1803"/>
                    <a:ext cx="234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324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538" y="1803"/>
                    <a:ext cx="234" cy="289"/>
                    <a:chOff x="1538" y="1803"/>
                    <a:chExt cx="234" cy="289"/>
                  </a:xfrm>
                </p:grpSpPr>
                <p:sp>
                  <p:nvSpPr>
                    <p:cNvPr id="93246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9" y="1803"/>
                      <a:ext cx="232" cy="283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7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8" y="1803"/>
                      <a:ext cx="235" cy="290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  <p:grpSp>
              <p:nvGrpSpPr>
                <p:cNvPr id="93239" name="Group 16"/>
                <p:cNvGrpSpPr>
                  <a:grpSpLocks/>
                </p:cNvGrpSpPr>
                <p:nvPr/>
              </p:nvGrpSpPr>
              <p:grpSpPr bwMode="auto">
                <a:xfrm>
                  <a:off x="1221" y="1789"/>
                  <a:ext cx="235" cy="289"/>
                  <a:chOff x="1221" y="1789"/>
                  <a:chExt cx="235" cy="289"/>
                </a:xfrm>
              </p:grpSpPr>
              <p:sp>
                <p:nvSpPr>
                  <p:cNvPr id="9324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221" y="1789"/>
                    <a:ext cx="235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324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21" y="1789"/>
                    <a:ext cx="234" cy="289"/>
                    <a:chOff x="1221" y="1789"/>
                    <a:chExt cx="234" cy="289"/>
                  </a:xfrm>
                </p:grpSpPr>
                <p:sp>
                  <p:nvSpPr>
                    <p:cNvPr id="93242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1" y="1789"/>
                      <a:ext cx="233" cy="282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43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1" y="1789"/>
                      <a:ext cx="235" cy="290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93227" name="Group 21"/>
              <p:cNvGrpSpPr>
                <a:grpSpLocks/>
              </p:cNvGrpSpPr>
              <p:nvPr/>
            </p:nvGrpSpPr>
            <p:grpSpPr bwMode="auto">
              <a:xfrm>
                <a:off x="1224" y="1497"/>
                <a:ext cx="193" cy="289"/>
                <a:chOff x="1224" y="1497"/>
                <a:chExt cx="193" cy="289"/>
              </a:xfrm>
            </p:grpSpPr>
            <p:sp>
              <p:nvSpPr>
                <p:cNvPr id="93233" name="AutoShape 22"/>
                <p:cNvSpPr>
                  <a:spLocks noChangeArrowheads="1"/>
                </p:cNvSpPr>
                <p:nvPr/>
              </p:nvSpPr>
              <p:spPr bwMode="auto">
                <a:xfrm>
                  <a:off x="1225" y="1497"/>
                  <a:ext cx="193" cy="286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3234" name="Group 23"/>
                <p:cNvGrpSpPr>
                  <a:grpSpLocks/>
                </p:cNvGrpSpPr>
                <p:nvPr/>
              </p:nvGrpSpPr>
              <p:grpSpPr bwMode="auto">
                <a:xfrm>
                  <a:off x="1224" y="1497"/>
                  <a:ext cx="193" cy="289"/>
                  <a:chOff x="1224" y="1497"/>
                  <a:chExt cx="193" cy="289"/>
                </a:xfrm>
              </p:grpSpPr>
              <p:sp>
                <p:nvSpPr>
                  <p:cNvPr id="9323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1497"/>
                    <a:ext cx="191" cy="286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36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1497"/>
                    <a:ext cx="194" cy="290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93228" name="Group 26"/>
              <p:cNvGrpSpPr>
                <a:grpSpLocks/>
              </p:cNvGrpSpPr>
              <p:nvPr/>
            </p:nvGrpSpPr>
            <p:grpSpPr bwMode="auto">
              <a:xfrm>
                <a:off x="1579" y="1513"/>
                <a:ext cx="206" cy="289"/>
                <a:chOff x="1579" y="1513"/>
                <a:chExt cx="206" cy="289"/>
              </a:xfrm>
            </p:grpSpPr>
            <p:sp>
              <p:nvSpPr>
                <p:cNvPr id="93229" name="AutoShape 27"/>
                <p:cNvSpPr>
                  <a:spLocks noChangeArrowheads="1"/>
                </p:cNvSpPr>
                <p:nvPr/>
              </p:nvSpPr>
              <p:spPr bwMode="auto">
                <a:xfrm>
                  <a:off x="1581" y="1513"/>
                  <a:ext cx="205" cy="28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3230" name="Group 28"/>
                <p:cNvGrpSpPr>
                  <a:grpSpLocks/>
                </p:cNvGrpSpPr>
                <p:nvPr/>
              </p:nvGrpSpPr>
              <p:grpSpPr bwMode="auto">
                <a:xfrm>
                  <a:off x="1579" y="1513"/>
                  <a:ext cx="206" cy="289"/>
                  <a:chOff x="1579" y="1513"/>
                  <a:chExt cx="206" cy="289"/>
                </a:xfrm>
              </p:grpSpPr>
              <p:sp>
                <p:nvSpPr>
                  <p:cNvPr id="9323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1513"/>
                    <a:ext cx="203" cy="284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32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1513"/>
                    <a:ext cx="207" cy="290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</p:grpSp>
          </p:grpSp>
        </p:grpSp>
        <p:grpSp>
          <p:nvGrpSpPr>
            <p:cNvPr id="93196" name="Group 31"/>
            <p:cNvGrpSpPr>
              <a:grpSpLocks/>
            </p:cNvGrpSpPr>
            <p:nvPr/>
          </p:nvGrpSpPr>
          <p:grpSpPr bwMode="auto">
            <a:xfrm>
              <a:off x="3049" y="1615"/>
              <a:ext cx="1315" cy="365"/>
              <a:chOff x="3049" y="1615"/>
              <a:chExt cx="1315" cy="365"/>
            </a:xfrm>
          </p:grpSpPr>
          <p:sp>
            <p:nvSpPr>
              <p:cNvPr id="93222" name="AutoShape 32"/>
              <p:cNvSpPr>
                <a:spLocks noChangeArrowheads="1"/>
              </p:cNvSpPr>
              <p:nvPr/>
            </p:nvSpPr>
            <p:spPr bwMode="auto">
              <a:xfrm>
                <a:off x="3050" y="1615"/>
                <a:ext cx="1315" cy="364"/>
              </a:xfrm>
              <a:prstGeom prst="roundRect">
                <a:avLst>
                  <a:gd name="adj" fmla="val 27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23" name="Group 33"/>
              <p:cNvGrpSpPr>
                <a:grpSpLocks/>
              </p:cNvGrpSpPr>
              <p:nvPr/>
            </p:nvGrpSpPr>
            <p:grpSpPr bwMode="auto">
              <a:xfrm>
                <a:off x="3049" y="1615"/>
                <a:ext cx="1313" cy="365"/>
                <a:chOff x="3049" y="1615"/>
                <a:chExt cx="1313" cy="365"/>
              </a:xfrm>
            </p:grpSpPr>
            <p:sp>
              <p:nvSpPr>
                <p:cNvPr id="9322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50" y="1615"/>
                  <a:ext cx="1311" cy="362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5" name="AutoShape 35"/>
                <p:cNvSpPr>
                  <a:spLocks noChangeArrowheads="1"/>
                </p:cNvSpPr>
                <p:nvPr/>
              </p:nvSpPr>
              <p:spPr bwMode="auto">
                <a:xfrm>
                  <a:off x="3049" y="1615"/>
                  <a:ext cx="1314" cy="366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800">
                      <a:solidFill>
                        <a:srgbClr val="FF0000"/>
                      </a:solidFill>
                    </a:rPr>
                    <a:t>K  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(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K  (m)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)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p:grpSp>
        </p:grpSp>
        <p:grpSp>
          <p:nvGrpSpPr>
            <p:cNvPr id="93197" name="Group 36"/>
            <p:cNvGrpSpPr>
              <a:grpSpLocks/>
            </p:cNvGrpSpPr>
            <p:nvPr/>
          </p:nvGrpSpPr>
          <p:grpSpPr bwMode="auto">
            <a:xfrm>
              <a:off x="3571" y="1798"/>
              <a:ext cx="235" cy="289"/>
              <a:chOff x="3571" y="1798"/>
              <a:chExt cx="235" cy="289"/>
            </a:xfrm>
          </p:grpSpPr>
          <p:sp>
            <p:nvSpPr>
              <p:cNvPr id="93218" name="AutoShape 37"/>
              <p:cNvSpPr>
                <a:spLocks noChangeArrowheads="1"/>
              </p:cNvSpPr>
              <p:nvPr/>
            </p:nvSpPr>
            <p:spPr bwMode="auto">
              <a:xfrm>
                <a:off x="3571" y="1798"/>
                <a:ext cx="235" cy="286"/>
              </a:xfrm>
              <a:prstGeom prst="roundRect">
                <a:avLst>
                  <a:gd name="adj" fmla="val 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19" name="Group 38"/>
              <p:cNvGrpSpPr>
                <a:grpSpLocks/>
              </p:cNvGrpSpPr>
              <p:nvPr/>
            </p:nvGrpSpPr>
            <p:grpSpPr bwMode="auto">
              <a:xfrm>
                <a:off x="3572" y="1798"/>
                <a:ext cx="234" cy="289"/>
                <a:chOff x="3572" y="1798"/>
                <a:chExt cx="234" cy="289"/>
              </a:xfrm>
            </p:grpSpPr>
            <p:sp>
              <p:nvSpPr>
                <p:cNvPr id="93220" name="AutoShape 39"/>
                <p:cNvSpPr>
                  <a:spLocks noChangeArrowheads="1"/>
                </p:cNvSpPr>
                <p:nvPr/>
              </p:nvSpPr>
              <p:spPr bwMode="auto">
                <a:xfrm>
                  <a:off x="3572" y="1798"/>
                  <a:ext cx="233" cy="284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21" name="AutoShape 40"/>
                <p:cNvSpPr>
                  <a:spLocks noChangeArrowheads="1"/>
                </p:cNvSpPr>
                <p:nvPr/>
              </p:nvSpPr>
              <p:spPr bwMode="auto">
                <a:xfrm>
                  <a:off x="3572" y="1798"/>
                  <a:ext cx="235" cy="290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93198" name="Group 41"/>
            <p:cNvGrpSpPr>
              <a:grpSpLocks/>
            </p:cNvGrpSpPr>
            <p:nvPr/>
          </p:nvGrpSpPr>
          <p:grpSpPr bwMode="auto">
            <a:xfrm>
              <a:off x="3215" y="1802"/>
              <a:ext cx="234" cy="289"/>
              <a:chOff x="3215" y="1802"/>
              <a:chExt cx="234" cy="289"/>
            </a:xfrm>
          </p:grpSpPr>
          <p:sp>
            <p:nvSpPr>
              <p:cNvPr id="93214" name="AutoShape 42"/>
              <p:cNvSpPr>
                <a:spLocks noChangeArrowheads="1"/>
              </p:cNvSpPr>
              <p:nvPr/>
            </p:nvSpPr>
            <p:spPr bwMode="auto">
              <a:xfrm>
                <a:off x="3216" y="1802"/>
                <a:ext cx="234" cy="286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15" name="Group 43"/>
              <p:cNvGrpSpPr>
                <a:grpSpLocks/>
              </p:cNvGrpSpPr>
              <p:nvPr/>
            </p:nvGrpSpPr>
            <p:grpSpPr bwMode="auto">
              <a:xfrm>
                <a:off x="3215" y="1802"/>
                <a:ext cx="234" cy="289"/>
                <a:chOff x="3215" y="1802"/>
                <a:chExt cx="234" cy="289"/>
              </a:xfrm>
            </p:grpSpPr>
            <p:sp>
              <p:nvSpPr>
                <p:cNvPr id="93216" name="AutoShape 44"/>
                <p:cNvSpPr>
                  <a:spLocks noChangeArrowheads="1"/>
                </p:cNvSpPr>
                <p:nvPr/>
              </p:nvSpPr>
              <p:spPr bwMode="auto">
                <a:xfrm>
                  <a:off x="3216" y="1802"/>
                  <a:ext cx="231" cy="286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17" name="AutoShape 45"/>
                <p:cNvSpPr>
                  <a:spLocks noChangeArrowheads="1"/>
                </p:cNvSpPr>
                <p:nvPr/>
              </p:nvSpPr>
              <p:spPr bwMode="auto">
                <a:xfrm>
                  <a:off x="3215" y="1802"/>
                  <a:ext cx="235" cy="290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93199" name="Group 46"/>
            <p:cNvGrpSpPr>
              <a:grpSpLocks/>
            </p:cNvGrpSpPr>
            <p:nvPr/>
          </p:nvGrpSpPr>
          <p:grpSpPr bwMode="auto">
            <a:xfrm>
              <a:off x="3207" y="1547"/>
              <a:ext cx="206" cy="289"/>
              <a:chOff x="3207" y="1547"/>
              <a:chExt cx="206" cy="289"/>
            </a:xfrm>
          </p:grpSpPr>
          <p:sp>
            <p:nvSpPr>
              <p:cNvPr id="93210" name="AutoShape 47"/>
              <p:cNvSpPr>
                <a:spLocks noChangeArrowheads="1"/>
              </p:cNvSpPr>
              <p:nvPr/>
            </p:nvSpPr>
            <p:spPr bwMode="auto">
              <a:xfrm>
                <a:off x="3207" y="1547"/>
                <a:ext cx="206" cy="28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11" name="Group 48"/>
              <p:cNvGrpSpPr>
                <a:grpSpLocks/>
              </p:cNvGrpSpPr>
              <p:nvPr/>
            </p:nvGrpSpPr>
            <p:grpSpPr bwMode="auto">
              <a:xfrm>
                <a:off x="3207" y="1547"/>
                <a:ext cx="206" cy="289"/>
                <a:chOff x="3207" y="1547"/>
                <a:chExt cx="206" cy="289"/>
              </a:xfrm>
            </p:grpSpPr>
            <p:sp>
              <p:nvSpPr>
                <p:cNvPr id="93212" name="AutoShape 49"/>
                <p:cNvSpPr>
                  <a:spLocks noChangeArrowheads="1"/>
                </p:cNvSpPr>
                <p:nvPr/>
              </p:nvSpPr>
              <p:spPr bwMode="auto">
                <a:xfrm>
                  <a:off x="3208" y="1547"/>
                  <a:ext cx="204" cy="284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13" name="AutoShape 50"/>
                <p:cNvSpPr>
                  <a:spLocks noChangeArrowheads="1"/>
                </p:cNvSpPr>
                <p:nvPr/>
              </p:nvSpPr>
              <p:spPr bwMode="auto">
                <a:xfrm>
                  <a:off x="3207" y="1547"/>
                  <a:ext cx="207" cy="290"/>
                </a:xfrm>
                <a:prstGeom prst="roundRect">
                  <a:avLst>
                    <a:gd name="adj" fmla="val 48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93200" name="Group 51"/>
            <p:cNvGrpSpPr>
              <a:grpSpLocks/>
            </p:cNvGrpSpPr>
            <p:nvPr/>
          </p:nvGrpSpPr>
          <p:grpSpPr bwMode="auto">
            <a:xfrm>
              <a:off x="3564" y="1517"/>
              <a:ext cx="194" cy="289"/>
              <a:chOff x="3564" y="1517"/>
              <a:chExt cx="194" cy="289"/>
            </a:xfrm>
          </p:grpSpPr>
          <p:sp>
            <p:nvSpPr>
              <p:cNvPr id="93206" name="AutoShape 52"/>
              <p:cNvSpPr>
                <a:spLocks noChangeArrowheads="1"/>
              </p:cNvSpPr>
              <p:nvPr/>
            </p:nvSpPr>
            <p:spPr bwMode="auto">
              <a:xfrm>
                <a:off x="3564" y="1517"/>
                <a:ext cx="194" cy="286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07" name="Group 53"/>
              <p:cNvGrpSpPr>
                <a:grpSpLocks/>
              </p:cNvGrpSpPr>
              <p:nvPr/>
            </p:nvGrpSpPr>
            <p:grpSpPr bwMode="auto">
              <a:xfrm>
                <a:off x="3565" y="1517"/>
                <a:ext cx="193" cy="289"/>
                <a:chOff x="3565" y="1517"/>
                <a:chExt cx="193" cy="289"/>
              </a:xfrm>
            </p:grpSpPr>
            <p:sp>
              <p:nvSpPr>
                <p:cNvPr id="93208" name="AutoShape 54"/>
                <p:cNvSpPr>
                  <a:spLocks noChangeArrowheads="1"/>
                </p:cNvSpPr>
                <p:nvPr/>
              </p:nvSpPr>
              <p:spPr bwMode="auto">
                <a:xfrm>
                  <a:off x="3565" y="1517"/>
                  <a:ext cx="192" cy="284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9" name="AutoShape 55"/>
                <p:cNvSpPr>
                  <a:spLocks noChangeArrowheads="1"/>
                </p:cNvSpPr>
                <p:nvPr/>
              </p:nvSpPr>
              <p:spPr bwMode="auto">
                <a:xfrm>
                  <a:off x="3565" y="1517"/>
                  <a:ext cx="194" cy="290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</p:grpSp>
        </p:grpSp>
        <p:grpSp>
          <p:nvGrpSpPr>
            <p:cNvPr id="93201" name="Group 56"/>
            <p:cNvGrpSpPr>
              <a:grpSpLocks/>
            </p:cNvGrpSpPr>
            <p:nvPr/>
          </p:nvGrpSpPr>
          <p:grpSpPr bwMode="auto">
            <a:xfrm>
              <a:off x="2814" y="1666"/>
              <a:ext cx="211" cy="289"/>
              <a:chOff x="2814" y="1666"/>
              <a:chExt cx="211" cy="289"/>
            </a:xfrm>
          </p:grpSpPr>
          <p:sp>
            <p:nvSpPr>
              <p:cNvPr id="93202" name="AutoShape 57"/>
              <p:cNvSpPr>
                <a:spLocks noChangeArrowheads="1"/>
              </p:cNvSpPr>
              <p:nvPr/>
            </p:nvSpPr>
            <p:spPr bwMode="auto">
              <a:xfrm>
                <a:off x="2815" y="1666"/>
                <a:ext cx="211" cy="286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203" name="Group 58"/>
              <p:cNvGrpSpPr>
                <a:grpSpLocks/>
              </p:cNvGrpSpPr>
              <p:nvPr/>
            </p:nvGrpSpPr>
            <p:grpSpPr bwMode="auto">
              <a:xfrm>
                <a:off x="2814" y="1666"/>
                <a:ext cx="211" cy="289"/>
                <a:chOff x="2814" y="1666"/>
                <a:chExt cx="211" cy="289"/>
              </a:xfrm>
            </p:grpSpPr>
            <p:sp>
              <p:nvSpPr>
                <p:cNvPr id="93204" name="AutoShape 59"/>
                <p:cNvSpPr>
                  <a:spLocks noChangeArrowheads="1"/>
                </p:cNvSpPr>
                <p:nvPr/>
              </p:nvSpPr>
              <p:spPr bwMode="auto">
                <a:xfrm>
                  <a:off x="2815" y="1666"/>
                  <a:ext cx="208" cy="284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5" name="AutoShape 60"/>
                <p:cNvSpPr>
                  <a:spLocks noChangeArrowheads="1"/>
                </p:cNvSpPr>
                <p:nvPr/>
              </p:nvSpPr>
              <p:spPr bwMode="auto">
                <a:xfrm>
                  <a:off x="2814" y="1666"/>
                  <a:ext cx="212" cy="290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=</a:t>
                  </a:r>
                </a:p>
              </p:txBody>
            </p:sp>
          </p:grpSp>
        </p:grpSp>
      </p:grpSp>
      <p:sp>
        <p:nvSpPr>
          <p:cNvPr id="93188" name="Text Box 61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public key first, followed by private key </a:t>
            </a:r>
          </a:p>
        </p:txBody>
      </p:sp>
      <p:sp>
        <p:nvSpPr>
          <p:cNvPr id="93189" name="Text Box 62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private key first, followed by public key </a:t>
            </a:r>
          </a:p>
        </p:txBody>
      </p:sp>
      <p:sp>
        <p:nvSpPr>
          <p:cNvPr id="93190" name="Freeform 63"/>
          <p:cNvSpPr>
            <a:spLocks noChangeArrowheads="1"/>
          </p:cNvSpPr>
          <p:nvPr/>
        </p:nvSpPr>
        <p:spPr bwMode="auto">
          <a:xfrm>
            <a:off x="1835150" y="3314700"/>
            <a:ext cx="1509713" cy="138113"/>
          </a:xfrm>
          <a:custGeom>
            <a:avLst/>
            <a:gdLst>
              <a:gd name="T0" fmla="*/ 2147483647 w 4194"/>
              <a:gd name="T1" fmla="*/ 0 h 384"/>
              <a:gd name="T2" fmla="*/ 2147483647 w 4194"/>
              <a:gd name="T3" fmla="*/ 2147483647 h 384"/>
              <a:gd name="T4" fmla="*/ 2147483647 w 4194"/>
              <a:gd name="T5" fmla="*/ 2147483647 h 384"/>
              <a:gd name="T6" fmla="*/ 2147483647 w 4194"/>
              <a:gd name="T7" fmla="*/ 2147483647 h 384"/>
              <a:gd name="T8" fmla="*/ 2147483647 w 4194"/>
              <a:gd name="T9" fmla="*/ 2147483647 h 384"/>
              <a:gd name="T10" fmla="*/ 2147483647 w 4194"/>
              <a:gd name="T11" fmla="*/ 2147483647 h 384"/>
              <a:gd name="T12" fmla="*/ 0 w 4194"/>
              <a:gd name="T13" fmla="*/ 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4"/>
              <a:gd name="T22" fmla="*/ 0 h 384"/>
              <a:gd name="T23" fmla="*/ 4194 w 4194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4" h="384">
                <a:moveTo>
                  <a:pt x="4193" y="0"/>
                </a:moveTo>
                <a:cubicBezTo>
                  <a:pt x="4193" y="95"/>
                  <a:pt x="4019" y="191"/>
                  <a:pt x="3844" y="191"/>
                </a:cubicBezTo>
                <a:lnTo>
                  <a:pt x="2446" y="191"/>
                </a:lnTo>
                <a:cubicBezTo>
                  <a:pt x="2271" y="191"/>
                  <a:pt x="2097" y="287"/>
                  <a:pt x="2097" y="383"/>
                </a:cubicBezTo>
                <a:cubicBezTo>
                  <a:pt x="2097" y="287"/>
                  <a:pt x="1922" y="191"/>
                  <a:pt x="1747" y="191"/>
                </a:cubicBezTo>
                <a:lnTo>
                  <a:pt x="349" y="191"/>
                </a:lnTo>
                <a:cubicBezTo>
                  <a:pt x="174" y="191"/>
                  <a:pt x="0" y="95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Freeform 64"/>
          <p:cNvSpPr>
            <a:spLocks noChangeArrowheads="1"/>
          </p:cNvSpPr>
          <p:nvPr/>
        </p:nvSpPr>
        <p:spPr bwMode="auto">
          <a:xfrm>
            <a:off x="5106988" y="3306763"/>
            <a:ext cx="1511300" cy="139700"/>
          </a:xfrm>
          <a:custGeom>
            <a:avLst/>
            <a:gdLst>
              <a:gd name="T0" fmla="*/ 2147483647 w 4198"/>
              <a:gd name="T1" fmla="*/ 0 h 389"/>
              <a:gd name="T2" fmla="*/ 2147483647 w 4198"/>
              <a:gd name="T3" fmla="*/ 2147483647 h 389"/>
              <a:gd name="T4" fmla="*/ 2147483647 w 4198"/>
              <a:gd name="T5" fmla="*/ 2147483647 h 389"/>
              <a:gd name="T6" fmla="*/ 2147483647 w 4198"/>
              <a:gd name="T7" fmla="*/ 2147483647 h 389"/>
              <a:gd name="T8" fmla="*/ 2147483647 w 4198"/>
              <a:gd name="T9" fmla="*/ 2147483647 h 389"/>
              <a:gd name="T10" fmla="*/ 2147483647 w 4198"/>
              <a:gd name="T11" fmla="*/ 2147483647 h 389"/>
              <a:gd name="T12" fmla="*/ 0 w 4198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8"/>
              <a:gd name="T22" fmla="*/ 0 h 389"/>
              <a:gd name="T23" fmla="*/ 4198 w 4198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8" h="389">
                <a:moveTo>
                  <a:pt x="4197" y="0"/>
                </a:moveTo>
                <a:cubicBezTo>
                  <a:pt x="4197" y="96"/>
                  <a:pt x="4023" y="193"/>
                  <a:pt x="3848" y="193"/>
                </a:cubicBezTo>
                <a:lnTo>
                  <a:pt x="2449" y="193"/>
                </a:lnTo>
                <a:cubicBezTo>
                  <a:pt x="2274" y="193"/>
                  <a:pt x="2099" y="290"/>
                  <a:pt x="2099" y="388"/>
                </a:cubicBezTo>
                <a:cubicBezTo>
                  <a:pt x="2099" y="290"/>
                  <a:pt x="1924" y="193"/>
                  <a:pt x="1749" y="193"/>
                </a:cubicBezTo>
                <a:lnTo>
                  <a:pt x="350" y="193"/>
                </a:lnTo>
                <a:cubicBezTo>
                  <a:pt x="175" y="193"/>
                  <a:pt x="0" y="96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65"/>
          <p:cNvSpPr txBox="1">
            <a:spLocks noChangeArrowheads="1"/>
          </p:cNvSpPr>
          <p:nvPr/>
        </p:nvSpPr>
        <p:spPr bwMode="auto">
          <a:xfrm>
            <a:off x="2708275" y="5200650"/>
            <a:ext cx="346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Clr>
                <a:srgbClr val="3333CC"/>
              </a:buClr>
              <a:buFont typeface="Comic Sans MS" charset="0"/>
              <a:buNone/>
            </a:pPr>
            <a:r>
              <a:rPr lang="en-GB" sz="2800" i="1">
                <a:solidFill>
                  <a:srgbClr val="3333CC"/>
                </a:solidFill>
                <a:latin typeface="Gill Sans MT" charset="0"/>
              </a:rPr>
              <a:t>Result is the same!</a:t>
            </a:r>
            <a:r>
              <a:rPr lang="en-GB" sz="2800">
                <a:solidFill>
                  <a:srgbClr val="000000"/>
                </a:solidFill>
                <a:latin typeface="Gill Sans MT" charset="0"/>
              </a:rPr>
              <a:t> </a:t>
            </a:r>
          </a:p>
        </p:txBody>
      </p:sp>
      <p:sp>
        <p:nvSpPr>
          <p:cNvPr id="93193" name="TextBox 66"/>
          <p:cNvSpPr txBox="1">
            <a:spLocks noChangeArrowheads="1"/>
          </p:cNvSpPr>
          <p:nvPr/>
        </p:nvSpPr>
        <p:spPr bwMode="auto">
          <a:xfrm>
            <a:off x="684213" y="5949950"/>
            <a:ext cx="3576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 sz="2800">
                <a:latin typeface="Gill Sans MT" charset="0"/>
                <a:cs typeface="Gill Sans MT" charset="0"/>
              </a:rPr>
              <a:t>Why is it true for RSA?</a:t>
            </a:r>
          </a:p>
        </p:txBody>
      </p:sp>
      <p:pic>
        <p:nvPicPr>
          <p:cNvPr id="93194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17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Why is RSA Secure?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sz="2400">
                <a:latin typeface="Gill Sans MT" charset="0"/>
                <a:cs typeface="ＭＳ Ｐゴシック" charset="0"/>
              </a:rPr>
              <a:t>Suppose you know Bob</a:t>
            </a:r>
            <a:r>
              <a:rPr lang="ja-JP" altLang="en-US" sz="2400">
                <a:latin typeface="Gill Sans MT" charset="0"/>
                <a:cs typeface="ＭＳ Ｐゴシック" charset="0"/>
              </a:rPr>
              <a:t>’</a:t>
            </a:r>
            <a:r>
              <a:rPr lang="en-US" altLang="ja-JP" sz="2400">
                <a:latin typeface="Gill Sans MT" charset="0"/>
                <a:cs typeface="ＭＳ Ｐゴシック" charset="0"/>
              </a:rPr>
              <a:t>s public key (n,e). How hard is it to determine d?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Essentially need to find factors of n without knowing the two factors p and q. 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Fact: factoring a big number is hard.</a:t>
            </a:r>
          </a:p>
          <a:p>
            <a:pPr>
              <a:buFont typeface="ZapfDingbats" charset="0"/>
              <a:buNone/>
            </a:pP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457200" y="3657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u="sng">
                <a:solidFill>
                  <a:srgbClr val="000099"/>
                </a:solidFill>
                <a:latin typeface="Gill Sans MT" charset="0"/>
                <a:cs typeface="Gill Sans MT" charset="0"/>
              </a:rPr>
              <a:t>Generating RSA keys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609600" y="48006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>
                <a:latin typeface="Gill Sans MT" charset="0"/>
                <a:cs typeface="Gill Sans MT" charset="0"/>
              </a:rPr>
              <a:t>Have to find big primes p and q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400">
                <a:latin typeface="Gill Sans MT" charset="0"/>
                <a:cs typeface="Gill Sans MT" charset="0"/>
              </a:rPr>
              <a:t>Approach: make good guess then apply testing rules </a:t>
            </a:r>
            <a:br>
              <a:rPr lang="en-US" sz="2400">
                <a:latin typeface="Gill Sans MT" charset="0"/>
                <a:cs typeface="Gill Sans MT" charset="0"/>
              </a:rPr>
            </a:br>
            <a:endParaRPr lang="en-US" sz="2400">
              <a:latin typeface="Gill Sans MT" charset="0"/>
              <a:cs typeface="Gill Sans MT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sz="2800">
              <a:latin typeface="Gill Sans MT" charset="0"/>
              <a:cs typeface="Gill Sans MT" charset="0"/>
            </a:endParaRPr>
          </a:p>
        </p:txBody>
      </p:sp>
      <p:pic>
        <p:nvPicPr>
          <p:cNvPr id="952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Session keys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28750"/>
            <a:ext cx="7764463" cy="4640263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Exponentiation is computationally intensive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DES is at least 100 times faster than RSA</a:t>
            </a:r>
          </a:p>
          <a:p>
            <a:r>
              <a:rPr lang="en-US">
                <a:latin typeface="Gill Sans MT" charset="0"/>
                <a:cs typeface="ＭＳ Ｐゴシック" charset="0"/>
              </a:rPr>
              <a:t>Combination of public and symmetric key cryptography using </a:t>
            </a:r>
            <a:r>
              <a:rPr lang="en-US" u="sng">
                <a:solidFill>
                  <a:srgbClr val="CC0000"/>
                </a:solidFill>
                <a:latin typeface="Gill Sans MT" charset="0"/>
                <a:cs typeface="Gill Sans MT" charset="0"/>
              </a:rPr>
              <a:t>Session key, K</a:t>
            </a:r>
            <a:r>
              <a:rPr lang="en-US" u="sng" baseline="-25000">
                <a:solidFill>
                  <a:srgbClr val="CC0000"/>
                </a:solidFill>
                <a:latin typeface="Gill Sans MT" charset="0"/>
                <a:cs typeface="Gill Sans MT" charset="0"/>
              </a:rPr>
              <a:t>S</a:t>
            </a:r>
            <a:r>
              <a:rPr lang="en-US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</a:p>
          <a:p>
            <a:pPr lvl="1"/>
            <a:r>
              <a:rPr lang="en-US">
                <a:latin typeface="Gill Sans MT" charset="0"/>
              </a:rPr>
              <a:t>Bob and Alice use RSA to exchange a symmetric key K</a:t>
            </a:r>
            <a:r>
              <a:rPr lang="en-US" baseline="-25000">
                <a:latin typeface="Gill Sans MT" charset="0"/>
              </a:rPr>
              <a:t>S</a:t>
            </a:r>
          </a:p>
          <a:p>
            <a:pPr lvl="1"/>
            <a:r>
              <a:rPr lang="en-US">
                <a:latin typeface="Gill Sans MT" charset="0"/>
              </a:rPr>
              <a:t>Once both have K</a:t>
            </a:r>
            <a:r>
              <a:rPr lang="en-US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, they use symmetric key cryptography</a:t>
            </a:r>
          </a:p>
          <a:p>
            <a:endParaRPr lang="en-US">
              <a:latin typeface="Gill Sans MT" charset="0"/>
              <a:cs typeface="ＭＳ Ｐゴシック" charset="0"/>
            </a:endParaRPr>
          </a:p>
        </p:txBody>
      </p:sp>
      <p:pic>
        <p:nvPicPr>
          <p:cNvPr id="9625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1663" cy="1143000"/>
          </a:xfrm>
        </p:spPr>
        <p:txBody>
          <a:bodyPr/>
          <a:lstStyle/>
          <a:p>
            <a:r>
              <a:rPr lang="en-US" sz="3200">
                <a:latin typeface="Gill Sans MT" charset="0"/>
                <a:cs typeface="ＭＳ Ｐゴシック" charset="0"/>
              </a:rPr>
              <a:t>There are bad guys (and girls) out there!</a:t>
            </a:r>
          </a:p>
        </p:txBody>
      </p:sp>
      <p:sp>
        <p:nvSpPr>
          <p:cNvPr id="266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76263" y="1270000"/>
            <a:ext cx="7772400" cy="50482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u="sng" dirty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US" dirty="0">
                <a:latin typeface="Gill Sans MT" charset="0"/>
                <a:cs typeface="ＭＳ Ｐゴシック" charset="0"/>
              </a:rPr>
              <a:t>What can a </a:t>
            </a:r>
            <a:r>
              <a:rPr lang="ja-JP" altLang="en-US" dirty="0">
                <a:latin typeface="Gill Sans MT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cs typeface="ＭＳ Ｐゴシック" charset="0"/>
              </a:rPr>
              <a:t>bad guy</a:t>
            </a:r>
            <a:r>
              <a:rPr lang="ja-JP" altLang="en-US" dirty="0">
                <a:latin typeface="Gill Sans MT" charset="0"/>
                <a:cs typeface="ＭＳ Ｐゴシック" charset="0"/>
              </a:rPr>
              <a:t>”</a:t>
            </a:r>
            <a:r>
              <a:rPr lang="en-US" altLang="ja-JP" dirty="0">
                <a:latin typeface="Gill Sans MT" charset="0"/>
                <a:cs typeface="ＭＳ Ｐゴシック" charset="0"/>
              </a:rPr>
              <a:t> do?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u="sng" dirty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US" dirty="0">
                <a:latin typeface="Gill Sans MT" charset="0"/>
                <a:cs typeface="ＭＳ Ｐゴシック" charset="0"/>
              </a:rPr>
              <a:t>A lot! 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eavesdrop:</a:t>
            </a:r>
            <a:r>
              <a:rPr lang="en-US" dirty="0">
                <a:latin typeface="Gill Sans MT" charset="0"/>
              </a:rPr>
              <a:t> intercept messages (packet sniffing)</a:t>
            </a:r>
          </a:p>
          <a:p>
            <a:pPr lvl="2">
              <a:lnSpc>
                <a:spcPct val="80000"/>
              </a:lnSpc>
            </a:pPr>
            <a:r>
              <a:rPr lang="en-GB" dirty="0">
                <a:latin typeface="Comic Sans MS" charset="0"/>
              </a:rPr>
              <a:t>Traffic analysis</a:t>
            </a:r>
          </a:p>
          <a:p>
            <a:pPr lvl="3">
              <a:lnSpc>
                <a:spcPct val="80000"/>
              </a:lnSpc>
            </a:pPr>
            <a:r>
              <a:rPr lang="en-GB" dirty="0">
                <a:latin typeface="Times New Roman" charset="0"/>
              </a:rPr>
              <a:t>Collect (and sell) sensitive information</a:t>
            </a:r>
          </a:p>
          <a:p>
            <a:pPr lvl="3">
              <a:lnSpc>
                <a:spcPct val="80000"/>
              </a:lnSpc>
            </a:pPr>
            <a:r>
              <a:rPr lang="en-GB" dirty="0">
                <a:latin typeface="Times New Roman" charset="0"/>
              </a:rPr>
              <a:t>Guess data content by studying traffic patterns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impersonation:</a:t>
            </a:r>
            <a:r>
              <a:rPr lang="en-US" dirty="0">
                <a:latin typeface="Gill Sans MT" charset="0"/>
              </a:rPr>
              <a:t> can fake (spoof) source address in packet (or any field in packet)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rgbClr val="CC0000"/>
                </a:solidFill>
                <a:latin typeface="Gill Sans MT" charset="0"/>
              </a:rPr>
              <a:t>man-in-the-middle </a:t>
            </a:r>
            <a:r>
              <a:rPr lang="en-GB" dirty="0">
                <a:latin typeface="Gill Sans MT" charset="0"/>
              </a:rPr>
              <a:t>attacks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80000"/>
              </a:lnSpc>
            </a:pPr>
            <a:r>
              <a:rPr lang="en-US" dirty="0">
                <a:latin typeface="Comic Sans MS" charset="0"/>
              </a:rPr>
              <a:t>actively </a:t>
            </a:r>
            <a:r>
              <a:rPr lang="en-US" i="1" dirty="0">
                <a:solidFill>
                  <a:srgbClr val="CC0000"/>
                </a:solidFill>
                <a:latin typeface="Comic Sans MS" charset="0"/>
              </a:rPr>
              <a:t>insert/modify/delete</a:t>
            </a:r>
            <a:r>
              <a:rPr lang="en-US" dirty="0">
                <a:solidFill>
                  <a:srgbClr val="CC0000"/>
                </a:solidFill>
                <a:latin typeface="Comic Sans MS" charset="0"/>
              </a:rPr>
              <a:t> </a:t>
            </a:r>
            <a:r>
              <a:rPr lang="en-US" dirty="0">
                <a:latin typeface="Comic Sans MS" charset="0"/>
              </a:rPr>
              <a:t>messages into connection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CC0000"/>
                </a:solidFill>
                <a:latin typeface="Gill Sans MT"/>
                <a:cs typeface="Gill Sans MT"/>
              </a:rPr>
              <a:t>hijacking: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ja-JP" altLang="en-US" dirty="0">
                <a:latin typeface="Gill Sans MT"/>
                <a:cs typeface="Gill Sans MT"/>
              </a:rPr>
              <a:t>“</a:t>
            </a:r>
            <a:r>
              <a:rPr lang="en-US" altLang="ja-JP" dirty="0">
                <a:latin typeface="Gill Sans MT"/>
                <a:cs typeface="Gill Sans MT"/>
              </a:rPr>
              <a:t>take over</a:t>
            </a:r>
            <a:r>
              <a:rPr lang="ja-JP" altLang="en-US" dirty="0">
                <a:latin typeface="Gill Sans MT"/>
                <a:cs typeface="Gill Sans MT"/>
              </a:rPr>
              <a:t>”</a:t>
            </a:r>
            <a:r>
              <a:rPr lang="en-US" altLang="ja-JP" dirty="0">
                <a:latin typeface="Gill Sans MT"/>
                <a:cs typeface="Gill Sans MT"/>
              </a:rPr>
              <a:t> ongoing connection by removing sender or receiver, inserting himself in place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denial of service</a:t>
            </a:r>
            <a:r>
              <a:rPr lang="en-US" dirty="0">
                <a:latin typeface="Gill Sans MT" charset="0"/>
              </a:rPr>
              <a:t>: prevent service from being used by others (e.g.,  by overloading resources)</a:t>
            </a:r>
          </a:p>
          <a:p>
            <a:pPr>
              <a:lnSpc>
                <a:spcPct val="80000"/>
              </a:lnSpc>
              <a:buFont typeface="ZapfDingbats" charset="0"/>
              <a:buNone/>
            </a:pPr>
            <a:endParaRPr lang="en-US" dirty="0">
              <a:latin typeface="Gill Sans MT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243272">
            <a:off x="-69850" y="2722563"/>
            <a:ext cx="2216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rgbClr val="00664D"/>
                </a:solidFill>
              </a:rPr>
              <a:t>Passive attack</a:t>
            </a:r>
          </a:p>
          <a:p>
            <a:pPr algn="ctr"/>
            <a:r>
              <a:rPr lang="en-GB">
                <a:solidFill>
                  <a:srgbClr val="00664D"/>
                </a:solidFill>
              </a:rPr>
              <a:t>Hard to detect</a:t>
            </a:r>
            <a:endParaRPr lang="en-US">
              <a:solidFill>
                <a:srgbClr val="00664D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243272">
            <a:off x="390525" y="4597400"/>
            <a:ext cx="1082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>
                <a:solidFill>
                  <a:srgbClr val="00664D"/>
                </a:solidFill>
              </a:rPr>
              <a:t>Active </a:t>
            </a:r>
          </a:p>
          <a:p>
            <a:r>
              <a:rPr lang="en-GB">
                <a:solidFill>
                  <a:srgbClr val="00664D"/>
                </a:solidFill>
              </a:rPr>
              <a:t>attacks</a:t>
            </a:r>
            <a:endParaRPr lang="en-US">
              <a:solidFill>
                <a:srgbClr val="00664D"/>
              </a:solidFill>
            </a:endParaRPr>
          </a:p>
        </p:txBody>
      </p:sp>
      <p:pic>
        <p:nvPicPr>
          <p:cNvPr id="2662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060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7772400" cy="46482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Introduction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Integrity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525463" indent="-525463">
              <a:buFont typeface="ZapfDingbats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>
              <a:latin typeface="Gill Sans MT" charset="0"/>
              <a:cs typeface="ＭＳ Ｐゴシック" charset="0"/>
            </a:endParaRPr>
          </a:p>
        </p:txBody>
      </p:sp>
      <p:pic>
        <p:nvPicPr>
          <p:cNvPr id="97283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6588"/>
            <a:ext cx="23336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What is authentication?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649788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Process of proving one’s identity to someone else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As humans, we authenticate each other using personal traits, e.g. faces, voices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For electronic systems, use </a:t>
            </a:r>
            <a:r>
              <a:rPr lang="en-GB" i="1">
                <a:latin typeface="Gill Sans MT" charset="0"/>
                <a:cs typeface="ＭＳ Ｐゴシック" charset="0"/>
              </a:rPr>
              <a:t>authentication protocols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Typically run </a:t>
            </a:r>
            <a:r>
              <a:rPr lang="en-GB" i="1">
                <a:latin typeface="Gill Sans MT" charset="0"/>
              </a:rPr>
              <a:t>before</a:t>
            </a:r>
            <a:r>
              <a:rPr lang="en-GB">
                <a:latin typeface="Gill Sans MT" charset="0"/>
              </a:rPr>
              <a:t> some other protocol</a:t>
            </a:r>
          </a:p>
        </p:txBody>
      </p:sp>
      <p:pic>
        <p:nvPicPr>
          <p:cNvPr id="99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Goal: </a:t>
            </a:r>
            <a:r>
              <a:rPr lang="en-US">
                <a:latin typeface="Gill Sans MT" charset="0"/>
                <a:cs typeface="ＭＳ Ｐゴシック" charset="0"/>
              </a:rPr>
              <a:t>Bob wants Alice to </a:t>
            </a:r>
            <a:r>
              <a:rPr lang="ja-JP" altLang="en-US">
                <a:latin typeface="Gill Sans MT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cs typeface="ＭＳ Ｐゴシック" charset="0"/>
              </a:rPr>
              <a:t>prove</a:t>
            </a:r>
            <a:r>
              <a:rPr lang="ja-JP" altLang="en-US">
                <a:latin typeface="Gill Sans MT" charset="0"/>
                <a:cs typeface="ＭＳ Ｐゴシック" charset="0"/>
              </a:rPr>
              <a:t>”</a:t>
            </a:r>
            <a:r>
              <a:rPr lang="en-US" altLang="ja-JP">
                <a:latin typeface="Gill Sans MT" charset="0"/>
                <a:cs typeface="ＭＳ Ｐゴシック" charset="0"/>
              </a:rPr>
              <a:t> her identity to him</a:t>
            </a: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u="sng">
                <a:solidFill>
                  <a:srgbClr val="C00000"/>
                </a:solidFill>
                <a:latin typeface="Gill Sans MT" charset="0"/>
              </a:rPr>
              <a:t>Protocol ap1.0:</a:t>
            </a: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endParaRPr lang="en-US" sz="2800">
              <a:latin typeface="Gill Sans MT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10138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10138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2402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in a network,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Bob can not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see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altLang="ja-JP" sz="2400">
                <a:latin typeface="Arial" charset="0"/>
                <a:cs typeface="Arial" charset="0"/>
              </a:rPr>
              <a:t> Alice, so Trudy simply declares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10240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07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0240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</a:t>
            </a:r>
          </a:p>
        </p:txBody>
      </p:sp>
      <p:pic>
        <p:nvPicPr>
          <p:cNvPr id="10240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Goal:  </a:t>
            </a:r>
            <a:r>
              <a:rPr lang="en-US" sz="2800">
                <a:latin typeface="Gill Sans MT" charset="0"/>
              </a:rPr>
              <a:t>Bob wants Alice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her identity to him</a:t>
            </a:r>
            <a:endParaRPr lang="en-US" sz="2800">
              <a:latin typeface="Gill Sans MT" charset="0"/>
            </a:endParaRPr>
          </a:p>
        </p:txBody>
      </p:sp>
      <p:sp>
        <p:nvSpPr>
          <p:cNvPr id="102411" name="Text Box 4"/>
          <p:cNvSpPr txBox="1">
            <a:spLocks noChangeArrowheads="1"/>
          </p:cNvSpPr>
          <p:nvPr/>
        </p:nvSpPr>
        <p:spPr bwMode="auto">
          <a:xfrm>
            <a:off x="477838" y="2262188"/>
            <a:ext cx="560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u="sng">
                <a:solidFill>
                  <a:srgbClr val="C00000"/>
                </a:solidFill>
                <a:latin typeface="Gill Sans MT" charset="0"/>
              </a:rPr>
              <a:t>Protocol ap1.0:</a:t>
            </a: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endParaRPr lang="en-US" sz="28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another try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>
                <a:latin typeface="Arial" charset="0"/>
                <a:cs typeface="Arial" charset="0"/>
              </a:rPr>
              <a:t>Alice says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altLang="ja-JP" sz="2400">
                <a:latin typeface="Arial" charset="0"/>
                <a:cs typeface="Arial" charset="0"/>
              </a:rPr>
              <a:t> in an IP packet</a:t>
            </a:r>
          </a:p>
          <a:p>
            <a:pPr algn="r"/>
            <a:r>
              <a:rPr lang="en-US" sz="240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10342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103435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436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>
                  <a:latin typeface="Arial" charset="0"/>
                  <a:cs typeface="Arial" charset="0"/>
                </a:rPr>
                <a:t>“</a:t>
              </a:r>
              <a:r>
                <a:rPr lang="en-US" altLang="ja-JP">
                  <a:latin typeface="Arial" charset="0"/>
                  <a:cs typeface="Arial" charset="0"/>
                </a:rPr>
                <a:t>I am Alice</a:t>
              </a:r>
              <a:r>
                <a:rPr lang="ja-JP" altLang="en-US">
                  <a:latin typeface="Arial" charset="0"/>
                  <a:cs typeface="Arial" charset="0"/>
                </a:rPr>
                <a:t>”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437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Alice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0343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Trudy can create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a packet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spoofing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altLang="ja-JP" sz="2400">
              <a:latin typeface="Arial" charset="0"/>
              <a:cs typeface="Arial" charset="0"/>
            </a:endParaRP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Alice</a:t>
            </a:r>
            <a:r>
              <a:rPr lang="ja-JP" altLang="en-US" sz="2400">
                <a:latin typeface="Arial" charset="0"/>
                <a:cs typeface="Arial" charset="0"/>
              </a:rPr>
              <a:t>’</a:t>
            </a:r>
            <a:r>
              <a:rPr lang="en-US" altLang="ja-JP" sz="2400">
                <a:latin typeface="Arial" charset="0"/>
                <a:cs typeface="Arial" charset="0"/>
              </a:rPr>
              <a:t>s address</a:t>
            </a: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10445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445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104459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460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>
                  <a:latin typeface="Arial" charset="0"/>
                  <a:cs typeface="Arial" charset="0"/>
                </a:rPr>
                <a:t>“</a:t>
              </a:r>
              <a:r>
                <a:rPr lang="en-US" altLang="ja-JP">
                  <a:latin typeface="Arial" charset="0"/>
                  <a:cs typeface="Arial" charset="0"/>
                </a:rPr>
                <a:t>I am Alice</a:t>
              </a:r>
              <a:r>
                <a:rPr lang="ja-JP" altLang="en-US">
                  <a:latin typeface="Arial" charset="0"/>
                  <a:cs typeface="Arial" charset="0"/>
                </a:rPr>
                <a:t>”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461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Alice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445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another try</a:t>
            </a:r>
          </a:p>
        </p:txBody>
      </p:sp>
      <p:sp>
        <p:nvSpPr>
          <p:cNvPr id="104457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>
                <a:latin typeface="Arial" charset="0"/>
                <a:cs typeface="Arial" charset="0"/>
              </a:rPr>
              <a:t>Alice says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altLang="ja-JP" sz="2400">
                <a:latin typeface="Arial" charset="0"/>
                <a:cs typeface="Arial" charset="0"/>
              </a:rPr>
              <a:t> in an IP packet</a:t>
            </a:r>
          </a:p>
          <a:p>
            <a:pPr algn="r"/>
            <a:r>
              <a:rPr lang="en-US" sz="240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10445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Protocol ap3.0: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and sends her</a:t>
            </a:r>
          </a:p>
          <a:p>
            <a:pPr algn="r"/>
            <a:r>
              <a:rPr lang="en-US" sz="2800">
                <a:latin typeface="Gill Sans MT" charset="0"/>
              </a:rPr>
              <a:t> secret password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it.</a:t>
            </a:r>
            <a:endParaRPr lang="en-US" sz="2800">
              <a:latin typeface="Gill Sans MT" charset="0"/>
            </a:endParaRP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10547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5480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105490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491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altLang="ja-JP" sz="180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05492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94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548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105486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487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105488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another try</a:t>
            </a:r>
          </a:p>
        </p:txBody>
      </p:sp>
      <p:pic>
        <p:nvPicPr>
          <p:cNvPr id="10548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Trudy records Alice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>
                <a:latin typeface="Arial" charset="0"/>
                <a:cs typeface="Arial" charset="0"/>
              </a:rPr>
              <a:t>s packet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and later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10649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180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6505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07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650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106526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527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106528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651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651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106520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521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altLang="ja-JP" sz="180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06522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524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17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Protocol ap3.0: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and sends her</a:t>
            </a:r>
          </a:p>
          <a:p>
            <a:pPr algn="r"/>
            <a:r>
              <a:rPr lang="en-US" sz="2800">
                <a:latin typeface="Gill Sans MT" charset="0"/>
              </a:rPr>
              <a:t> secret password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it.</a:t>
            </a:r>
            <a:endParaRPr lang="en-US" sz="2800">
              <a:latin typeface="Gill Sans MT" charset="0"/>
            </a:endParaRPr>
          </a:p>
        </p:txBody>
      </p:sp>
      <p:sp>
        <p:nvSpPr>
          <p:cNvPr id="1065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another try</a:t>
            </a:r>
          </a:p>
        </p:txBody>
      </p:sp>
      <p:pic>
        <p:nvPicPr>
          <p:cNvPr id="10651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yet another try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Protocol ap3.1: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and sends her</a:t>
            </a:r>
          </a:p>
          <a:p>
            <a:pPr algn="r"/>
            <a:r>
              <a:rPr lang="en-US" sz="28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encrypted</a:t>
            </a:r>
            <a:r>
              <a:rPr lang="en-US" sz="28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secret password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it.</a:t>
            </a:r>
            <a:endParaRPr lang="en-US" sz="2800">
              <a:latin typeface="Gill Sans MT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10752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107538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539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altLang="ja-JP" sz="180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07540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2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encrypted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753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107534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753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08546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record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and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playback</a:t>
            </a:r>
          </a:p>
          <a:p>
            <a:pPr algn="ctr"/>
            <a:r>
              <a:rPr lang="en-US" sz="2400" i="1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10854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8552" name="Text Box 10"/>
          <p:cNvSpPr txBox="1">
            <a:spLocks noChangeArrowheads="1"/>
          </p:cNvSpPr>
          <p:nvPr/>
        </p:nvSpPr>
        <p:spPr bwMode="auto">
          <a:xfrm>
            <a:off x="3343275" y="3429000"/>
            <a:ext cx="119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1800">
                <a:solidFill>
                  <a:schemeClr val="bg2"/>
                </a:solidFill>
                <a:latin typeface="Arial" charset="0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solidFill>
                  <a:schemeClr val="bg2"/>
                </a:solidFill>
                <a:latin typeface="Arial" charset="0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”</a:t>
            </a:r>
            <a:endParaRPr lang="en-US" sz="18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8553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solidFill>
                  <a:schemeClr val="bg2"/>
                </a:solidFill>
                <a:latin typeface="Arial" charset="0"/>
                <a:cs typeface="Arial" charset="0"/>
              </a:rPr>
              <a:t>s 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55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855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108574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575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108576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855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8562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108568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569" name="Text Box 26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altLang="ja-JP" sz="180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altLang="ja-JP" sz="180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08570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Alice</a:t>
              </a:r>
              <a:r>
                <a:rPr lang="ja-JP" altLang="en-US" sz="1600">
                  <a:latin typeface="Arial" charset="0"/>
                  <a:cs typeface="Arial" charset="0"/>
                </a:rPr>
                <a:t>’</a:t>
              </a:r>
              <a:r>
                <a:rPr lang="en-US" altLang="ja-JP" sz="1600">
                  <a:latin typeface="Arial" charset="0"/>
                  <a:cs typeface="Arial" charset="0"/>
                </a:rPr>
                <a:t>s 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72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yet another try</a:t>
            </a:r>
          </a:p>
        </p:txBody>
      </p:sp>
      <p:sp>
        <p:nvSpPr>
          <p:cNvPr id="108566" name="Text Box 3"/>
          <p:cNvSpPr txBox="1">
            <a:spLocks noChangeArrowheads="1"/>
          </p:cNvSpPr>
          <p:nvPr/>
        </p:nvSpPr>
        <p:spPr bwMode="auto">
          <a:xfrm>
            <a:off x="736600" y="1452563"/>
            <a:ext cx="781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Protocol ap3.1:  </a:t>
            </a:r>
            <a:r>
              <a:rPr lang="en-US" sz="2800">
                <a:latin typeface="Gill Sans MT" charset="0"/>
              </a:rPr>
              <a:t>Alice says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I am Alice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and sends her</a:t>
            </a:r>
          </a:p>
          <a:p>
            <a:pPr algn="r"/>
            <a:r>
              <a:rPr lang="en-US" sz="28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encrypted</a:t>
            </a:r>
            <a:r>
              <a:rPr lang="en-US" sz="28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secret password to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prove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it.</a:t>
            </a:r>
            <a:endParaRPr lang="en-US" sz="2800">
              <a:latin typeface="Gill Sans MT" charset="0"/>
            </a:endParaRPr>
          </a:p>
        </p:txBody>
      </p:sp>
      <p:pic>
        <p:nvPicPr>
          <p:cNvPr id="10856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What is network security?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649788"/>
          </a:xfrm>
        </p:spPr>
        <p:txBody>
          <a:bodyPr/>
          <a:lstStyle/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Confidentiality:</a:t>
            </a:r>
            <a:r>
              <a:rPr lang="en-GB" sz="2400">
                <a:latin typeface="Gill Sans MT" charset="0"/>
                <a:cs typeface="ＭＳ Ｐゴシック" charset="0"/>
              </a:rPr>
              <a:t> only sender, intended receiver should “understand” message contents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sender encrypts message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receiver decrypts message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Authentication: </a:t>
            </a:r>
            <a:r>
              <a:rPr lang="en-GB" sz="2400">
                <a:latin typeface="Gill Sans MT" charset="0"/>
                <a:cs typeface="ＭＳ Ｐゴシック" charset="0"/>
              </a:rPr>
              <a:t>sender, receiver want to confirm identity of each other 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Message Integrity: </a:t>
            </a:r>
            <a:r>
              <a:rPr lang="en-GB" sz="2400">
                <a:latin typeface="Gill Sans MT" charset="0"/>
                <a:cs typeface="ＭＳ Ｐゴシック" charset="0"/>
              </a:rPr>
              <a:t>sender, receiver want to ensure message not altered (in transit, or afterwards) without detection</a:t>
            </a:r>
          </a:p>
          <a:p>
            <a:pPr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Access and Availability: </a:t>
            </a:r>
            <a:r>
              <a:rPr lang="en-GB" sz="2400">
                <a:latin typeface="Gill Sans MT" charset="0"/>
                <a:cs typeface="ＭＳ Ｐゴシック" charset="0"/>
              </a:rPr>
              <a:t>services must be accessible and available to users</a:t>
            </a:r>
          </a:p>
        </p:txBody>
      </p:sp>
      <p:pic>
        <p:nvPicPr>
          <p:cNvPr id="2867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smtClean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smtClean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 smtClean="0">
                <a:latin typeface="Gill Sans MT" charset="0"/>
                <a:cs typeface="+mn-cs"/>
              </a:rPr>
              <a:t>number (R) used only </a:t>
            </a:r>
            <a:r>
              <a:rPr lang="en-US" sz="2400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smtClean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smtClean="0">
                <a:latin typeface="Gill Sans MT" charset="0"/>
                <a:cs typeface="+mn-cs"/>
              </a:rPr>
              <a:t>to prove Alice </a:t>
            </a:r>
            <a:r>
              <a:rPr lang="ja-JP" altLang="en-US" sz="2400" smtClean="0">
                <a:latin typeface="Gill Sans MT" charset="0"/>
                <a:cs typeface="+mn-cs"/>
              </a:rPr>
              <a:t>“</a:t>
            </a:r>
            <a:r>
              <a:rPr lang="en-US" sz="2400" smtClean="0">
                <a:latin typeface="Gill Sans MT" charset="0"/>
                <a:cs typeface="+mn-cs"/>
              </a:rPr>
              <a:t>live</a:t>
            </a:r>
            <a:r>
              <a:rPr lang="ja-JP" altLang="en-US" sz="2400" smtClean="0">
                <a:latin typeface="Gill Sans MT" charset="0"/>
                <a:cs typeface="+mn-cs"/>
              </a:rPr>
              <a:t>”</a:t>
            </a:r>
            <a:r>
              <a:rPr lang="en-US" sz="2400" smtClean="0">
                <a:latin typeface="Gill Sans MT" charset="0"/>
                <a:cs typeface="+mn-cs"/>
              </a:rPr>
              <a:t>, Bob sends Alice </a:t>
            </a:r>
            <a:r>
              <a:rPr lang="en-US" sz="2400" i="1" smtClean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smtClean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smtClean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10957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9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2400">
                  <a:latin typeface="Arial" charset="0"/>
                  <a:cs typeface="Arial" charset="0"/>
                </a:rPr>
                <a:t>“</a:t>
              </a:r>
              <a:r>
                <a:rPr lang="en-US" altLang="ja-JP" sz="2400">
                  <a:latin typeface="Arial" charset="0"/>
                  <a:cs typeface="Arial" charset="0"/>
                </a:rPr>
                <a:t>I am Alice</a:t>
              </a:r>
              <a:r>
                <a:rPr lang="ja-JP" altLang="en-US" sz="2400">
                  <a:latin typeface="Arial" charset="0"/>
                  <a:cs typeface="Arial" charset="0"/>
                </a:rPr>
                <a:t>”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87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958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109584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109585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109583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109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yet another try</a:t>
            </a:r>
          </a:p>
        </p:txBody>
      </p:sp>
      <p:pic>
        <p:nvPicPr>
          <p:cNvPr id="10958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Authentication: ap5.0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513" y="1377950"/>
            <a:ext cx="8355012" cy="1438275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ap4.0 requires shared symmetric key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Can we authenticate using public key techniques?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Recall the following property:</a:t>
            </a:r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1992313" y="2805113"/>
            <a:ext cx="5254625" cy="944562"/>
            <a:chOff x="1255" y="1767"/>
            <a:chExt cx="3310" cy="595"/>
          </a:xfrm>
        </p:grpSpPr>
        <p:grpSp>
          <p:nvGrpSpPr>
            <p:cNvPr id="110601" name="Group 4"/>
            <p:cNvGrpSpPr>
              <a:grpSpLocks/>
            </p:cNvGrpSpPr>
            <p:nvPr/>
          </p:nvGrpSpPr>
          <p:grpSpPr bwMode="auto">
            <a:xfrm>
              <a:off x="1255" y="1767"/>
              <a:ext cx="1803" cy="595"/>
              <a:chOff x="1255" y="1767"/>
              <a:chExt cx="1803" cy="595"/>
            </a:xfrm>
          </p:grpSpPr>
          <p:grpSp>
            <p:nvGrpSpPr>
              <p:cNvPr id="110632" name="Group 5"/>
              <p:cNvGrpSpPr>
                <a:grpSpLocks/>
              </p:cNvGrpSpPr>
              <p:nvPr/>
            </p:nvGrpSpPr>
            <p:grpSpPr bwMode="auto">
              <a:xfrm>
                <a:off x="1255" y="1872"/>
                <a:ext cx="1803" cy="490"/>
                <a:chOff x="1255" y="1872"/>
                <a:chExt cx="1803" cy="490"/>
              </a:xfrm>
            </p:grpSpPr>
            <p:grpSp>
              <p:nvGrpSpPr>
                <p:cNvPr id="110643" name="Group 6"/>
                <p:cNvGrpSpPr>
                  <a:grpSpLocks/>
                </p:cNvGrpSpPr>
                <p:nvPr/>
              </p:nvGrpSpPr>
              <p:grpSpPr bwMode="auto">
                <a:xfrm>
                  <a:off x="1255" y="1872"/>
                  <a:ext cx="1803" cy="365"/>
                  <a:chOff x="1255" y="1872"/>
                  <a:chExt cx="1803" cy="365"/>
                </a:xfrm>
              </p:grpSpPr>
              <p:sp>
                <p:nvSpPr>
                  <p:cNvPr id="11065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256" y="1872"/>
                    <a:ext cx="1802" cy="364"/>
                  </a:xfrm>
                  <a:prstGeom prst="roundRect">
                    <a:avLst>
                      <a:gd name="adj" fmla="val 27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065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255" y="1872"/>
                    <a:ext cx="1803" cy="365"/>
                    <a:chOff x="1255" y="1872"/>
                    <a:chExt cx="1803" cy="365"/>
                  </a:xfrm>
                </p:grpSpPr>
                <p:sp>
                  <p:nvSpPr>
                    <p:cNvPr id="110656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6" y="1872"/>
                      <a:ext cx="1799" cy="361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57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5" y="1872"/>
                      <a:ext cx="1804" cy="366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(m)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  =  m</a:t>
                      </a:r>
                      <a:r>
                        <a:rPr lang="en-GB" sz="280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p:txBody>
                </p:sp>
              </p:grpSp>
            </p:grpSp>
            <p:grpSp>
              <p:nvGrpSpPr>
                <p:cNvPr id="110644" name="Group 11"/>
                <p:cNvGrpSpPr>
                  <a:grpSpLocks/>
                </p:cNvGrpSpPr>
                <p:nvPr/>
              </p:nvGrpSpPr>
              <p:grpSpPr bwMode="auto">
                <a:xfrm>
                  <a:off x="1738" y="2072"/>
                  <a:ext cx="234" cy="289"/>
                  <a:chOff x="1738" y="2072"/>
                  <a:chExt cx="234" cy="289"/>
                </a:xfrm>
              </p:grpSpPr>
              <p:sp>
                <p:nvSpPr>
                  <p:cNvPr id="110650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739" y="2072"/>
                    <a:ext cx="234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065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738" y="2073"/>
                    <a:ext cx="234" cy="289"/>
                    <a:chOff x="1738" y="2073"/>
                    <a:chExt cx="234" cy="289"/>
                  </a:xfrm>
                </p:grpSpPr>
                <p:sp>
                  <p:nvSpPr>
                    <p:cNvPr id="110652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9" y="2073"/>
                      <a:ext cx="232" cy="283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53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8" y="2073"/>
                      <a:ext cx="235" cy="290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  <p:grpSp>
              <p:nvGrpSpPr>
                <p:cNvPr id="110645" name="Group 16"/>
                <p:cNvGrpSpPr>
                  <a:grpSpLocks/>
                </p:cNvGrpSpPr>
                <p:nvPr/>
              </p:nvGrpSpPr>
              <p:grpSpPr bwMode="auto">
                <a:xfrm>
                  <a:off x="1421" y="2059"/>
                  <a:ext cx="235" cy="289"/>
                  <a:chOff x="1421" y="2059"/>
                  <a:chExt cx="235" cy="289"/>
                </a:xfrm>
              </p:grpSpPr>
              <p:sp>
                <p:nvSpPr>
                  <p:cNvPr id="110646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059"/>
                    <a:ext cx="235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064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421" y="2059"/>
                    <a:ext cx="234" cy="289"/>
                    <a:chOff x="1421" y="2059"/>
                    <a:chExt cx="234" cy="289"/>
                  </a:xfrm>
                </p:grpSpPr>
                <p:sp>
                  <p:nvSpPr>
                    <p:cNvPr id="110648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1" y="2059"/>
                      <a:ext cx="233" cy="283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49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1" y="2059"/>
                      <a:ext cx="235" cy="290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110633" name="Group 21"/>
              <p:cNvGrpSpPr>
                <a:grpSpLocks/>
              </p:cNvGrpSpPr>
              <p:nvPr/>
            </p:nvGrpSpPr>
            <p:grpSpPr bwMode="auto">
              <a:xfrm>
                <a:off x="1424" y="1767"/>
                <a:ext cx="193" cy="289"/>
                <a:chOff x="1424" y="1767"/>
                <a:chExt cx="193" cy="289"/>
              </a:xfrm>
            </p:grpSpPr>
            <p:sp>
              <p:nvSpPr>
                <p:cNvPr id="110639" name="AutoShape 22"/>
                <p:cNvSpPr>
                  <a:spLocks noChangeArrowheads="1"/>
                </p:cNvSpPr>
                <p:nvPr/>
              </p:nvSpPr>
              <p:spPr bwMode="auto">
                <a:xfrm>
                  <a:off x="1425" y="1767"/>
                  <a:ext cx="193" cy="286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0640" name="Group 23"/>
                <p:cNvGrpSpPr>
                  <a:grpSpLocks/>
                </p:cNvGrpSpPr>
                <p:nvPr/>
              </p:nvGrpSpPr>
              <p:grpSpPr bwMode="auto">
                <a:xfrm>
                  <a:off x="1424" y="1767"/>
                  <a:ext cx="193" cy="289"/>
                  <a:chOff x="1424" y="1767"/>
                  <a:chExt cx="193" cy="289"/>
                </a:xfrm>
              </p:grpSpPr>
              <p:sp>
                <p:nvSpPr>
                  <p:cNvPr id="11064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1767"/>
                    <a:ext cx="191" cy="284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42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1767"/>
                    <a:ext cx="194" cy="290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0634" name="Group 26"/>
              <p:cNvGrpSpPr>
                <a:grpSpLocks/>
              </p:cNvGrpSpPr>
              <p:nvPr/>
            </p:nvGrpSpPr>
            <p:grpSpPr bwMode="auto">
              <a:xfrm>
                <a:off x="1779" y="1783"/>
                <a:ext cx="206" cy="289"/>
                <a:chOff x="1779" y="1783"/>
                <a:chExt cx="206" cy="289"/>
              </a:xfrm>
            </p:grpSpPr>
            <p:sp>
              <p:nvSpPr>
                <p:cNvPr id="110635" name="AutoShape 27"/>
                <p:cNvSpPr>
                  <a:spLocks noChangeArrowheads="1"/>
                </p:cNvSpPr>
                <p:nvPr/>
              </p:nvSpPr>
              <p:spPr bwMode="auto">
                <a:xfrm>
                  <a:off x="1781" y="1783"/>
                  <a:ext cx="205" cy="28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0636" name="Group 28"/>
                <p:cNvGrpSpPr>
                  <a:grpSpLocks/>
                </p:cNvGrpSpPr>
                <p:nvPr/>
              </p:nvGrpSpPr>
              <p:grpSpPr bwMode="auto">
                <a:xfrm>
                  <a:off x="1779" y="1783"/>
                  <a:ext cx="206" cy="289"/>
                  <a:chOff x="1779" y="1783"/>
                  <a:chExt cx="206" cy="289"/>
                </a:xfrm>
              </p:grpSpPr>
              <p:sp>
                <p:nvSpPr>
                  <p:cNvPr id="11063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781" y="1783"/>
                    <a:ext cx="203" cy="284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38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1783"/>
                    <a:ext cx="207" cy="290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</p:grpSp>
          </p:grpSp>
        </p:grpSp>
        <p:grpSp>
          <p:nvGrpSpPr>
            <p:cNvPr id="110602" name="Group 31"/>
            <p:cNvGrpSpPr>
              <a:grpSpLocks/>
            </p:cNvGrpSpPr>
            <p:nvPr/>
          </p:nvGrpSpPr>
          <p:grpSpPr bwMode="auto">
            <a:xfrm>
              <a:off x="3249" y="1885"/>
              <a:ext cx="1315" cy="365"/>
              <a:chOff x="3249" y="1885"/>
              <a:chExt cx="1315" cy="365"/>
            </a:xfrm>
          </p:grpSpPr>
          <p:sp>
            <p:nvSpPr>
              <p:cNvPr id="110628" name="AutoShape 32"/>
              <p:cNvSpPr>
                <a:spLocks noChangeArrowheads="1"/>
              </p:cNvSpPr>
              <p:nvPr/>
            </p:nvSpPr>
            <p:spPr bwMode="auto">
              <a:xfrm>
                <a:off x="3250" y="1885"/>
                <a:ext cx="1315" cy="363"/>
              </a:xfrm>
              <a:prstGeom prst="roundRect">
                <a:avLst>
                  <a:gd name="adj" fmla="val 27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29" name="Group 33"/>
              <p:cNvGrpSpPr>
                <a:grpSpLocks/>
              </p:cNvGrpSpPr>
              <p:nvPr/>
            </p:nvGrpSpPr>
            <p:grpSpPr bwMode="auto">
              <a:xfrm>
                <a:off x="3249" y="1885"/>
                <a:ext cx="1313" cy="365"/>
                <a:chOff x="3249" y="1885"/>
                <a:chExt cx="1313" cy="365"/>
              </a:xfrm>
            </p:grpSpPr>
            <p:sp>
              <p:nvSpPr>
                <p:cNvPr id="110630" name="AutoShape 34"/>
                <p:cNvSpPr>
                  <a:spLocks noChangeArrowheads="1"/>
                </p:cNvSpPr>
                <p:nvPr/>
              </p:nvSpPr>
              <p:spPr bwMode="auto">
                <a:xfrm>
                  <a:off x="3250" y="1885"/>
                  <a:ext cx="1311" cy="361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31" name="AutoShape 35"/>
                <p:cNvSpPr>
                  <a:spLocks noChangeArrowheads="1"/>
                </p:cNvSpPr>
                <p:nvPr/>
              </p:nvSpPr>
              <p:spPr bwMode="auto">
                <a:xfrm>
                  <a:off x="3249" y="1885"/>
                  <a:ext cx="1314" cy="366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800">
                      <a:solidFill>
                        <a:srgbClr val="FF0000"/>
                      </a:solidFill>
                    </a:rPr>
                    <a:t>K  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(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K  (m)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)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p:grpSp>
        </p:grpSp>
        <p:grpSp>
          <p:nvGrpSpPr>
            <p:cNvPr id="110603" name="Group 36"/>
            <p:cNvGrpSpPr>
              <a:grpSpLocks/>
            </p:cNvGrpSpPr>
            <p:nvPr/>
          </p:nvGrpSpPr>
          <p:grpSpPr bwMode="auto">
            <a:xfrm>
              <a:off x="3771" y="2068"/>
              <a:ext cx="235" cy="289"/>
              <a:chOff x="3771" y="2068"/>
              <a:chExt cx="235" cy="289"/>
            </a:xfrm>
          </p:grpSpPr>
          <p:sp>
            <p:nvSpPr>
              <p:cNvPr id="110624" name="AutoShape 37"/>
              <p:cNvSpPr>
                <a:spLocks noChangeArrowheads="1"/>
              </p:cNvSpPr>
              <p:nvPr/>
            </p:nvSpPr>
            <p:spPr bwMode="auto">
              <a:xfrm>
                <a:off x="3771" y="2068"/>
                <a:ext cx="235" cy="286"/>
              </a:xfrm>
              <a:prstGeom prst="roundRect">
                <a:avLst>
                  <a:gd name="adj" fmla="val 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25" name="Group 38"/>
              <p:cNvGrpSpPr>
                <a:grpSpLocks/>
              </p:cNvGrpSpPr>
              <p:nvPr/>
            </p:nvGrpSpPr>
            <p:grpSpPr bwMode="auto">
              <a:xfrm>
                <a:off x="3772" y="2068"/>
                <a:ext cx="234" cy="289"/>
                <a:chOff x="3772" y="2068"/>
                <a:chExt cx="234" cy="289"/>
              </a:xfrm>
            </p:grpSpPr>
            <p:sp>
              <p:nvSpPr>
                <p:cNvPr id="110626" name="AutoShape 39"/>
                <p:cNvSpPr>
                  <a:spLocks noChangeArrowheads="1"/>
                </p:cNvSpPr>
                <p:nvPr/>
              </p:nvSpPr>
              <p:spPr bwMode="auto">
                <a:xfrm>
                  <a:off x="3772" y="2068"/>
                  <a:ext cx="233" cy="284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27" name="AutoShape 40"/>
                <p:cNvSpPr>
                  <a:spLocks noChangeArrowheads="1"/>
                </p:cNvSpPr>
                <p:nvPr/>
              </p:nvSpPr>
              <p:spPr bwMode="auto">
                <a:xfrm>
                  <a:off x="3772" y="2068"/>
                  <a:ext cx="235" cy="290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110604" name="Group 41"/>
            <p:cNvGrpSpPr>
              <a:grpSpLocks/>
            </p:cNvGrpSpPr>
            <p:nvPr/>
          </p:nvGrpSpPr>
          <p:grpSpPr bwMode="auto">
            <a:xfrm>
              <a:off x="3415" y="2072"/>
              <a:ext cx="234" cy="289"/>
              <a:chOff x="3415" y="2072"/>
              <a:chExt cx="234" cy="289"/>
            </a:xfrm>
          </p:grpSpPr>
          <p:sp>
            <p:nvSpPr>
              <p:cNvPr id="110620" name="AutoShape 42"/>
              <p:cNvSpPr>
                <a:spLocks noChangeArrowheads="1"/>
              </p:cNvSpPr>
              <p:nvPr/>
            </p:nvSpPr>
            <p:spPr bwMode="auto">
              <a:xfrm>
                <a:off x="3416" y="2072"/>
                <a:ext cx="234" cy="286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21" name="Group 43"/>
              <p:cNvGrpSpPr>
                <a:grpSpLocks/>
              </p:cNvGrpSpPr>
              <p:nvPr/>
            </p:nvGrpSpPr>
            <p:grpSpPr bwMode="auto">
              <a:xfrm>
                <a:off x="3415" y="2072"/>
                <a:ext cx="234" cy="289"/>
                <a:chOff x="3415" y="2072"/>
                <a:chExt cx="234" cy="289"/>
              </a:xfrm>
            </p:grpSpPr>
            <p:sp>
              <p:nvSpPr>
                <p:cNvPr id="110622" name="AutoShape 44"/>
                <p:cNvSpPr>
                  <a:spLocks noChangeArrowheads="1"/>
                </p:cNvSpPr>
                <p:nvPr/>
              </p:nvSpPr>
              <p:spPr bwMode="auto">
                <a:xfrm>
                  <a:off x="3416" y="2072"/>
                  <a:ext cx="231" cy="284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23" name="AutoShape 45"/>
                <p:cNvSpPr>
                  <a:spLocks noChangeArrowheads="1"/>
                </p:cNvSpPr>
                <p:nvPr/>
              </p:nvSpPr>
              <p:spPr bwMode="auto">
                <a:xfrm>
                  <a:off x="3415" y="2072"/>
                  <a:ext cx="235" cy="290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110605" name="Group 46"/>
            <p:cNvGrpSpPr>
              <a:grpSpLocks/>
            </p:cNvGrpSpPr>
            <p:nvPr/>
          </p:nvGrpSpPr>
          <p:grpSpPr bwMode="auto">
            <a:xfrm>
              <a:off x="3407" y="1817"/>
              <a:ext cx="206" cy="289"/>
              <a:chOff x="3407" y="1817"/>
              <a:chExt cx="206" cy="289"/>
            </a:xfrm>
          </p:grpSpPr>
          <p:sp>
            <p:nvSpPr>
              <p:cNvPr id="110616" name="AutoShape 47"/>
              <p:cNvSpPr>
                <a:spLocks noChangeArrowheads="1"/>
              </p:cNvSpPr>
              <p:nvPr/>
            </p:nvSpPr>
            <p:spPr bwMode="auto">
              <a:xfrm>
                <a:off x="3407" y="1817"/>
                <a:ext cx="206" cy="28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17" name="Group 48"/>
              <p:cNvGrpSpPr>
                <a:grpSpLocks/>
              </p:cNvGrpSpPr>
              <p:nvPr/>
            </p:nvGrpSpPr>
            <p:grpSpPr bwMode="auto">
              <a:xfrm>
                <a:off x="3407" y="1817"/>
                <a:ext cx="206" cy="289"/>
                <a:chOff x="3407" y="1817"/>
                <a:chExt cx="206" cy="289"/>
              </a:xfrm>
            </p:grpSpPr>
            <p:sp>
              <p:nvSpPr>
                <p:cNvPr id="110618" name="AutoShape 49"/>
                <p:cNvSpPr>
                  <a:spLocks noChangeArrowheads="1"/>
                </p:cNvSpPr>
                <p:nvPr/>
              </p:nvSpPr>
              <p:spPr bwMode="auto">
                <a:xfrm>
                  <a:off x="3408" y="1817"/>
                  <a:ext cx="204" cy="28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19" name="AutoShape 50"/>
                <p:cNvSpPr>
                  <a:spLocks noChangeArrowheads="1"/>
                </p:cNvSpPr>
                <p:nvPr/>
              </p:nvSpPr>
              <p:spPr bwMode="auto">
                <a:xfrm>
                  <a:off x="3407" y="1817"/>
                  <a:ext cx="207" cy="290"/>
                </a:xfrm>
                <a:prstGeom prst="roundRect">
                  <a:avLst>
                    <a:gd name="adj" fmla="val 48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110606" name="Group 51"/>
            <p:cNvGrpSpPr>
              <a:grpSpLocks/>
            </p:cNvGrpSpPr>
            <p:nvPr/>
          </p:nvGrpSpPr>
          <p:grpSpPr bwMode="auto">
            <a:xfrm>
              <a:off x="3764" y="1787"/>
              <a:ext cx="194" cy="289"/>
              <a:chOff x="3764" y="1787"/>
              <a:chExt cx="194" cy="289"/>
            </a:xfrm>
          </p:grpSpPr>
          <p:sp>
            <p:nvSpPr>
              <p:cNvPr id="110612" name="AutoShape 52"/>
              <p:cNvSpPr>
                <a:spLocks noChangeArrowheads="1"/>
              </p:cNvSpPr>
              <p:nvPr/>
            </p:nvSpPr>
            <p:spPr bwMode="auto">
              <a:xfrm>
                <a:off x="3764" y="1787"/>
                <a:ext cx="194" cy="286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13" name="Group 53"/>
              <p:cNvGrpSpPr>
                <a:grpSpLocks/>
              </p:cNvGrpSpPr>
              <p:nvPr/>
            </p:nvGrpSpPr>
            <p:grpSpPr bwMode="auto">
              <a:xfrm>
                <a:off x="3765" y="1787"/>
                <a:ext cx="193" cy="289"/>
                <a:chOff x="3765" y="1787"/>
                <a:chExt cx="193" cy="289"/>
              </a:xfrm>
            </p:grpSpPr>
            <p:sp>
              <p:nvSpPr>
                <p:cNvPr id="110614" name="AutoShape 54"/>
                <p:cNvSpPr>
                  <a:spLocks noChangeArrowheads="1"/>
                </p:cNvSpPr>
                <p:nvPr/>
              </p:nvSpPr>
              <p:spPr bwMode="auto">
                <a:xfrm>
                  <a:off x="3765" y="1787"/>
                  <a:ext cx="192" cy="284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15" name="AutoShape 55"/>
                <p:cNvSpPr>
                  <a:spLocks noChangeArrowheads="1"/>
                </p:cNvSpPr>
                <p:nvPr/>
              </p:nvSpPr>
              <p:spPr bwMode="auto">
                <a:xfrm>
                  <a:off x="3765" y="1787"/>
                  <a:ext cx="194" cy="290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</p:grpSp>
        </p:grpSp>
        <p:grpSp>
          <p:nvGrpSpPr>
            <p:cNvPr id="110607" name="Group 56"/>
            <p:cNvGrpSpPr>
              <a:grpSpLocks/>
            </p:cNvGrpSpPr>
            <p:nvPr/>
          </p:nvGrpSpPr>
          <p:grpSpPr bwMode="auto">
            <a:xfrm>
              <a:off x="3014" y="1936"/>
              <a:ext cx="211" cy="289"/>
              <a:chOff x="3014" y="1936"/>
              <a:chExt cx="211" cy="289"/>
            </a:xfrm>
          </p:grpSpPr>
          <p:sp>
            <p:nvSpPr>
              <p:cNvPr id="110608" name="AutoShape 57"/>
              <p:cNvSpPr>
                <a:spLocks noChangeArrowheads="1"/>
              </p:cNvSpPr>
              <p:nvPr/>
            </p:nvSpPr>
            <p:spPr bwMode="auto">
              <a:xfrm>
                <a:off x="3015" y="1936"/>
                <a:ext cx="211" cy="286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609" name="Group 58"/>
              <p:cNvGrpSpPr>
                <a:grpSpLocks/>
              </p:cNvGrpSpPr>
              <p:nvPr/>
            </p:nvGrpSpPr>
            <p:grpSpPr bwMode="auto">
              <a:xfrm>
                <a:off x="3014" y="1936"/>
                <a:ext cx="211" cy="289"/>
                <a:chOff x="3014" y="1936"/>
                <a:chExt cx="211" cy="289"/>
              </a:xfrm>
            </p:grpSpPr>
            <p:sp>
              <p:nvSpPr>
                <p:cNvPr id="110610" name="AutoShape 59"/>
                <p:cNvSpPr>
                  <a:spLocks noChangeArrowheads="1"/>
                </p:cNvSpPr>
                <p:nvPr/>
              </p:nvSpPr>
              <p:spPr bwMode="auto">
                <a:xfrm>
                  <a:off x="3015" y="1936"/>
                  <a:ext cx="208" cy="284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11" name="AutoShape 60"/>
                <p:cNvSpPr>
                  <a:spLocks noChangeArrowheads="1"/>
                </p:cNvSpPr>
                <p:nvPr/>
              </p:nvSpPr>
              <p:spPr bwMode="auto">
                <a:xfrm>
                  <a:off x="3014" y="1936"/>
                  <a:ext cx="212" cy="290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=</a:t>
                  </a:r>
                </a:p>
              </p:txBody>
            </p:sp>
          </p:grpSp>
        </p:grpSp>
      </p:grpSp>
      <p:sp>
        <p:nvSpPr>
          <p:cNvPr id="110596" name="Text Box 61"/>
          <p:cNvSpPr txBox="1">
            <a:spLocks noChangeArrowheads="1"/>
          </p:cNvSpPr>
          <p:nvPr/>
        </p:nvSpPr>
        <p:spPr bwMode="auto">
          <a:xfrm>
            <a:off x="1481138" y="3916363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public key first, followed by private key </a:t>
            </a:r>
          </a:p>
        </p:txBody>
      </p:sp>
      <p:sp>
        <p:nvSpPr>
          <p:cNvPr id="110597" name="Text Box 62"/>
          <p:cNvSpPr txBox="1">
            <a:spLocks noChangeArrowheads="1"/>
          </p:cNvSpPr>
          <p:nvPr/>
        </p:nvSpPr>
        <p:spPr bwMode="auto">
          <a:xfrm>
            <a:off x="4811713" y="3908425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private key first, followed by public key </a:t>
            </a:r>
          </a:p>
        </p:txBody>
      </p:sp>
      <p:sp>
        <p:nvSpPr>
          <p:cNvPr id="110598" name="Freeform 63"/>
          <p:cNvSpPr>
            <a:spLocks noChangeArrowheads="1"/>
          </p:cNvSpPr>
          <p:nvPr/>
        </p:nvSpPr>
        <p:spPr bwMode="auto">
          <a:xfrm>
            <a:off x="2152650" y="3743325"/>
            <a:ext cx="1509713" cy="139700"/>
          </a:xfrm>
          <a:custGeom>
            <a:avLst/>
            <a:gdLst>
              <a:gd name="T0" fmla="*/ 2147483647 w 4194"/>
              <a:gd name="T1" fmla="*/ 0 h 388"/>
              <a:gd name="T2" fmla="*/ 2147483647 w 4194"/>
              <a:gd name="T3" fmla="*/ 2147483647 h 388"/>
              <a:gd name="T4" fmla="*/ 2147483647 w 4194"/>
              <a:gd name="T5" fmla="*/ 2147483647 h 388"/>
              <a:gd name="T6" fmla="*/ 2147483647 w 4194"/>
              <a:gd name="T7" fmla="*/ 2147483647 h 388"/>
              <a:gd name="T8" fmla="*/ 2147483647 w 4194"/>
              <a:gd name="T9" fmla="*/ 2147483647 h 388"/>
              <a:gd name="T10" fmla="*/ 2147483647 w 4194"/>
              <a:gd name="T11" fmla="*/ 2147483647 h 388"/>
              <a:gd name="T12" fmla="*/ 0 w 4194"/>
              <a:gd name="T13" fmla="*/ 0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4"/>
              <a:gd name="T22" fmla="*/ 0 h 388"/>
              <a:gd name="T23" fmla="*/ 4194 w 4194"/>
              <a:gd name="T24" fmla="*/ 388 h 3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4" h="388">
                <a:moveTo>
                  <a:pt x="4193" y="0"/>
                </a:moveTo>
                <a:cubicBezTo>
                  <a:pt x="4193" y="96"/>
                  <a:pt x="4019" y="193"/>
                  <a:pt x="3844" y="193"/>
                </a:cubicBezTo>
                <a:lnTo>
                  <a:pt x="2446" y="193"/>
                </a:lnTo>
                <a:cubicBezTo>
                  <a:pt x="2271" y="193"/>
                  <a:pt x="2097" y="290"/>
                  <a:pt x="2097" y="387"/>
                </a:cubicBezTo>
                <a:cubicBezTo>
                  <a:pt x="2097" y="290"/>
                  <a:pt x="1922" y="193"/>
                  <a:pt x="1747" y="193"/>
                </a:cubicBezTo>
                <a:lnTo>
                  <a:pt x="349" y="193"/>
                </a:lnTo>
                <a:cubicBezTo>
                  <a:pt x="174" y="193"/>
                  <a:pt x="0" y="96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Freeform 64"/>
          <p:cNvSpPr>
            <a:spLocks noChangeArrowheads="1"/>
          </p:cNvSpPr>
          <p:nvPr/>
        </p:nvSpPr>
        <p:spPr bwMode="auto">
          <a:xfrm>
            <a:off x="5424488" y="3735388"/>
            <a:ext cx="1511300" cy="139700"/>
          </a:xfrm>
          <a:custGeom>
            <a:avLst/>
            <a:gdLst>
              <a:gd name="T0" fmla="*/ 2147483647 w 4198"/>
              <a:gd name="T1" fmla="*/ 0 h 388"/>
              <a:gd name="T2" fmla="*/ 2147483647 w 4198"/>
              <a:gd name="T3" fmla="*/ 2147483647 h 388"/>
              <a:gd name="T4" fmla="*/ 2147483647 w 4198"/>
              <a:gd name="T5" fmla="*/ 2147483647 h 388"/>
              <a:gd name="T6" fmla="*/ 2147483647 w 4198"/>
              <a:gd name="T7" fmla="*/ 2147483647 h 388"/>
              <a:gd name="T8" fmla="*/ 2147483647 w 4198"/>
              <a:gd name="T9" fmla="*/ 2147483647 h 388"/>
              <a:gd name="T10" fmla="*/ 2147483647 w 4198"/>
              <a:gd name="T11" fmla="*/ 2147483647 h 388"/>
              <a:gd name="T12" fmla="*/ 0 w 4198"/>
              <a:gd name="T13" fmla="*/ 0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8"/>
              <a:gd name="T22" fmla="*/ 0 h 388"/>
              <a:gd name="T23" fmla="*/ 4198 w 4198"/>
              <a:gd name="T24" fmla="*/ 388 h 3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8" h="388">
                <a:moveTo>
                  <a:pt x="4197" y="0"/>
                </a:moveTo>
                <a:cubicBezTo>
                  <a:pt x="4197" y="96"/>
                  <a:pt x="4023" y="193"/>
                  <a:pt x="3848" y="193"/>
                </a:cubicBezTo>
                <a:lnTo>
                  <a:pt x="2449" y="193"/>
                </a:lnTo>
                <a:cubicBezTo>
                  <a:pt x="2274" y="193"/>
                  <a:pt x="2099" y="290"/>
                  <a:pt x="2099" y="387"/>
                </a:cubicBezTo>
                <a:cubicBezTo>
                  <a:pt x="2099" y="290"/>
                  <a:pt x="1924" y="193"/>
                  <a:pt x="1749" y="193"/>
                </a:cubicBezTo>
                <a:lnTo>
                  <a:pt x="350" y="193"/>
                </a:lnTo>
                <a:cubicBezTo>
                  <a:pt x="175" y="193"/>
                  <a:pt x="0" y="96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Text Box 65"/>
          <p:cNvSpPr txBox="1">
            <a:spLocks noChangeArrowheads="1"/>
          </p:cNvSpPr>
          <p:nvPr/>
        </p:nvSpPr>
        <p:spPr bwMode="auto">
          <a:xfrm>
            <a:off x="3025775" y="5629275"/>
            <a:ext cx="346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Clr>
                <a:srgbClr val="3333CC"/>
              </a:buClr>
              <a:buFont typeface="Comic Sans MS" charset="0"/>
              <a:buNone/>
            </a:pPr>
            <a:r>
              <a:rPr lang="en-GB" sz="2800" i="1">
                <a:solidFill>
                  <a:srgbClr val="3333CC"/>
                </a:solidFill>
                <a:latin typeface="Gill Sans MT" charset="0"/>
              </a:rPr>
              <a:t>Result is the same!</a:t>
            </a:r>
            <a:r>
              <a:rPr lang="en-GB" sz="2800">
                <a:solidFill>
                  <a:srgbClr val="000000"/>
                </a:solidFill>
                <a:latin typeface="Gill Sans MT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Authentication: ap5.0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ap5.0: </a:t>
            </a:r>
            <a:r>
              <a:rPr lang="en-US">
                <a:latin typeface="Gill Sans MT" charset="0"/>
                <a:cs typeface="ＭＳ Ｐゴシック" charset="0"/>
              </a:rPr>
              <a:t>use nonce, public key cryptography</a:t>
            </a:r>
          </a:p>
        </p:txBody>
      </p:sp>
      <p:pic>
        <p:nvPicPr>
          <p:cNvPr id="112645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4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altLang="ja-JP" sz="240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1265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  <a:cs typeface="Arial" charset="0"/>
              </a:rPr>
              <a:t>Bob computes</a:t>
            </a:r>
          </a:p>
          <a:p>
            <a:pPr algn="ctr"/>
            <a:endParaRPr lang="en-US" sz="2400">
              <a:latin typeface="Arial" charset="0"/>
              <a:cs typeface="Arial" charset="0"/>
            </a:endParaRPr>
          </a:p>
        </p:txBody>
      </p:sp>
      <p:grpSp>
        <p:nvGrpSpPr>
          <p:cNvPr id="112653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112677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112678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2679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5" name="Text Box 17"/>
          <p:cNvSpPr txBox="1">
            <a:spLocks noChangeArrowheads="1"/>
          </p:cNvSpPr>
          <p:nvPr/>
        </p:nvSpPr>
        <p:spPr bwMode="auto">
          <a:xfrm>
            <a:off x="2060575" y="4722813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>
                <a:latin typeface="Arial" charset="0"/>
                <a:cs typeface="Arial" charset="0"/>
              </a:rPr>
              <a:t>“</a:t>
            </a:r>
            <a:r>
              <a:rPr lang="en-US" altLang="ja-JP" sz="180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>
                <a:latin typeface="Arial" charset="0"/>
                <a:cs typeface="Arial" charset="0"/>
              </a:rPr>
              <a:t>”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2657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112674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112675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2676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12658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112667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112668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2669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112670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112671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112672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12673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11265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  <a:cs typeface="Arial" charset="0"/>
              </a:rPr>
              <a:t>and knows only Alice could have the private key, that encrypted R such that</a:t>
            </a:r>
          </a:p>
        </p:txBody>
      </p:sp>
      <p:grpSp>
        <p:nvGrpSpPr>
          <p:cNvPr id="112660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112661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112662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2663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12664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112665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2666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  <a:cs typeface="Arial" charset="0"/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Network Security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ap5.0: security hole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man (or woman) in the middle attack: </a:t>
            </a:r>
            <a:r>
              <a:rPr lang="en-US" sz="2400">
                <a:latin typeface="Gill Sans MT" charset="0"/>
                <a:cs typeface="ＭＳ Ｐゴシック" charset="0"/>
              </a:rPr>
              <a:t>Trudy poses as Alice (to Bob) and as Bob (to Alice)</a:t>
            </a:r>
          </a:p>
        </p:txBody>
      </p:sp>
      <p:pic>
        <p:nvPicPr>
          <p:cNvPr id="113668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</p:spPr>
      </p:pic>
      <p:pic>
        <p:nvPicPr>
          <p:cNvPr id="113669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78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113728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113729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113730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113731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80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82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113724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113726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113727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113725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85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113720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113721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113722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113723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87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89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113716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113718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13719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113717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91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113713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3714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113715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13692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113708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3709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113710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13711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3712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13693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113694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latin typeface="Arial" charset="0"/>
                <a:cs typeface="Arial" charset="0"/>
              </a:rPr>
              <a:t>s public key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3696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113705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13706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113707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13697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113700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3701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113702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13703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3704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13698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</a:t>
            </a:r>
          </a:p>
        </p:txBody>
      </p:sp>
      <p:pic>
        <p:nvPicPr>
          <p:cNvPr id="113699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</p:spPr>
      </p:pic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pic>
        <p:nvPicPr>
          <p:cNvPr id="114691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</p:spPr>
      </p:pic>
      <p:pic>
        <p:nvPicPr>
          <p:cNvPr id="114692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5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>
                <a:latin typeface="Gill Sans MT" charset="0"/>
              </a:rPr>
              <a:t>difficult to detect: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Bob receives everything that Alice sends, and vice versa. (e.g., so Bob, Alice can meet one week later and recall conversation!)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problem is that Trudy receives all messages as well! </a:t>
            </a:r>
          </a:p>
        </p:txBody>
      </p:sp>
      <p:sp>
        <p:nvSpPr>
          <p:cNvPr id="1146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ap5.0: security hole</a:t>
            </a:r>
          </a:p>
        </p:txBody>
      </p:sp>
      <p:sp>
        <p:nvSpPr>
          <p:cNvPr id="114697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man (or woman) in the middle attack: </a:t>
            </a:r>
            <a:r>
              <a:rPr lang="en-US" sz="240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114698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60525"/>
            <a:ext cx="7772400" cy="46482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Introduction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Integrity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Digital Signatures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Public Key Infrastructure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Hash Functions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525463" indent="-525463">
              <a:buFont typeface="ZapfDingbats" charset="0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>
              <a:latin typeface="Gill Sans MT" charset="0"/>
              <a:cs typeface="ＭＳ Ｐゴシック" charset="0"/>
            </a:endParaRPr>
          </a:p>
        </p:txBody>
      </p:sp>
      <p:pic>
        <p:nvPicPr>
          <p:cNvPr id="115715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6588"/>
            <a:ext cx="23336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What is message integrity?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7772400" cy="4649788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Allows communicating parties to verify that received messages are authentic.</a:t>
            </a:r>
          </a:p>
          <a:p>
            <a:pPr lvl="1"/>
            <a:r>
              <a:rPr lang="en-US">
                <a:latin typeface="Gill Sans MT" charset="0"/>
              </a:rPr>
              <a:t>Content of message has not been altered</a:t>
            </a:r>
          </a:p>
          <a:p>
            <a:pPr lvl="1"/>
            <a:r>
              <a:rPr lang="en-US">
                <a:latin typeface="Gill Sans MT" charset="0"/>
              </a:rPr>
              <a:t>Source of message is who/what you think it is</a:t>
            </a:r>
          </a:p>
          <a:p>
            <a:pPr lvl="1"/>
            <a:r>
              <a:rPr lang="en-US">
                <a:latin typeface="Gill Sans MT" charset="0"/>
              </a:rPr>
              <a:t>Message has not been replayed</a:t>
            </a:r>
          </a:p>
          <a:p>
            <a:pPr lvl="1"/>
            <a:r>
              <a:rPr lang="en-US">
                <a:latin typeface="Gill Sans MT" charset="0"/>
              </a:rPr>
              <a:t>Sequence of messages is maintained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Example: proving that an email came from a specific person</a:t>
            </a:r>
          </a:p>
        </p:txBody>
      </p:sp>
      <p:pic>
        <p:nvPicPr>
          <p:cNvPr id="11776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Digital signatures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cryptographic technique analogous to hand-written signatures:</a:t>
            </a:r>
          </a:p>
          <a:p>
            <a:r>
              <a:rPr lang="en-US" sz="2600">
                <a:latin typeface="Gill Sans MT" charset="0"/>
                <a:cs typeface="ＭＳ Ｐゴシック" charset="0"/>
              </a:rPr>
              <a:t>sender (Bob) digitally signs document,  establishing he is document owner/creator. </a:t>
            </a:r>
          </a:p>
          <a:p>
            <a:r>
              <a:rPr lang="en-US" sz="2600" i="1">
                <a:solidFill>
                  <a:srgbClr val="000099"/>
                </a:solidFill>
                <a:latin typeface="Gill Sans MT" charset="0"/>
                <a:cs typeface="ＭＳ Ｐゴシック" charset="0"/>
              </a:rPr>
              <a:t>verifiable, nonforgeable:</a:t>
            </a:r>
            <a:r>
              <a:rPr lang="en-US" sz="2600" i="1">
                <a:latin typeface="Gill Sans MT" charset="0"/>
                <a:cs typeface="ＭＳ Ｐゴシック" charset="0"/>
              </a:rPr>
              <a:t> </a:t>
            </a:r>
            <a:r>
              <a:rPr lang="en-US" sz="2600">
                <a:latin typeface="Gill Sans MT" charset="0"/>
                <a:cs typeface="ＭＳ Ｐゴシック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119812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encryption property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513" y="1377950"/>
            <a:ext cx="8355012" cy="603250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Recall the following property:</a:t>
            </a: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1963738" y="2139950"/>
            <a:ext cx="5254625" cy="942975"/>
            <a:chOff x="1237" y="1348"/>
            <a:chExt cx="3310" cy="594"/>
          </a:xfrm>
        </p:grpSpPr>
        <p:grpSp>
          <p:nvGrpSpPr>
            <p:cNvPr id="120842" name="Group 4"/>
            <p:cNvGrpSpPr>
              <a:grpSpLocks/>
            </p:cNvGrpSpPr>
            <p:nvPr/>
          </p:nvGrpSpPr>
          <p:grpSpPr bwMode="auto">
            <a:xfrm>
              <a:off x="1237" y="1348"/>
              <a:ext cx="1803" cy="594"/>
              <a:chOff x="1237" y="1348"/>
              <a:chExt cx="1803" cy="594"/>
            </a:xfrm>
          </p:grpSpPr>
          <p:grpSp>
            <p:nvGrpSpPr>
              <p:cNvPr id="120873" name="Group 5"/>
              <p:cNvGrpSpPr>
                <a:grpSpLocks/>
              </p:cNvGrpSpPr>
              <p:nvPr/>
            </p:nvGrpSpPr>
            <p:grpSpPr bwMode="auto">
              <a:xfrm>
                <a:off x="1237" y="1453"/>
                <a:ext cx="1803" cy="489"/>
                <a:chOff x="1237" y="1453"/>
                <a:chExt cx="1803" cy="489"/>
              </a:xfrm>
            </p:grpSpPr>
            <p:grpSp>
              <p:nvGrpSpPr>
                <p:cNvPr id="120884" name="Group 6"/>
                <p:cNvGrpSpPr>
                  <a:grpSpLocks/>
                </p:cNvGrpSpPr>
                <p:nvPr/>
              </p:nvGrpSpPr>
              <p:grpSpPr bwMode="auto">
                <a:xfrm>
                  <a:off x="1237" y="1453"/>
                  <a:ext cx="1803" cy="365"/>
                  <a:chOff x="1237" y="1453"/>
                  <a:chExt cx="1803" cy="365"/>
                </a:xfrm>
              </p:grpSpPr>
              <p:sp>
                <p:nvSpPr>
                  <p:cNvPr id="120895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238" y="1453"/>
                    <a:ext cx="1803" cy="362"/>
                  </a:xfrm>
                  <a:prstGeom prst="roundRect">
                    <a:avLst>
                      <a:gd name="adj" fmla="val 27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089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237" y="1453"/>
                    <a:ext cx="1803" cy="365"/>
                    <a:chOff x="1237" y="1453"/>
                    <a:chExt cx="1803" cy="365"/>
                  </a:xfrm>
                </p:grpSpPr>
                <p:sp>
                  <p:nvSpPr>
                    <p:cNvPr id="120897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8" y="1453"/>
                      <a:ext cx="1801" cy="360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98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7" y="1453"/>
                      <a:ext cx="1804" cy="366"/>
                    </a:xfrm>
                    <a:prstGeom prst="roundRect">
                      <a:avLst>
                        <a:gd name="adj" fmla="val 273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K  (m)</a:t>
                      </a:r>
                      <a:r>
                        <a:rPr lang="en-GB" sz="320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GB" sz="2800">
                          <a:solidFill>
                            <a:srgbClr val="FF0000"/>
                          </a:solidFill>
                        </a:rPr>
                        <a:t>  =  m</a:t>
                      </a:r>
                      <a:r>
                        <a:rPr lang="en-GB" sz="280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p:txBody>
                </p:sp>
              </p:grpSp>
            </p:grpSp>
            <p:grpSp>
              <p:nvGrpSpPr>
                <p:cNvPr id="120885" name="Group 11"/>
                <p:cNvGrpSpPr>
                  <a:grpSpLocks/>
                </p:cNvGrpSpPr>
                <p:nvPr/>
              </p:nvGrpSpPr>
              <p:grpSpPr bwMode="auto">
                <a:xfrm>
                  <a:off x="1721" y="1653"/>
                  <a:ext cx="234" cy="289"/>
                  <a:chOff x="1721" y="1653"/>
                  <a:chExt cx="234" cy="289"/>
                </a:xfrm>
              </p:grpSpPr>
              <p:sp>
                <p:nvSpPr>
                  <p:cNvPr id="120891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721" y="1653"/>
                    <a:ext cx="235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089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721" y="1653"/>
                    <a:ext cx="234" cy="289"/>
                    <a:chOff x="1721" y="1653"/>
                    <a:chExt cx="234" cy="289"/>
                  </a:xfrm>
                </p:grpSpPr>
                <p:sp>
                  <p:nvSpPr>
                    <p:cNvPr id="120893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1653"/>
                      <a:ext cx="233" cy="282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94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1653"/>
                      <a:ext cx="235" cy="290"/>
                    </a:xfrm>
                    <a:prstGeom prst="roundRect">
                      <a:avLst>
                        <a:gd name="adj" fmla="val 42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  <p:grpSp>
              <p:nvGrpSpPr>
                <p:cNvPr id="120886" name="Group 16"/>
                <p:cNvGrpSpPr>
                  <a:grpSpLocks/>
                </p:cNvGrpSpPr>
                <p:nvPr/>
              </p:nvGrpSpPr>
              <p:grpSpPr bwMode="auto">
                <a:xfrm>
                  <a:off x="1401" y="1640"/>
                  <a:ext cx="235" cy="289"/>
                  <a:chOff x="1401" y="1640"/>
                  <a:chExt cx="235" cy="289"/>
                </a:xfrm>
              </p:grpSpPr>
              <p:sp>
                <p:nvSpPr>
                  <p:cNvPr id="120887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403" y="1640"/>
                    <a:ext cx="234" cy="286"/>
                  </a:xfrm>
                  <a:prstGeom prst="roundRect">
                    <a:avLst>
                      <a:gd name="adj" fmla="val 42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088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401" y="1640"/>
                    <a:ext cx="234" cy="289"/>
                    <a:chOff x="1401" y="1640"/>
                    <a:chExt cx="234" cy="289"/>
                  </a:xfrm>
                </p:grpSpPr>
                <p:sp>
                  <p:nvSpPr>
                    <p:cNvPr id="120889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3" y="1640"/>
                      <a:ext cx="231" cy="282"/>
                    </a:xfrm>
                    <a:prstGeom prst="roundRect">
                      <a:avLst>
                        <a:gd name="adj" fmla="val 426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90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1" y="1640"/>
                      <a:ext cx="235" cy="290"/>
                    </a:xfrm>
                    <a:prstGeom prst="roundRect">
                      <a:avLst>
                        <a:gd name="adj" fmla="val 426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>
                        <a:buClr>
                          <a:srgbClr val="FF0000"/>
                        </a:buClr>
                        <a:buFont typeface="Comic Sans MS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120874" name="Group 21"/>
              <p:cNvGrpSpPr>
                <a:grpSpLocks/>
              </p:cNvGrpSpPr>
              <p:nvPr/>
            </p:nvGrpSpPr>
            <p:grpSpPr bwMode="auto">
              <a:xfrm>
                <a:off x="1406" y="1348"/>
                <a:ext cx="193" cy="289"/>
                <a:chOff x="1406" y="1348"/>
                <a:chExt cx="193" cy="289"/>
              </a:xfrm>
            </p:grpSpPr>
            <p:sp>
              <p:nvSpPr>
                <p:cNvPr id="120880" name="AutoShape 22"/>
                <p:cNvSpPr>
                  <a:spLocks noChangeArrowheads="1"/>
                </p:cNvSpPr>
                <p:nvPr/>
              </p:nvSpPr>
              <p:spPr bwMode="auto">
                <a:xfrm>
                  <a:off x="1407" y="1348"/>
                  <a:ext cx="193" cy="286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0881" name="Group 23"/>
                <p:cNvGrpSpPr>
                  <a:grpSpLocks/>
                </p:cNvGrpSpPr>
                <p:nvPr/>
              </p:nvGrpSpPr>
              <p:grpSpPr bwMode="auto">
                <a:xfrm>
                  <a:off x="1406" y="1348"/>
                  <a:ext cx="193" cy="289"/>
                  <a:chOff x="1406" y="1348"/>
                  <a:chExt cx="193" cy="289"/>
                </a:xfrm>
              </p:grpSpPr>
              <p:sp>
                <p:nvSpPr>
                  <p:cNvPr id="120882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407" y="1348"/>
                    <a:ext cx="192" cy="284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88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406" y="1348"/>
                    <a:ext cx="194" cy="290"/>
                  </a:xfrm>
                  <a:prstGeom prst="roundRect">
                    <a:avLst>
                      <a:gd name="adj" fmla="val 514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20875" name="Group 26"/>
              <p:cNvGrpSpPr>
                <a:grpSpLocks/>
              </p:cNvGrpSpPr>
              <p:nvPr/>
            </p:nvGrpSpPr>
            <p:grpSpPr bwMode="auto">
              <a:xfrm>
                <a:off x="1761" y="1364"/>
                <a:ext cx="206" cy="289"/>
                <a:chOff x="1761" y="1364"/>
                <a:chExt cx="206" cy="289"/>
              </a:xfrm>
            </p:grpSpPr>
            <p:sp>
              <p:nvSpPr>
                <p:cNvPr id="120876" name="AutoShape 27"/>
                <p:cNvSpPr>
                  <a:spLocks noChangeArrowheads="1"/>
                </p:cNvSpPr>
                <p:nvPr/>
              </p:nvSpPr>
              <p:spPr bwMode="auto">
                <a:xfrm>
                  <a:off x="1763" y="1364"/>
                  <a:ext cx="205" cy="28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0877" name="Group 28"/>
                <p:cNvGrpSpPr>
                  <a:grpSpLocks/>
                </p:cNvGrpSpPr>
                <p:nvPr/>
              </p:nvGrpSpPr>
              <p:grpSpPr bwMode="auto">
                <a:xfrm>
                  <a:off x="1761" y="1364"/>
                  <a:ext cx="206" cy="289"/>
                  <a:chOff x="1761" y="1364"/>
                  <a:chExt cx="206" cy="289"/>
                </a:xfrm>
              </p:grpSpPr>
              <p:sp>
                <p:nvSpPr>
                  <p:cNvPr id="120878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1364"/>
                    <a:ext cx="203" cy="284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879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761" y="1364"/>
                    <a:ext cx="207" cy="290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>
                        <a:srgbClr val="FF0000"/>
                      </a:buClr>
                      <a:buFont typeface="Comic Sans MS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</p:grpSp>
          </p:grpSp>
        </p:grpSp>
        <p:grpSp>
          <p:nvGrpSpPr>
            <p:cNvPr id="120843" name="Group 31"/>
            <p:cNvGrpSpPr>
              <a:grpSpLocks/>
            </p:cNvGrpSpPr>
            <p:nvPr/>
          </p:nvGrpSpPr>
          <p:grpSpPr bwMode="auto">
            <a:xfrm>
              <a:off x="3232" y="1466"/>
              <a:ext cx="1314" cy="365"/>
              <a:chOff x="3232" y="1466"/>
              <a:chExt cx="1314" cy="365"/>
            </a:xfrm>
          </p:grpSpPr>
          <p:sp>
            <p:nvSpPr>
              <p:cNvPr id="120869" name="AutoShape 32"/>
              <p:cNvSpPr>
                <a:spLocks noChangeArrowheads="1"/>
              </p:cNvSpPr>
              <p:nvPr/>
            </p:nvSpPr>
            <p:spPr bwMode="auto">
              <a:xfrm>
                <a:off x="3232" y="1466"/>
                <a:ext cx="1315" cy="364"/>
              </a:xfrm>
              <a:prstGeom prst="roundRect">
                <a:avLst>
                  <a:gd name="adj" fmla="val 27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70" name="Group 33"/>
              <p:cNvGrpSpPr>
                <a:grpSpLocks/>
              </p:cNvGrpSpPr>
              <p:nvPr/>
            </p:nvGrpSpPr>
            <p:grpSpPr bwMode="auto">
              <a:xfrm>
                <a:off x="3232" y="1466"/>
                <a:ext cx="1313" cy="365"/>
                <a:chOff x="3232" y="1466"/>
                <a:chExt cx="1313" cy="365"/>
              </a:xfrm>
            </p:grpSpPr>
            <p:sp>
              <p:nvSpPr>
                <p:cNvPr id="120871" name="AutoShape 34"/>
                <p:cNvSpPr>
                  <a:spLocks noChangeArrowheads="1"/>
                </p:cNvSpPr>
                <p:nvPr/>
              </p:nvSpPr>
              <p:spPr bwMode="auto">
                <a:xfrm>
                  <a:off x="3233" y="1466"/>
                  <a:ext cx="1312" cy="362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72" name="AutoShape 35"/>
                <p:cNvSpPr>
                  <a:spLocks noChangeArrowheads="1"/>
                </p:cNvSpPr>
                <p:nvPr/>
              </p:nvSpPr>
              <p:spPr bwMode="auto">
                <a:xfrm>
                  <a:off x="3232" y="1466"/>
                  <a:ext cx="1314" cy="366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800">
                      <a:solidFill>
                        <a:srgbClr val="FF0000"/>
                      </a:solidFill>
                    </a:rPr>
                    <a:t>K  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(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K  (m)</a:t>
                  </a:r>
                  <a:r>
                    <a:rPr lang="en-GB" sz="3200">
                      <a:solidFill>
                        <a:srgbClr val="FF0000"/>
                      </a:solidFill>
                    </a:rPr>
                    <a:t>)</a:t>
                  </a:r>
                  <a:r>
                    <a:rPr lang="en-GB" sz="280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p:grpSp>
        </p:grpSp>
        <p:grpSp>
          <p:nvGrpSpPr>
            <p:cNvPr id="120844" name="Group 36"/>
            <p:cNvGrpSpPr>
              <a:grpSpLocks/>
            </p:cNvGrpSpPr>
            <p:nvPr/>
          </p:nvGrpSpPr>
          <p:grpSpPr bwMode="auto">
            <a:xfrm>
              <a:off x="3754" y="1649"/>
              <a:ext cx="234" cy="289"/>
              <a:chOff x="3754" y="1649"/>
              <a:chExt cx="234" cy="289"/>
            </a:xfrm>
          </p:grpSpPr>
          <p:sp>
            <p:nvSpPr>
              <p:cNvPr id="120865" name="AutoShape 37"/>
              <p:cNvSpPr>
                <a:spLocks noChangeArrowheads="1"/>
              </p:cNvSpPr>
              <p:nvPr/>
            </p:nvSpPr>
            <p:spPr bwMode="auto">
              <a:xfrm>
                <a:off x="3754" y="1649"/>
                <a:ext cx="235" cy="286"/>
              </a:xfrm>
              <a:prstGeom prst="roundRect">
                <a:avLst>
                  <a:gd name="adj" fmla="val 42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66" name="Group 38"/>
              <p:cNvGrpSpPr>
                <a:grpSpLocks/>
              </p:cNvGrpSpPr>
              <p:nvPr/>
            </p:nvGrpSpPr>
            <p:grpSpPr bwMode="auto">
              <a:xfrm>
                <a:off x="3754" y="1649"/>
                <a:ext cx="234" cy="289"/>
                <a:chOff x="3754" y="1649"/>
                <a:chExt cx="234" cy="289"/>
              </a:xfrm>
            </p:grpSpPr>
            <p:sp>
              <p:nvSpPr>
                <p:cNvPr id="120867" name="AutoShape 39"/>
                <p:cNvSpPr>
                  <a:spLocks noChangeArrowheads="1"/>
                </p:cNvSpPr>
                <p:nvPr/>
              </p:nvSpPr>
              <p:spPr bwMode="auto">
                <a:xfrm>
                  <a:off x="3754" y="1649"/>
                  <a:ext cx="233" cy="284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68" name="AutoShape 40"/>
                <p:cNvSpPr>
                  <a:spLocks noChangeArrowheads="1"/>
                </p:cNvSpPr>
                <p:nvPr/>
              </p:nvSpPr>
              <p:spPr bwMode="auto">
                <a:xfrm>
                  <a:off x="3754" y="1649"/>
                  <a:ext cx="235" cy="290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120845" name="Group 41"/>
            <p:cNvGrpSpPr>
              <a:grpSpLocks/>
            </p:cNvGrpSpPr>
            <p:nvPr/>
          </p:nvGrpSpPr>
          <p:grpSpPr bwMode="auto">
            <a:xfrm>
              <a:off x="3399" y="1653"/>
              <a:ext cx="235" cy="289"/>
              <a:chOff x="3399" y="1653"/>
              <a:chExt cx="235" cy="289"/>
            </a:xfrm>
          </p:grpSpPr>
          <p:sp>
            <p:nvSpPr>
              <p:cNvPr id="120861" name="AutoShape 42"/>
              <p:cNvSpPr>
                <a:spLocks noChangeArrowheads="1"/>
              </p:cNvSpPr>
              <p:nvPr/>
            </p:nvSpPr>
            <p:spPr bwMode="auto">
              <a:xfrm>
                <a:off x="3399" y="1653"/>
                <a:ext cx="235" cy="286"/>
              </a:xfrm>
              <a:prstGeom prst="roundRect">
                <a:avLst>
                  <a:gd name="adj" fmla="val 42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62" name="Group 43"/>
              <p:cNvGrpSpPr>
                <a:grpSpLocks/>
              </p:cNvGrpSpPr>
              <p:nvPr/>
            </p:nvGrpSpPr>
            <p:grpSpPr bwMode="auto">
              <a:xfrm>
                <a:off x="3400" y="1653"/>
                <a:ext cx="234" cy="289"/>
                <a:chOff x="3400" y="1653"/>
                <a:chExt cx="234" cy="289"/>
              </a:xfrm>
            </p:grpSpPr>
            <p:sp>
              <p:nvSpPr>
                <p:cNvPr id="120863" name="AutoShape 44"/>
                <p:cNvSpPr>
                  <a:spLocks noChangeArrowheads="1"/>
                </p:cNvSpPr>
                <p:nvPr/>
              </p:nvSpPr>
              <p:spPr bwMode="auto">
                <a:xfrm>
                  <a:off x="3400" y="1653"/>
                  <a:ext cx="233" cy="284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64" name="AutoShape 45"/>
                <p:cNvSpPr>
                  <a:spLocks noChangeArrowheads="1"/>
                </p:cNvSpPr>
                <p:nvPr/>
              </p:nvSpPr>
              <p:spPr bwMode="auto">
                <a:xfrm>
                  <a:off x="3400" y="1653"/>
                  <a:ext cx="235" cy="290"/>
                </a:xfrm>
                <a:prstGeom prst="roundRect">
                  <a:avLst>
                    <a:gd name="adj" fmla="val 42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</p:grpSp>
        </p:grpSp>
        <p:grpSp>
          <p:nvGrpSpPr>
            <p:cNvPr id="120846" name="Group 46"/>
            <p:cNvGrpSpPr>
              <a:grpSpLocks/>
            </p:cNvGrpSpPr>
            <p:nvPr/>
          </p:nvGrpSpPr>
          <p:grpSpPr bwMode="auto">
            <a:xfrm>
              <a:off x="3388" y="1398"/>
              <a:ext cx="206" cy="289"/>
              <a:chOff x="3388" y="1398"/>
              <a:chExt cx="206" cy="289"/>
            </a:xfrm>
          </p:grpSpPr>
          <p:sp>
            <p:nvSpPr>
              <p:cNvPr id="120857" name="AutoShape 47"/>
              <p:cNvSpPr>
                <a:spLocks noChangeArrowheads="1"/>
              </p:cNvSpPr>
              <p:nvPr/>
            </p:nvSpPr>
            <p:spPr bwMode="auto">
              <a:xfrm>
                <a:off x="3390" y="1398"/>
                <a:ext cx="205" cy="28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58" name="Group 48"/>
              <p:cNvGrpSpPr>
                <a:grpSpLocks/>
              </p:cNvGrpSpPr>
              <p:nvPr/>
            </p:nvGrpSpPr>
            <p:grpSpPr bwMode="auto">
              <a:xfrm>
                <a:off x="3388" y="1398"/>
                <a:ext cx="206" cy="289"/>
                <a:chOff x="3388" y="1398"/>
                <a:chExt cx="206" cy="289"/>
              </a:xfrm>
            </p:grpSpPr>
            <p:sp>
              <p:nvSpPr>
                <p:cNvPr id="120859" name="AutoShape 49"/>
                <p:cNvSpPr>
                  <a:spLocks noChangeArrowheads="1"/>
                </p:cNvSpPr>
                <p:nvPr/>
              </p:nvSpPr>
              <p:spPr bwMode="auto">
                <a:xfrm>
                  <a:off x="3390" y="1398"/>
                  <a:ext cx="203" cy="284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60" name="AutoShape 50"/>
                <p:cNvSpPr>
                  <a:spLocks noChangeArrowheads="1"/>
                </p:cNvSpPr>
                <p:nvPr/>
              </p:nvSpPr>
              <p:spPr bwMode="auto">
                <a:xfrm>
                  <a:off x="3388" y="1398"/>
                  <a:ext cx="207" cy="290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120847" name="Group 51"/>
            <p:cNvGrpSpPr>
              <a:grpSpLocks/>
            </p:cNvGrpSpPr>
            <p:nvPr/>
          </p:nvGrpSpPr>
          <p:grpSpPr bwMode="auto">
            <a:xfrm>
              <a:off x="3746" y="1368"/>
              <a:ext cx="193" cy="289"/>
              <a:chOff x="3746" y="1368"/>
              <a:chExt cx="193" cy="289"/>
            </a:xfrm>
          </p:grpSpPr>
          <p:sp>
            <p:nvSpPr>
              <p:cNvPr id="120853" name="AutoShape 52"/>
              <p:cNvSpPr>
                <a:spLocks noChangeArrowheads="1"/>
              </p:cNvSpPr>
              <p:nvPr/>
            </p:nvSpPr>
            <p:spPr bwMode="auto">
              <a:xfrm>
                <a:off x="3747" y="1368"/>
                <a:ext cx="193" cy="286"/>
              </a:xfrm>
              <a:prstGeom prst="roundRect">
                <a:avLst>
                  <a:gd name="adj" fmla="val 51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54" name="Group 53"/>
              <p:cNvGrpSpPr>
                <a:grpSpLocks/>
              </p:cNvGrpSpPr>
              <p:nvPr/>
            </p:nvGrpSpPr>
            <p:grpSpPr bwMode="auto">
              <a:xfrm>
                <a:off x="3746" y="1368"/>
                <a:ext cx="193" cy="289"/>
                <a:chOff x="3746" y="1368"/>
                <a:chExt cx="193" cy="289"/>
              </a:xfrm>
            </p:grpSpPr>
            <p:sp>
              <p:nvSpPr>
                <p:cNvPr id="120855" name="AutoShape 54"/>
                <p:cNvSpPr>
                  <a:spLocks noChangeArrowheads="1"/>
                </p:cNvSpPr>
                <p:nvPr/>
              </p:nvSpPr>
              <p:spPr bwMode="auto">
                <a:xfrm>
                  <a:off x="3747" y="1368"/>
                  <a:ext cx="191" cy="284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56" name="AutoShape 55"/>
                <p:cNvSpPr>
                  <a:spLocks noChangeArrowheads="1"/>
                </p:cNvSpPr>
                <p:nvPr/>
              </p:nvSpPr>
              <p:spPr bwMode="auto">
                <a:xfrm>
                  <a:off x="3746" y="1368"/>
                  <a:ext cx="194" cy="290"/>
                </a:xfrm>
                <a:prstGeom prst="roundRect">
                  <a:avLst>
                    <a:gd name="adj" fmla="val 514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-</a:t>
                  </a:r>
                </a:p>
              </p:txBody>
            </p:sp>
          </p:grpSp>
        </p:grpSp>
        <p:grpSp>
          <p:nvGrpSpPr>
            <p:cNvPr id="120848" name="Group 56"/>
            <p:cNvGrpSpPr>
              <a:grpSpLocks/>
            </p:cNvGrpSpPr>
            <p:nvPr/>
          </p:nvGrpSpPr>
          <p:grpSpPr bwMode="auto">
            <a:xfrm>
              <a:off x="2996" y="1517"/>
              <a:ext cx="211" cy="289"/>
              <a:chOff x="2996" y="1517"/>
              <a:chExt cx="211" cy="289"/>
            </a:xfrm>
          </p:grpSpPr>
          <p:sp>
            <p:nvSpPr>
              <p:cNvPr id="120849" name="AutoShape 57"/>
              <p:cNvSpPr>
                <a:spLocks noChangeArrowheads="1"/>
              </p:cNvSpPr>
              <p:nvPr/>
            </p:nvSpPr>
            <p:spPr bwMode="auto">
              <a:xfrm>
                <a:off x="2997" y="1517"/>
                <a:ext cx="211" cy="286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850" name="Group 58"/>
              <p:cNvGrpSpPr>
                <a:grpSpLocks/>
              </p:cNvGrpSpPr>
              <p:nvPr/>
            </p:nvGrpSpPr>
            <p:grpSpPr bwMode="auto">
              <a:xfrm>
                <a:off x="2996" y="1517"/>
                <a:ext cx="211" cy="289"/>
                <a:chOff x="2996" y="1517"/>
                <a:chExt cx="211" cy="289"/>
              </a:xfrm>
            </p:grpSpPr>
            <p:sp>
              <p:nvSpPr>
                <p:cNvPr id="120851" name="AutoShape 59"/>
                <p:cNvSpPr>
                  <a:spLocks noChangeArrowheads="1"/>
                </p:cNvSpPr>
                <p:nvPr/>
              </p:nvSpPr>
              <p:spPr bwMode="auto">
                <a:xfrm>
                  <a:off x="2997" y="1517"/>
                  <a:ext cx="209" cy="284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52" name="AutoShape 60"/>
                <p:cNvSpPr>
                  <a:spLocks noChangeArrowheads="1"/>
                </p:cNvSpPr>
                <p:nvPr/>
              </p:nvSpPr>
              <p:spPr bwMode="auto">
                <a:xfrm>
                  <a:off x="2996" y="1517"/>
                  <a:ext cx="212" cy="290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>
                      <a:solidFill>
                        <a:srgbClr val="FF0000"/>
                      </a:solidFill>
                    </a:rPr>
                    <a:t>=</a:t>
                  </a:r>
                </a:p>
              </p:txBody>
            </p:sp>
          </p:grpSp>
        </p:grpSp>
      </p:grpSp>
      <p:sp>
        <p:nvSpPr>
          <p:cNvPr id="120836" name="Text Box 61"/>
          <p:cNvSpPr txBox="1">
            <a:spLocks noChangeArrowheads="1"/>
          </p:cNvSpPr>
          <p:nvPr/>
        </p:nvSpPr>
        <p:spPr bwMode="auto">
          <a:xfrm>
            <a:off x="1452563" y="3251200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public key first, followed by private key </a:t>
            </a:r>
          </a:p>
        </p:txBody>
      </p:sp>
      <p:sp>
        <p:nvSpPr>
          <p:cNvPr id="120837" name="Text Box 62"/>
          <p:cNvSpPr txBox="1">
            <a:spLocks noChangeArrowheads="1"/>
          </p:cNvSpPr>
          <p:nvPr/>
        </p:nvSpPr>
        <p:spPr bwMode="auto">
          <a:xfrm>
            <a:off x="4783138" y="3243263"/>
            <a:ext cx="29178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2800">
                <a:solidFill>
                  <a:srgbClr val="000000"/>
                </a:solidFill>
                <a:latin typeface="Gill Sans MT" charset="0"/>
              </a:rPr>
              <a:t>use private key first, followed by public key </a:t>
            </a:r>
          </a:p>
        </p:txBody>
      </p:sp>
      <p:sp>
        <p:nvSpPr>
          <p:cNvPr id="120838" name="Freeform 63"/>
          <p:cNvSpPr>
            <a:spLocks noChangeArrowheads="1"/>
          </p:cNvSpPr>
          <p:nvPr/>
        </p:nvSpPr>
        <p:spPr bwMode="auto">
          <a:xfrm>
            <a:off x="2124075" y="3078163"/>
            <a:ext cx="1511300" cy="139700"/>
          </a:xfrm>
          <a:custGeom>
            <a:avLst/>
            <a:gdLst>
              <a:gd name="T0" fmla="*/ 2147483647 w 4198"/>
              <a:gd name="T1" fmla="*/ 0 h 389"/>
              <a:gd name="T2" fmla="*/ 2147483647 w 4198"/>
              <a:gd name="T3" fmla="*/ 2147483647 h 389"/>
              <a:gd name="T4" fmla="*/ 2147483647 w 4198"/>
              <a:gd name="T5" fmla="*/ 2147483647 h 389"/>
              <a:gd name="T6" fmla="*/ 2147483647 w 4198"/>
              <a:gd name="T7" fmla="*/ 2147483647 h 389"/>
              <a:gd name="T8" fmla="*/ 2147483647 w 4198"/>
              <a:gd name="T9" fmla="*/ 2147483647 h 389"/>
              <a:gd name="T10" fmla="*/ 2147483647 w 4198"/>
              <a:gd name="T11" fmla="*/ 2147483647 h 389"/>
              <a:gd name="T12" fmla="*/ 0 w 4198"/>
              <a:gd name="T13" fmla="*/ 0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8"/>
              <a:gd name="T22" fmla="*/ 0 h 389"/>
              <a:gd name="T23" fmla="*/ 4198 w 4198"/>
              <a:gd name="T24" fmla="*/ 389 h 3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8" h="389">
                <a:moveTo>
                  <a:pt x="4197" y="0"/>
                </a:moveTo>
                <a:cubicBezTo>
                  <a:pt x="4197" y="96"/>
                  <a:pt x="4023" y="193"/>
                  <a:pt x="3848" y="193"/>
                </a:cubicBezTo>
                <a:lnTo>
                  <a:pt x="2449" y="193"/>
                </a:lnTo>
                <a:cubicBezTo>
                  <a:pt x="2274" y="193"/>
                  <a:pt x="2099" y="290"/>
                  <a:pt x="2099" y="388"/>
                </a:cubicBezTo>
                <a:cubicBezTo>
                  <a:pt x="2099" y="290"/>
                  <a:pt x="1924" y="193"/>
                  <a:pt x="1749" y="193"/>
                </a:cubicBezTo>
                <a:lnTo>
                  <a:pt x="350" y="193"/>
                </a:lnTo>
                <a:cubicBezTo>
                  <a:pt x="175" y="193"/>
                  <a:pt x="0" y="96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Freeform 64"/>
          <p:cNvSpPr>
            <a:spLocks noChangeArrowheads="1"/>
          </p:cNvSpPr>
          <p:nvPr/>
        </p:nvSpPr>
        <p:spPr bwMode="auto">
          <a:xfrm>
            <a:off x="5395913" y="3070225"/>
            <a:ext cx="1509712" cy="139700"/>
          </a:xfrm>
          <a:custGeom>
            <a:avLst/>
            <a:gdLst>
              <a:gd name="T0" fmla="*/ 2147483647 w 4194"/>
              <a:gd name="T1" fmla="*/ 0 h 388"/>
              <a:gd name="T2" fmla="*/ 2147483647 w 4194"/>
              <a:gd name="T3" fmla="*/ 2147483647 h 388"/>
              <a:gd name="T4" fmla="*/ 2147483647 w 4194"/>
              <a:gd name="T5" fmla="*/ 2147483647 h 388"/>
              <a:gd name="T6" fmla="*/ 2147483647 w 4194"/>
              <a:gd name="T7" fmla="*/ 2147483647 h 388"/>
              <a:gd name="T8" fmla="*/ 2147483647 w 4194"/>
              <a:gd name="T9" fmla="*/ 2147483647 h 388"/>
              <a:gd name="T10" fmla="*/ 2147483647 w 4194"/>
              <a:gd name="T11" fmla="*/ 2147483647 h 388"/>
              <a:gd name="T12" fmla="*/ 0 w 4194"/>
              <a:gd name="T13" fmla="*/ 0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4"/>
              <a:gd name="T22" fmla="*/ 0 h 388"/>
              <a:gd name="T23" fmla="*/ 4194 w 4194"/>
              <a:gd name="T24" fmla="*/ 388 h 3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4" h="388">
                <a:moveTo>
                  <a:pt x="4193" y="0"/>
                </a:moveTo>
                <a:cubicBezTo>
                  <a:pt x="4193" y="96"/>
                  <a:pt x="4019" y="193"/>
                  <a:pt x="3844" y="193"/>
                </a:cubicBezTo>
                <a:lnTo>
                  <a:pt x="2446" y="193"/>
                </a:lnTo>
                <a:cubicBezTo>
                  <a:pt x="2271" y="193"/>
                  <a:pt x="2097" y="290"/>
                  <a:pt x="2097" y="387"/>
                </a:cubicBezTo>
                <a:cubicBezTo>
                  <a:pt x="2097" y="290"/>
                  <a:pt x="1922" y="193"/>
                  <a:pt x="1747" y="193"/>
                </a:cubicBezTo>
                <a:lnTo>
                  <a:pt x="349" y="193"/>
                </a:lnTo>
                <a:cubicBezTo>
                  <a:pt x="174" y="193"/>
                  <a:pt x="0" y="96"/>
                  <a:pt x="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Text Box 65"/>
          <p:cNvSpPr txBox="1">
            <a:spLocks noChangeArrowheads="1"/>
          </p:cNvSpPr>
          <p:nvPr/>
        </p:nvSpPr>
        <p:spPr bwMode="auto">
          <a:xfrm>
            <a:off x="2997200" y="4964113"/>
            <a:ext cx="346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Clr>
                <a:srgbClr val="3333CC"/>
              </a:buClr>
              <a:buFont typeface="Comic Sans MS" charset="0"/>
              <a:buNone/>
            </a:pPr>
            <a:r>
              <a:rPr lang="en-GB" sz="2800" i="1">
                <a:solidFill>
                  <a:srgbClr val="3333CC"/>
                </a:solidFill>
                <a:latin typeface="Gill Sans MT" charset="0"/>
              </a:rPr>
              <a:t>Result is the same!</a:t>
            </a:r>
            <a:r>
              <a:rPr lang="en-GB" sz="2800">
                <a:solidFill>
                  <a:srgbClr val="0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12084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simple digital signature for message m: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Bob signs m by encrypting with his private key K</a:t>
            </a:r>
            <a:r>
              <a:rPr lang="en-US" sz="2400" baseline="-25000">
                <a:latin typeface="Gill Sans MT" charset="0"/>
                <a:cs typeface="ＭＳ Ｐゴシック" charset="0"/>
              </a:rPr>
              <a:t>B</a:t>
            </a:r>
            <a:r>
              <a:rPr lang="en-US" sz="2400">
                <a:latin typeface="Gill Sans MT" charset="0"/>
                <a:cs typeface="ＭＳ Ｐゴシック" charset="0"/>
              </a:rPr>
              <a:t>, creating </a:t>
            </a:r>
            <a:r>
              <a:rPr lang="ja-JP" altLang="en-US" sz="2400">
                <a:latin typeface="Gill Sans MT" charset="0"/>
                <a:cs typeface="ＭＳ Ｐゴシック" charset="0"/>
              </a:rPr>
              <a:t>“</a:t>
            </a:r>
            <a:r>
              <a:rPr lang="en-US" altLang="ja-JP" sz="2400">
                <a:latin typeface="Gill Sans MT" charset="0"/>
                <a:cs typeface="ＭＳ Ｐゴシック" charset="0"/>
              </a:rPr>
              <a:t>signed</a:t>
            </a:r>
            <a:r>
              <a:rPr lang="ja-JP" altLang="en-US" sz="2400">
                <a:latin typeface="Gill Sans MT" charset="0"/>
                <a:cs typeface="ＭＳ Ｐゴシック" charset="0"/>
              </a:rPr>
              <a:t>”</a:t>
            </a:r>
            <a:r>
              <a:rPr lang="en-US" altLang="ja-JP" sz="2400">
                <a:latin typeface="Gill Sans MT" charset="0"/>
                <a:cs typeface="ＭＳ Ｐゴシック" charset="0"/>
              </a:rPr>
              <a:t> message, K</a:t>
            </a:r>
            <a:r>
              <a:rPr lang="en-US" altLang="ja-JP" sz="2400" baseline="-25000">
                <a:latin typeface="Gill Sans MT" charset="0"/>
                <a:cs typeface="ＭＳ Ｐゴシック" charset="0"/>
              </a:rPr>
              <a:t>B</a:t>
            </a:r>
            <a:r>
              <a:rPr lang="en-US" altLang="ja-JP" sz="2400">
                <a:latin typeface="Gill Sans MT" charset="0"/>
                <a:cs typeface="ＭＳ Ｐゴシック" charset="0"/>
              </a:rPr>
              <a:t>(m)</a:t>
            </a: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>
                <a:cs typeface="+mn-cs"/>
              </a:rPr>
              <a:t>-</a:t>
            </a:r>
          </a:p>
        </p:txBody>
      </p:sp>
      <p:sp>
        <p:nvSpPr>
          <p:cNvPr id="122887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cs typeface="Arial Unicode MS" charset="0"/>
              </a:rPr>
              <a:t>Dear Alice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  <a:cs typeface="Arial Unicode MS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  <a:cs typeface="Arial Unicode MS" charset="0"/>
              </a:rPr>
              <a:t>Bob</a:t>
            </a:r>
          </a:p>
        </p:txBody>
      </p:sp>
      <p:sp>
        <p:nvSpPr>
          <p:cNvPr id="122888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  <a:endParaRPr lang="en-US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889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2890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2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latin typeface="Arial" charset="0"/>
                <a:cs typeface="Arial" charset="0"/>
              </a:rPr>
              <a:t>s private</a:t>
            </a:r>
          </a:p>
          <a:p>
            <a:r>
              <a:rPr lang="en-US" sz="18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22893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94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122904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122906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122907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122905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7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  <a:cs typeface="Arial Unicode MS" charset="0"/>
              </a:rPr>
              <a:t>Bob</a:t>
            </a:r>
            <a:r>
              <a:rPr lang="ja-JP" altLang="en-US" sz="1800">
                <a:latin typeface="Arial" charset="0"/>
                <a:cs typeface="Arial Unicode MS" charset="0"/>
              </a:rPr>
              <a:t>’</a:t>
            </a:r>
            <a:r>
              <a:rPr lang="en-US" altLang="ja-JP" sz="1800">
                <a:latin typeface="Arial" charset="0"/>
                <a:cs typeface="Arial" charset="0"/>
              </a:rPr>
              <a:t>s message, m, signed (encrypted) with his private key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22898" name="Text Box 25"/>
          <p:cNvSpPr txBox="1">
            <a:spLocks noChangeArrowheads="1"/>
          </p:cNvSpPr>
          <p:nvPr/>
        </p:nvSpPr>
        <p:spPr bwMode="auto">
          <a:xfrm>
            <a:off x="6859588" y="3375025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122899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2900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22901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1229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Digital signatures </a:t>
            </a:r>
          </a:p>
        </p:txBody>
      </p:sp>
      <p:pic>
        <p:nvPicPr>
          <p:cNvPr id="122903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latin typeface="Gill Sans MT" charset="0"/>
                <a:cs typeface="ＭＳ Ｐゴシック" charset="0"/>
              </a:rPr>
              <a:t>Friends and enemies: Alice, Bob, Trudy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82700"/>
            <a:ext cx="8142288" cy="16192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Well-known in network security world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Bob, Alice (lovers!) want to communicate “securely”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Trudy (intruder – a jealous spouse?) may intercept, delete, add messages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533717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052638" y="4205288"/>
            <a:ext cx="1293812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2084388" y="4167188"/>
            <a:ext cx="1144587" cy="823912"/>
            <a:chOff x="1313" y="2625"/>
            <a:chExt cx="721" cy="519"/>
          </a:xfrm>
        </p:grpSpPr>
        <p:sp>
          <p:nvSpPr>
            <p:cNvPr id="30774" name="AutoShape 8"/>
            <p:cNvSpPr>
              <a:spLocks noChangeArrowheads="1"/>
            </p:cNvSpPr>
            <p:nvPr/>
          </p:nvSpPr>
          <p:spPr bwMode="auto">
            <a:xfrm>
              <a:off x="1313" y="2625"/>
              <a:ext cx="722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5" name="Group 9"/>
            <p:cNvGrpSpPr>
              <a:grpSpLocks/>
            </p:cNvGrpSpPr>
            <p:nvPr/>
          </p:nvGrpSpPr>
          <p:grpSpPr bwMode="auto">
            <a:xfrm>
              <a:off x="1313" y="2625"/>
              <a:ext cx="720" cy="519"/>
              <a:chOff x="1313" y="2625"/>
              <a:chExt cx="720" cy="519"/>
            </a:xfrm>
          </p:grpSpPr>
          <p:sp>
            <p:nvSpPr>
              <p:cNvPr id="30776" name="AutoShape 10"/>
              <p:cNvSpPr>
                <a:spLocks noChangeArrowheads="1"/>
              </p:cNvSpPr>
              <p:nvPr/>
            </p:nvSpPr>
            <p:spPr bwMode="auto">
              <a:xfrm>
                <a:off x="1313" y="2625"/>
                <a:ext cx="720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AutoShape 11"/>
              <p:cNvSpPr>
                <a:spLocks noChangeArrowheads="1"/>
              </p:cNvSpPr>
              <p:nvPr/>
            </p:nvSpPr>
            <p:spPr bwMode="auto">
              <a:xfrm>
                <a:off x="1313" y="2625"/>
                <a:ext cx="721" cy="520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secure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sender</a:t>
                </a:r>
              </a:p>
            </p:txBody>
          </p:sp>
        </p:grpSp>
      </p:grpSp>
      <p:sp>
        <p:nvSpPr>
          <p:cNvPr id="30728" name="AutoShape 12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oundRect">
            <a:avLst>
              <a:gd name="adj" fmla="val 19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9" name="Group 13"/>
          <p:cNvGrpSpPr>
            <a:grpSpLocks/>
          </p:cNvGrpSpPr>
          <p:nvPr/>
        </p:nvGrpSpPr>
        <p:grpSpPr bwMode="auto">
          <a:xfrm>
            <a:off x="5745163" y="4194175"/>
            <a:ext cx="1360487" cy="823913"/>
            <a:chOff x="3619" y="2642"/>
            <a:chExt cx="857" cy="519"/>
          </a:xfrm>
        </p:grpSpPr>
        <p:sp>
          <p:nvSpPr>
            <p:cNvPr id="30770" name="AutoShape 14"/>
            <p:cNvSpPr>
              <a:spLocks noChangeArrowheads="1"/>
            </p:cNvSpPr>
            <p:nvPr/>
          </p:nvSpPr>
          <p:spPr bwMode="auto">
            <a:xfrm>
              <a:off x="3619" y="2642"/>
              <a:ext cx="858" cy="516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1" name="Group 15"/>
            <p:cNvGrpSpPr>
              <a:grpSpLocks/>
            </p:cNvGrpSpPr>
            <p:nvPr/>
          </p:nvGrpSpPr>
          <p:grpSpPr bwMode="auto">
            <a:xfrm>
              <a:off x="3619" y="2642"/>
              <a:ext cx="856" cy="519"/>
              <a:chOff x="3619" y="2642"/>
              <a:chExt cx="856" cy="519"/>
            </a:xfrm>
          </p:grpSpPr>
          <p:sp>
            <p:nvSpPr>
              <p:cNvPr id="30772" name="AutoShape 16"/>
              <p:cNvSpPr>
                <a:spLocks noChangeArrowheads="1"/>
              </p:cNvSpPr>
              <p:nvPr/>
            </p:nvSpPr>
            <p:spPr bwMode="auto">
              <a:xfrm>
                <a:off x="3619" y="2642"/>
                <a:ext cx="856" cy="51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AutoShape 17"/>
              <p:cNvSpPr>
                <a:spLocks noChangeArrowheads="1"/>
              </p:cNvSpPr>
              <p:nvPr/>
            </p:nvSpPr>
            <p:spPr bwMode="auto">
              <a:xfrm>
                <a:off x="3619" y="2642"/>
                <a:ext cx="857" cy="520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secure</a:t>
                </a:r>
              </a:p>
              <a:p>
                <a:pPr algn="ctr">
                  <a:buClr>
                    <a:srgbClr val="FFFFFF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FFFFFF"/>
                    </a:solidFill>
                  </a:rPr>
                  <a:t>receiver</a:t>
                </a:r>
              </a:p>
            </p:txBody>
          </p:sp>
        </p:grpSp>
      </p:grpSp>
      <p:grpSp>
        <p:nvGrpSpPr>
          <p:cNvPr id="30730" name="Group 18"/>
          <p:cNvGrpSpPr>
            <a:grpSpLocks/>
          </p:cNvGrpSpPr>
          <p:nvPr/>
        </p:nvGrpSpPr>
        <p:grpSpPr bwMode="auto">
          <a:xfrm>
            <a:off x="3052763" y="3460750"/>
            <a:ext cx="1238250" cy="458788"/>
            <a:chOff x="1923" y="2180"/>
            <a:chExt cx="780" cy="289"/>
          </a:xfrm>
        </p:grpSpPr>
        <p:sp>
          <p:nvSpPr>
            <p:cNvPr id="30766" name="AutoShape 19"/>
            <p:cNvSpPr>
              <a:spLocks noChangeArrowheads="1"/>
            </p:cNvSpPr>
            <p:nvPr/>
          </p:nvSpPr>
          <p:spPr bwMode="auto">
            <a:xfrm>
              <a:off x="1923" y="2180"/>
              <a:ext cx="781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7" name="Group 20"/>
            <p:cNvGrpSpPr>
              <a:grpSpLocks/>
            </p:cNvGrpSpPr>
            <p:nvPr/>
          </p:nvGrpSpPr>
          <p:grpSpPr bwMode="auto">
            <a:xfrm>
              <a:off x="1923" y="2180"/>
              <a:ext cx="778" cy="289"/>
              <a:chOff x="1923" y="2180"/>
              <a:chExt cx="778" cy="289"/>
            </a:xfrm>
          </p:grpSpPr>
          <p:sp>
            <p:nvSpPr>
              <p:cNvPr id="30768" name="AutoShape 21"/>
              <p:cNvSpPr>
                <a:spLocks noChangeArrowheads="1"/>
              </p:cNvSpPr>
              <p:nvPr/>
            </p:nvSpPr>
            <p:spPr bwMode="auto">
              <a:xfrm>
                <a:off x="1923" y="2180"/>
                <a:ext cx="779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AutoShape 22"/>
              <p:cNvSpPr>
                <a:spLocks noChangeArrowheads="1"/>
              </p:cNvSpPr>
              <p:nvPr/>
            </p:nvSpPr>
            <p:spPr bwMode="auto">
              <a:xfrm>
                <a:off x="1924" y="2180"/>
                <a:ext cx="777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channel</a:t>
                </a:r>
              </a:p>
            </p:txBody>
          </p:sp>
        </p:grpSp>
      </p:grpSp>
      <p:sp>
        <p:nvSpPr>
          <p:cNvPr id="30731" name="Line 23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AutoShape 24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oundRect">
            <a:avLst>
              <a:gd name="adj" fmla="val 431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25"/>
          <p:cNvSpPr>
            <a:spLocks noChangeShapeType="1"/>
          </p:cNvSpPr>
          <p:nvPr/>
        </p:nvSpPr>
        <p:spPr bwMode="auto">
          <a:xfrm>
            <a:off x="3375025" y="4616450"/>
            <a:ext cx="2460625" cy="15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26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buFont typeface="Comic Sans MS" charset="0"/>
              <a:buNone/>
            </a:pPr>
            <a:r>
              <a:rPr lang="en-GB" sz="1800">
                <a:solidFill>
                  <a:srgbClr val="000000"/>
                </a:solidFill>
              </a:rPr>
              <a:t>data, control messages</a:t>
            </a:r>
          </a:p>
        </p:txBody>
      </p:sp>
      <p:sp>
        <p:nvSpPr>
          <p:cNvPr id="30735" name="Line 27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Freeform 28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1593"/>
              <a:gd name="T1" fmla="*/ 0 h 2541"/>
              <a:gd name="T2" fmla="*/ 2147483647 w 1593"/>
              <a:gd name="T3" fmla="*/ 2147483647 h 2541"/>
              <a:gd name="T4" fmla="*/ 2147483647 w 1593"/>
              <a:gd name="T5" fmla="*/ 2147483647 h 2541"/>
              <a:gd name="T6" fmla="*/ 0 60000 65536"/>
              <a:gd name="T7" fmla="*/ 0 60000 65536"/>
              <a:gd name="T8" fmla="*/ 0 60000 65536"/>
              <a:gd name="T9" fmla="*/ 0 w 1593"/>
              <a:gd name="T10" fmla="*/ 0 h 2541"/>
              <a:gd name="T11" fmla="*/ 1593 w 1593"/>
              <a:gd name="T12" fmla="*/ 2541 h 25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" h="2541">
                <a:moveTo>
                  <a:pt x="0" y="0"/>
                </a:moveTo>
                <a:cubicBezTo>
                  <a:pt x="240" y="77"/>
                  <a:pt x="1180" y="32"/>
                  <a:pt x="1435" y="457"/>
                </a:cubicBezTo>
                <a:cubicBezTo>
                  <a:pt x="1592" y="798"/>
                  <a:pt x="1500" y="2106"/>
                  <a:pt x="1518" y="2540"/>
                </a:cubicBez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Freeform 29"/>
          <p:cNvSpPr>
            <a:spLocks/>
          </p:cNvSpPr>
          <p:nvPr/>
        </p:nvSpPr>
        <p:spPr bwMode="auto">
          <a:xfrm>
            <a:off x="4506913" y="4654550"/>
            <a:ext cx="573087" cy="914400"/>
          </a:xfrm>
          <a:custGeom>
            <a:avLst/>
            <a:gdLst>
              <a:gd name="T0" fmla="*/ 2147483647 w 1593"/>
              <a:gd name="T1" fmla="*/ 0 h 2541"/>
              <a:gd name="T2" fmla="*/ 2147483647 w 1593"/>
              <a:gd name="T3" fmla="*/ 2147483647 h 2541"/>
              <a:gd name="T4" fmla="*/ 2147483647 w 1593"/>
              <a:gd name="T5" fmla="*/ 2147483647 h 2541"/>
              <a:gd name="T6" fmla="*/ 0 60000 65536"/>
              <a:gd name="T7" fmla="*/ 0 60000 65536"/>
              <a:gd name="T8" fmla="*/ 0 60000 65536"/>
              <a:gd name="T9" fmla="*/ 0 w 1593"/>
              <a:gd name="T10" fmla="*/ 0 h 2541"/>
              <a:gd name="T11" fmla="*/ 1593 w 1593"/>
              <a:gd name="T12" fmla="*/ 2541 h 25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" h="2541">
                <a:moveTo>
                  <a:pt x="1592" y="0"/>
                </a:moveTo>
                <a:cubicBezTo>
                  <a:pt x="1352" y="77"/>
                  <a:pt x="412" y="32"/>
                  <a:pt x="157" y="457"/>
                </a:cubicBezTo>
                <a:cubicBezTo>
                  <a:pt x="0" y="798"/>
                  <a:pt x="92" y="2106"/>
                  <a:pt x="74" y="2540"/>
                </a:cubicBezTo>
              </a:path>
            </a:pathLst>
          </a:custGeom>
          <a:noFill/>
          <a:ln w="5724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30"/>
          <p:cNvSpPr>
            <a:spLocks noChangeShapeType="1"/>
          </p:cNvSpPr>
          <p:nvPr/>
        </p:nvSpPr>
        <p:spPr bwMode="auto">
          <a:xfrm>
            <a:off x="1279525" y="4586288"/>
            <a:ext cx="814388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9" name="Group 31"/>
          <p:cNvGrpSpPr>
            <a:grpSpLocks/>
          </p:cNvGrpSpPr>
          <p:nvPr/>
        </p:nvGrpSpPr>
        <p:grpSpPr bwMode="auto">
          <a:xfrm>
            <a:off x="503238" y="4316413"/>
            <a:ext cx="812800" cy="458787"/>
            <a:chOff x="317" y="2719"/>
            <a:chExt cx="512" cy="289"/>
          </a:xfrm>
        </p:grpSpPr>
        <p:sp>
          <p:nvSpPr>
            <p:cNvPr id="30762" name="AutoShape 32"/>
            <p:cNvSpPr>
              <a:spLocks noChangeArrowheads="1"/>
            </p:cNvSpPr>
            <p:nvPr/>
          </p:nvSpPr>
          <p:spPr bwMode="auto">
            <a:xfrm>
              <a:off x="318" y="2719"/>
              <a:ext cx="512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3" name="Group 33"/>
            <p:cNvGrpSpPr>
              <a:grpSpLocks/>
            </p:cNvGrpSpPr>
            <p:nvPr/>
          </p:nvGrpSpPr>
          <p:grpSpPr bwMode="auto">
            <a:xfrm>
              <a:off x="317" y="2719"/>
              <a:ext cx="512" cy="289"/>
              <a:chOff x="317" y="2719"/>
              <a:chExt cx="512" cy="289"/>
            </a:xfrm>
          </p:grpSpPr>
          <p:sp>
            <p:nvSpPr>
              <p:cNvPr id="30764" name="AutoShape 34"/>
              <p:cNvSpPr>
                <a:spLocks noChangeArrowheads="1"/>
              </p:cNvSpPr>
              <p:nvPr/>
            </p:nvSpPr>
            <p:spPr bwMode="auto">
              <a:xfrm>
                <a:off x="318" y="2719"/>
                <a:ext cx="510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AutoShape 35"/>
              <p:cNvSpPr>
                <a:spLocks noChangeArrowheads="1"/>
              </p:cNvSpPr>
              <p:nvPr/>
            </p:nvSpPr>
            <p:spPr bwMode="auto">
              <a:xfrm>
                <a:off x="317" y="2719"/>
                <a:ext cx="513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</p:grpSp>
      <p:sp>
        <p:nvSpPr>
          <p:cNvPr id="30740" name="Line 36"/>
          <p:cNvSpPr>
            <a:spLocks noChangeShapeType="1"/>
          </p:cNvSpPr>
          <p:nvPr/>
        </p:nvSpPr>
        <p:spPr bwMode="auto">
          <a:xfrm>
            <a:off x="7086600" y="4556125"/>
            <a:ext cx="814388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1" name="Group 37"/>
          <p:cNvGrpSpPr>
            <a:grpSpLocks/>
          </p:cNvGrpSpPr>
          <p:nvPr/>
        </p:nvGrpSpPr>
        <p:grpSpPr bwMode="auto">
          <a:xfrm>
            <a:off x="7872413" y="4286250"/>
            <a:ext cx="812800" cy="458788"/>
            <a:chOff x="4959" y="2700"/>
            <a:chExt cx="512" cy="289"/>
          </a:xfrm>
        </p:grpSpPr>
        <p:sp>
          <p:nvSpPr>
            <p:cNvPr id="30758" name="AutoShape 38"/>
            <p:cNvSpPr>
              <a:spLocks noChangeArrowheads="1"/>
            </p:cNvSpPr>
            <p:nvPr/>
          </p:nvSpPr>
          <p:spPr bwMode="auto">
            <a:xfrm>
              <a:off x="4960" y="2700"/>
              <a:ext cx="512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9" name="Group 39"/>
            <p:cNvGrpSpPr>
              <a:grpSpLocks/>
            </p:cNvGrpSpPr>
            <p:nvPr/>
          </p:nvGrpSpPr>
          <p:grpSpPr bwMode="auto">
            <a:xfrm>
              <a:off x="4959" y="2700"/>
              <a:ext cx="512" cy="289"/>
              <a:chOff x="4959" y="2700"/>
              <a:chExt cx="512" cy="289"/>
            </a:xfrm>
          </p:grpSpPr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>
                <a:off x="4960" y="2700"/>
                <a:ext cx="510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AutoShape 41"/>
              <p:cNvSpPr>
                <a:spLocks noChangeArrowheads="1"/>
              </p:cNvSpPr>
              <p:nvPr/>
            </p:nvSpPr>
            <p:spPr bwMode="auto">
              <a:xfrm>
                <a:off x="4959" y="2700"/>
                <a:ext cx="513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0742" name="Group 42"/>
          <p:cNvGrpSpPr>
            <a:grpSpLocks/>
          </p:cNvGrpSpPr>
          <p:nvPr/>
        </p:nvGrpSpPr>
        <p:grpSpPr bwMode="auto">
          <a:xfrm>
            <a:off x="701675" y="3089275"/>
            <a:ext cx="893763" cy="458788"/>
            <a:chOff x="442" y="1946"/>
            <a:chExt cx="563" cy="289"/>
          </a:xfrm>
        </p:grpSpPr>
        <p:sp>
          <p:nvSpPr>
            <p:cNvPr id="30754" name="AutoShape 43"/>
            <p:cNvSpPr>
              <a:spLocks noChangeArrowheads="1"/>
            </p:cNvSpPr>
            <p:nvPr/>
          </p:nvSpPr>
          <p:spPr bwMode="auto">
            <a:xfrm>
              <a:off x="442" y="1946"/>
              <a:ext cx="564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5" name="Group 44"/>
            <p:cNvGrpSpPr>
              <a:grpSpLocks/>
            </p:cNvGrpSpPr>
            <p:nvPr/>
          </p:nvGrpSpPr>
          <p:grpSpPr bwMode="auto">
            <a:xfrm>
              <a:off x="442" y="1946"/>
              <a:ext cx="561" cy="289"/>
              <a:chOff x="442" y="1946"/>
              <a:chExt cx="561" cy="289"/>
            </a:xfrm>
          </p:grpSpPr>
          <p:sp>
            <p:nvSpPr>
              <p:cNvPr id="30756" name="AutoShape 45"/>
              <p:cNvSpPr>
                <a:spLocks noChangeArrowheads="1"/>
              </p:cNvSpPr>
              <p:nvPr/>
            </p:nvSpPr>
            <p:spPr bwMode="auto">
              <a:xfrm>
                <a:off x="442" y="1946"/>
                <a:ext cx="562" cy="286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AutoShape 46"/>
              <p:cNvSpPr>
                <a:spLocks noChangeArrowheads="1"/>
              </p:cNvSpPr>
              <p:nvPr/>
            </p:nvSpPr>
            <p:spPr bwMode="auto">
              <a:xfrm>
                <a:off x="442" y="1946"/>
                <a:ext cx="562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3333CC"/>
                    </a:solidFill>
                  </a:rPr>
                  <a:t>Alice</a:t>
                </a:r>
              </a:p>
            </p:txBody>
          </p:sp>
        </p:grpSp>
      </p:grpSp>
      <p:grpSp>
        <p:nvGrpSpPr>
          <p:cNvPr id="30743" name="Group 47"/>
          <p:cNvGrpSpPr>
            <a:grpSpLocks/>
          </p:cNvGrpSpPr>
          <p:nvPr/>
        </p:nvGrpSpPr>
        <p:grpSpPr bwMode="auto">
          <a:xfrm>
            <a:off x="7669213" y="3100388"/>
            <a:ext cx="712787" cy="458787"/>
            <a:chOff x="4831" y="1953"/>
            <a:chExt cx="449" cy="289"/>
          </a:xfrm>
        </p:grpSpPr>
        <p:sp>
          <p:nvSpPr>
            <p:cNvPr id="30750" name="AutoShape 48"/>
            <p:cNvSpPr>
              <a:spLocks noChangeArrowheads="1"/>
            </p:cNvSpPr>
            <p:nvPr/>
          </p:nvSpPr>
          <p:spPr bwMode="auto">
            <a:xfrm>
              <a:off x="4832" y="1953"/>
              <a:ext cx="449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1" name="Group 49"/>
            <p:cNvGrpSpPr>
              <a:grpSpLocks/>
            </p:cNvGrpSpPr>
            <p:nvPr/>
          </p:nvGrpSpPr>
          <p:grpSpPr bwMode="auto">
            <a:xfrm>
              <a:off x="4831" y="1953"/>
              <a:ext cx="448" cy="289"/>
              <a:chOff x="4831" y="1953"/>
              <a:chExt cx="448" cy="289"/>
            </a:xfrm>
          </p:grpSpPr>
          <p:sp>
            <p:nvSpPr>
              <p:cNvPr id="30752" name="AutoShape 50"/>
              <p:cNvSpPr>
                <a:spLocks noChangeArrowheads="1"/>
              </p:cNvSpPr>
              <p:nvPr/>
            </p:nvSpPr>
            <p:spPr bwMode="auto">
              <a:xfrm>
                <a:off x="4832" y="1953"/>
                <a:ext cx="447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AutoShape 51"/>
              <p:cNvSpPr>
                <a:spLocks noChangeArrowheads="1"/>
              </p:cNvSpPr>
              <p:nvPr/>
            </p:nvSpPr>
            <p:spPr bwMode="auto">
              <a:xfrm>
                <a:off x="4831" y="1953"/>
                <a:ext cx="449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3333CC"/>
                    </a:solidFill>
                  </a:rPr>
                  <a:t>Bob</a:t>
                </a:r>
              </a:p>
            </p:txBody>
          </p:sp>
        </p:grpSp>
      </p:grpSp>
      <p:grpSp>
        <p:nvGrpSpPr>
          <p:cNvPr id="30744" name="Group 52"/>
          <p:cNvGrpSpPr>
            <a:grpSpLocks/>
          </p:cNvGrpSpPr>
          <p:nvPr/>
        </p:nvGrpSpPr>
        <p:grpSpPr bwMode="auto">
          <a:xfrm>
            <a:off x="3357563" y="5727700"/>
            <a:ext cx="1030287" cy="458788"/>
            <a:chOff x="2115" y="3608"/>
            <a:chExt cx="649" cy="289"/>
          </a:xfrm>
        </p:grpSpPr>
        <p:sp>
          <p:nvSpPr>
            <p:cNvPr id="30746" name="AutoShape 53"/>
            <p:cNvSpPr>
              <a:spLocks noChangeArrowheads="1"/>
            </p:cNvSpPr>
            <p:nvPr/>
          </p:nvSpPr>
          <p:spPr bwMode="auto">
            <a:xfrm>
              <a:off x="2116" y="3608"/>
              <a:ext cx="649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7" name="Group 54"/>
            <p:cNvGrpSpPr>
              <a:grpSpLocks/>
            </p:cNvGrpSpPr>
            <p:nvPr/>
          </p:nvGrpSpPr>
          <p:grpSpPr bwMode="auto">
            <a:xfrm>
              <a:off x="2115" y="3608"/>
              <a:ext cx="649" cy="289"/>
              <a:chOff x="2115" y="3608"/>
              <a:chExt cx="649" cy="289"/>
            </a:xfrm>
          </p:grpSpPr>
          <p:sp>
            <p:nvSpPr>
              <p:cNvPr id="30748" name="AutoShape 55"/>
              <p:cNvSpPr>
                <a:spLocks noChangeArrowheads="1"/>
              </p:cNvSpPr>
              <p:nvPr/>
            </p:nvSpPr>
            <p:spPr bwMode="auto">
              <a:xfrm>
                <a:off x="2116" y="3608"/>
                <a:ext cx="647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AutoShape 56"/>
              <p:cNvSpPr>
                <a:spLocks noChangeArrowheads="1"/>
              </p:cNvSpPr>
              <p:nvPr/>
            </p:nvSpPr>
            <p:spPr bwMode="auto">
              <a:xfrm>
                <a:off x="2115" y="3608"/>
                <a:ext cx="650" cy="290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3333CC"/>
                    </a:solidFill>
                  </a:rPr>
                  <a:t>Trudy</a:t>
                </a:r>
              </a:p>
            </p:txBody>
          </p:sp>
        </p:grpSp>
      </p:grpSp>
      <p:pic>
        <p:nvPicPr>
          <p:cNvPr id="30745" name="Picture 24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711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3906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2390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Alice thus verifies that:</a:t>
            </a:r>
          </a:p>
          <a:p>
            <a:pPr marL="800100" lvl="1" indent="-342900">
              <a:lnSpc>
                <a:spcPct val="90000"/>
              </a:lnSpc>
              <a:buFont typeface="ZapfDingbats" charset="0"/>
              <a:buChar char="ü"/>
            </a:pPr>
            <a:r>
              <a:rPr lang="en-US">
                <a:latin typeface="Gill Sans MT" charset="0"/>
              </a:rPr>
              <a:t>Bob signed m</a:t>
            </a:r>
          </a:p>
          <a:p>
            <a:pPr marL="800100" lvl="1" indent="-342900">
              <a:lnSpc>
                <a:spcPct val="90000"/>
              </a:lnSpc>
              <a:buFont typeface="ZapfDingbats" charset="0"/>
              <a:buChar char="ü"/>
            </a:pPr>
            <a:r>
              <a:rPr lang="en-US">
                <a:latin typeface="Gill Sans MT" charset="0"/>
              </a:rPr>
              <a:t>no one else signed m</a:t>
            </a:r>
          </a:p>
          <a:p>
            <a:pPr marL="800100" lvl="1" indent="-342900">
              <a:lnSpc>
                <a:spcPct val="90000"/>
              </a:lnSpc>
              <a:buFont typeface="ZapfDingbats" charset="0"/>
              <a:buChar char="ü"/>
            </a:pPr>
            <a:r>
              <a:rPr lang="en-US">
                <a:latin typeface="Gill Sans MT" charset="0"/>
              </a:rPr>
              <a:t>Bob signed m and not m</a:t>
            </a:r>
            <a:r>
              <a:rPr lang="ja-JP" altLang="en-US">
                <a:latin typeface="Gill Sans MT" charset="0"/>
              </a:rPr>
              <a:t>‘</a:t>
            </a:r>
            <a:endParaRPr lang="en-US" altLang="ja-JP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>
                <a:latin typeface="Gill Sans MT" charset="0"/>
              </a:rPr>
              <a:t>Alice can take m, and signature K</a:t>
            </a:r>
            <a:r>
              <a:rPr lang="en-US" baseline="-25000">
                <a:latin typeface="Gill Sans MT" charset="0"/>
              </a:rPr>
              <a:t>B</a:t>
            </a:r>
            <a:r>
              <a:rPr lang="en-US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>
              <a:latin typeface="Gill Sans MT" charset="0"/>
              <a:cs typeface="ＭＳ Ｐゴシック" charset="0"/>
            </a:endParaRPr>
          </a:p>
        </p:txBody>
      </p:sp>
      <p:sp>
        <p:nvSpPr>
          <p:cNvPr id="123908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239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Digital signatures </a:t>
            </a:r>
          </a:p>
        </p:txBody>
      </p:sp>
      <p:pic>
        <p:nvPicPr>
          <p:cNvPr id="123910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suppose Alice receives msg m, with signature: m, K</a:t>
            </a:r>
            <a:r>
              <a:rPr lang="en-US" sz="2400" baseline="-25000">
                <a:latin typeface="Gill Sans MT" charset="0"/>
              </a:rPr>
              <a:t>B</a:t>
            </a:r>
            <a:r>
              <a:rPr lang="en-US" sz="2400">
                <a:latin typeface="Gill Sans MT" charset="0"/>
              </a:rPr>
              <a:t>(m)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Alice verifies m signed by Bob by applying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public key K</a:t>
            </a:r>
            <a:r>
              <a:rPr lang="en-US" altLang="ja-JP" sz="2400" baseline="-25000">
                <a:latin typeface="Gill Sans MT" charset="0"/>
              </a:rPr>
              <a:t>B</a:t>
            </a:r>
            <a:r>
              <a:rPr lang="en-US" altLang="ja-JP" sz="2400">
                <a:latin typeface="Gill Sans MT" charset="0"/>
              </a:rPr>
              <a:t> to K</a:t>
            </a:r>
            <a:r>
              <a:rPr lang="en-US" altLang="ja-JP" sz="2400" baseline="-25000">
                <a:latin typeface="Gill Sans MT" charset="0"/>
              </a:rPr>
              <a:t>B</a:t>
            </a:r>
            <a:r>
              <a:rPr lang="en-US" altLang="ja-JP" sz="2400">
                <a:latin typeface="Gill Sans MT" charset="0"/>
              </a:rPr>
              <a:t>(m) then checks K</a:t>
            </a:r>
            <a:r>
              <a:rPr lang="en-US" altLang="ja-JP" sz="2400" baseline="-25000">
                <a:latin typeface="Gill Sans MT" charset="0"/>
              </a:rPr>
              <a:t>B</a:t>
            </a:r>
            <a:r>
              <a:rPr lang="en-US" altLang="ja-JP" sz="2400">
                <a:latin typeface="Gill Sans MT" charset="0"/>
              </a:rPr>
              <a:t>(K</a:t>
            </a:r>
            <a:r>
              <a:rPr lang="en-US" altLang="ja-JP" sz="2400" baseline="-25000">
                <a:latin typeface="Gill Sans MT" charset="0"/>
              </a:rPr>
              <a:t>B</a:t>
            </a:r>
            <a:r>
              <a:rPr lang="en-US" altLang="ja-JP" sz="2400">
                <a:latin typeface="Gill Sans MT" charset="0"/>
              </a:rPr>
              <a:t>(m) ) = m.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K</a:t>
            </a:r>
            <a:r>
              <a:rPr lang="en-US" sz="2400" baseline="-25000">
                <a:latin typeface="Gill Sans MT" charset="0"/>
              </a:rPr>
              <a:t>B</a:t>
            </a:r>
            <a:r>
              <a:rPr lang="en-US" sz="2400">
                <a:latin typeface="Gill Sans MT" charset="0"/>
              </a:rPr>
              <a:t>(K</a:t>
            </a:r>
            <a:r>
              <a:rPr lang="en-US" sz="2400" baseline="-25000">
                <a:latin typeface="Gill Sans MT" charset="0"/>
              </a:rPr>
              <a:t>B</a:t>
            </a:r>
            <a:r>
              <a:rPr lang="en-US" sz="2400">
                <a:latin typeface="Gill Sans MT" charset="0"/>
              </a:rPr>
              <a:t>(m) ) = m, whoever signed m must have used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>
              <a:latin typeface="Gill Sans MT" charset="0"/>
            </a:endParaRPr>
          </a:p>
        </p:txBody>
      </p:sp>
      <p:sp>
        <p:nvSpPr>
          <p:cNvPr id="123912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23913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23914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23915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23916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23917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 Unicode MS" charset="0"/>
                <a:cs typeface="Arial Unicode MS" charset="0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Message digests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computationally expensive to public-key-encrypt long messages 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goal: </a:t>
            </a:r>
            <a:r>
              <a:rPr lang="en-US" sz="2400">
                <a:latin typeface="Gill Sans MT" charset="0"/>
                <a:cs typeface="ＭＳ Ｐゴシック" charset="0"/>
              </a:rPr>
              <a:t>fixed-length, easy- to-compute digital </a:t>
            </a:r>
            <a:r>
              <a:rPr lang="ja-JP" altLang="en-US" sz="2400">
                <a:latin typeface="Gill Sans MT" charset="0"/>
                <a:cs typeface="ＭＳ Ｐゴシック" charset="0"/>
              </a:rPr>
              <a:t>“</a:t>
            </a:r>
            <a:r>
              <a:rPr lang="en-US" altLang="ja-JP" sz="2400">
                <a:latin typeface="Gill Sans MT" charset="0"/>
                <a:cs typeface="ＭＳ Ｐゴシック" charset="0"/>
              </a:rPr>
              <a:t>fingerprint</a:t>
            </a:r>
            <a:r>
              <a:rPr lang="ja-JP" altLang="en-US" sz="2400">
                <a:latin typeface="Gill Sans MT" charset="0"/>
                <a:cs typeface="ＭＳ Ｐゴシック" charset="0"/>
              </a:rPr>
              <a:t>”</a:t>
            </a:r>
            <a:endParaRPr lang="en-US" altLang="ja-JP" sz="2400">
              <a:latin typeface="Gill Sans MT" charset="0"/>
              <a:cs typeface="ＭＳ Ｐゴシック" charset="0"/>
            </a:endParaRPr>
          </a:p>
          <a:p>
            <a:r>
              <a:rPr lang="en-US" sz="2400">
                <a:latin typeface="Gill Sans MT" charset="0"/>
                <a:cs typeface="ＭＳ Ｐゴシック" charset="0"/>
              </a:rPr>
              <a:t>apply hash function H to </a:t>
            </a:r>
            <a:r>
              <a:rPr lang="en-US" sz="2400" i="1">
                <a:latin typeface="Gill Sans MT" charset="0"/>
                <a:cs typeface="ＭＳ Ｐゴシック" charset="0"/>
              </a:rPr>
              <a:t>m</a:t>
            </a:r>
            <a:r>
              <a:rPr lang="en-US" sz="2400">
                <a:latin typeface="Gill Sans MT" charset="0"/>
                <a:cs typeface="ＭＳ Ｐゴシック" charset="0"/>
              </a:rPr>
              <a:t>, get fixed size message digest, </a:t>
            </a:r>
            <a:r>
              <a:rPr lang="en-US" sz="2400" i="1">
                <a:latin typeface="Gill Sans MT" charset="0"/>
                <a:cs typeface="ＭＳ Ｐゴシック" charset="0"/>
              </a:rPr>
              <a:t>H(m).</a:t>
            </a:r>
            <a:endParaRPr lang="en-US" sz="2000">
              <a:latin typeface="Gill Sans MT" charset="0"/>
              <a:cs typeface="ＭＳ Ｐゴシック" charset="0"/>
            </a:endParaRPr>
          </a:p>
          <a:p>
            <a:endParaRPr lang="en-US" sz="2000">
              <a:latin typeface="Gill Sans MT" charset="0"/>
              <a:cs typeface="ＭＳ Ｐゴシック" charset="0"/>
            </a:endParaRPr>
          </a:p>
          <a:p>
            <a:endParaRPr lang="en-US" sz="2400">
              <a:latin typeface="Gill Sans MT" charset="0"/>
              <a:cs typeface="ＭＳ Ｐゴシック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Hash function properties: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many-to-1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produces fixed-size msg digest (fingerprint)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given message digest x, computationally infeasible to find m such that x = H(m)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000">
              <a:latin typeface="Gill Sans MT" charset="0"/>
              <a:cs typeface="ＭＳ Ｐゴシック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4941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42" name="TextBox 14"/>
          <p:cNvSpPr txBox="1">
            <a:spLocks noChangeArrowheads="1"/>
          </p:cNvSpPr>
          <p:nvPr/>
        </p:nvSpPr>
        <p:spPr bwMode="auto">
          <a:xfrm>
            <a:off x="522288" y="5895975"/>
            <a:ext cx="445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CC0000"/>
                </a:solidFill>
                <a:latin typeface="Gill Sans MT" charset="0"/>
                <a:cs typeface="Gill Sans MT" charset="0"/>
              </a:rPr>
              <a:t>Sign only small message digest!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>
                <a:latin typeface="Gill Sans MT" charset="0"/>
                <a:cs typeface="ＭＳ Ｐゴシック" charset="0"/>
              </a:rPr>
              <a:t>Internet checksum: poor crypto hash function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Internet checksum has some properties of hash function:</a:t>
            </a:r>
          </a:p>
          <a:p>
            <a:pPr>
              <a:buFont typeface="ZapfDingbats" charset="0"/>
              <a:buChar char="ü"/>
            </a:pPr>
            <a:r>
              <a:rPr lang="en-US" sz="2400">
                <a:latin typeface="Gill Sans MT" charset="0"/>
                <a:cs typeface="ＭＳ Ｐゴシック" charset="0"/>
              </a:rPr>
              <a:t>produces fixed length digest (16-bit sum) of message</a:t>
            </a:r>
          </a:p>
          <a:p>
            <a:pPr>
              <a:buFont typeface="ZapfDingbats" charset="0"/>
              <a:buChar char="ü"/>
            </a:pPr>
            <a:r>
              <a:rPr lang="en-US" sz="2400">
                <a:latin typeface="Gill Sans MT" charset="0"/>
                <a:cs typeface="ＭＳ Ｐゴシック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I O U 1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0 0 . 9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49 4F 55 31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30 30 2E 39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u="sng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u="sng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I O U </a:t>
            </a:r>
            <a:r>
              <a:rPr lang="en-US" b="1" u="sng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0 0 . </a:t>
            </a:r>
            <a:r>
              <a:rPr lang="en-US" b="1" u="sng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49 4F 55 </a:t>
            </a:r>
            <a:r>
              <a:rPr lang="en-US" b="1" u="sng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30 30 2E </a:t>
            </a:r>
            <a:r>
              <a:rPr lang="en-US" b="1" u="sng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u="sng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u="sng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/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5972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Network Security</a:t>
            </a: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127047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48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982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126986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26987" name="Picture 17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8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127043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127045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127046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127044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91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127041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27042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6994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>
                <a:latin typeface="Gill Sans MT" charset="0"/>
                <a:cs typeface="ＭＳ Ｐゴシック" charset="0"/>
              </a:rPr>
              <a:t>Alice verifies signature, integrity of digitally signed message:</a:t>
            </a:r>
          </a:p>
        </p:txBody>
      </p:sp>
      <p:grpSp>
        <p:nvGrpSpPr>
          <p:cNvPr id="126997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127036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127039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127040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7037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38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/>
              <a:r>
                <a:rPr lang="en-US" sz="180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127031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127034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127035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7032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33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/>
              <a:r>
                <a:rPr lang="en-US" sz="180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127029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30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127027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28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127025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026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127021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127023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127024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127022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Arial" charset="0"/>
                <a:cs typeface="Arial" charset="0"/>
              </a:rPr>
              <a:t>equal</a:t>
            </a:r>
          </a:p>
          <a:p>
            <a:pPr algn="ctr"/>
            <a:r>
              <a:rPr lang="en-US" sz="240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360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12702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Hash function algorithms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MD5 hash function widely used (RFC 1321) </a:t>
            </a:r>
          </a:p>
          <a:p>
            <a:pPr lvl="1"/>
            <a:r>
              <a:rPr lang="en-US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>
                <a:latin typeface="Gill Sans MT" charset="0"/>
              </a:rPr>
              <a:t>arbitrary 128-bit string x, appears difficult to construct msg m whose MD5 hash is equal to x</a:t>
            </a:r>
          </a:p>
          <a:p>
            <a:r>
              <a:rPr lang="en-US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SHA-1 is also used</a:t>
            </a:r>
          </a:p>
          <a:p>
            <a:pPr lvl="1"/>
            <a:r>
              <a:rPr lang="en-US">
                <a:latin typeface="Gill Sans MT" charset="0"/>
              </a:rPr>
              <a:t>US standard [</a:t>
            </a:r>
            <a:r>
              <a:rPr lang="en-US" sz="2000">
                <a:latin typeface="Gill Sans MT" charset="0"/>
              </a:rPr>
              <a:t>NIST, FIPS PUB 180-1]</a:t>
            </a:r>
            <a:endParaRPr lang="en-US">
              <a:latin typeface="Gill Sans MT" charset="0"/>
            </a:endParaRPr>
          </a:p>
          <a:p>
            <a:pPr lvl="1"/>
            <a:r>
              <a:rPr lang="en-US">
                <a:latin typeface="Gill Sans MT" charset="0"/>
              </a:rPr>
              <a:t>160-bit message digest</a:t>
            </a:r>
          </a:p>
        </p:txBody>
      </p:sp>
      <p:pic>
        <p:nvPicPr>
          <p:cNvPr id="128004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Network Security</a:t>
            </a: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Recall: ap5.0 security hole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man (or woman) in the middle attack: </a:t>
            </a:r>
            <a:r>
              <a:rPr lang="en-US" sz="2400">
                <a:latin typeface="Gill Sans MT" charset="0"/>
                <a:cs typeface="ＭＳ Ｐゴシック" charset="0"/>
              </a:rPr>
              <a:t>Trudy poses as Alice (to Bob) and as Bob (to Alice)</a:t>
            </a:r>
          </a:p>
        </p:txBody>
      </p:sp>
      <p:pic>
        <p:nvPicPr>
          <p:cNvPr id="129029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</p:spPr>
      </p:pic>
      <p:pic>
        <p:nvPicPr>
          <p:cNvPr id="129030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3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3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39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129088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129089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129090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129091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4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43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129084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129086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129087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129085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46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129080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129081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129082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129083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4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50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129076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129078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29079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129077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52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129073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29074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129075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29053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129068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29069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129070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29071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29072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2905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12905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sends m to Alice encrypted with Alice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latin typeface="Arial" charset="0"/>
                <a:cs typeface="Arial" charset="0"/>
              </a:rPr>
              <a:t>s public key</a:t>
            </a: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57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129065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9066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129067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29058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129060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29061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129062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29063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29064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2905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Public-key certification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motivation: Trudy plays pizza prank on Bob</a:t>
            </a:r>
          </a:p>
          <a:p>
            <a:pPr lvl="1"/>
            <a:r>
              <a:rPr lang="en-US">
                <a:latin typeface="Gill Sans MT" charset="0"/>
              </a:rPr>
              <a:t>Trudy creates e-mail order: </a:t>
            </a:r>
            <a:br>
              <a:rPr lang="en-US">
                <a:latin typeface="Gill Sans MT" charset="0"/>
              </a:rPr>
            </a:br>
            <a:r>
              <a:rPr lang="en-US" i="1">
                <a:latin typeface="Gill Sans MT" charset="0"/>
              </a:rPr>
              <a:t>Dear Pizza Store, Please deliver to me four pepperoni pizzas. Thank you, Bob</a:t>
            </a:r>
          </a:p>
          <a:p>
            <a:pPr lvl="1"/>
            <a:r>
              <a:rPr lang="en-US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>
                <a:latin typeface="Gill Sans MT" charset="0"/>
              </a:rPr>
              <a:t>Trudy sends order to Pizza Store</a:t>
            </a:r>
          </a:p>
          <a:p>
            <a:pPr lvl="1"/>
            <a:r>
              <a:rPr lang="en-US">
                <a:latin typeface="Gill Sans MT" charset="0"/>
              </a:rPr>
              <a:t>Trudy sends to Pizza Store her public key, but says it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Bob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public key</a:t>
            </a:r>
          </a:p>
          <a:p>
            <a:pPr lvl="1"/>
            <a:r>
              <a:rPr lang="en-US">
                <a:latin typeface="Gill Sans MT" charset="0"/>
              </a:rPr>
              <a:t>Pizza Store verifies signature; then delivers four pepperoni pizzas to Bob</a:t>
            </a:r>
          </a:p>
          <a:p>
            <a:pPr lvl="1"/>
            <a:r>
              <a:rPr lang="en-US">
                <a:latin typeface="Gill Sans MT" charset="0"/>
              </a:rPr>
              <a:t>Bob doesn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t even like pepperoni</a:t>
            </a:r>
          </a:p>
          <a:p>
            <a:pPr lvl="1"/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Certification authorities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i="1">
                <a:solidFill>
                  <a:srgbClr val="C00000"/>
                </a:solidFill>
                <a:latin typeface="Gill Sans MT" charset="0"/>
                <a:cs typeface="ＭＳ Ｐゴシック" charset="0"/>
              </a:rPr>
              <a:t>certification authority (CA): </a:t>
            </a:r>
            <a:r>
              <a:rPr lang="en-US" sz="2400">
                <a:latin typeface="Gill Sans MT" charset="0"/>
                <a:cs typeface="ＭＳ Ｐゴシック" charset="0"/>
              </a:rPr>
              <a:t>binds public key to particular entity, E.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E (person, router) registers its public key with CA.</a:t>
            </a:r>
          </a:p>
          <a:p>
            <a:pPr lvl="1"/>
            <a:r>
              <a:rPr lang="en-US" sz="2000">
                <a:latin typeface="Gill Sans MT" charset="0"/>
              </a:rPr>
              <a:t>E provides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proof of identity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to CA. </a:t>
            </a:r>
          </a:p>
          <a:p>
            <a:pPr lvl="1"/>
            <a:r>
              <a:rPr lang="en-US" sz="2000">
                <a:latin typeface="Gill Sans MT" charset="0"/>
              </a:rPr>
              <a:t>CA creates certificate binding E to its public key.</a:t>
            </a:r>
          </a:p>
          <a:p>
            <a:pPr lvl="1"/>
            <a:r>
              <a:rPr lang="en-US" sz="2000">
                <a:latin typeface="Gill Sans MT" charset="0"/>
              </a:rPr>
              <a:t>certificate containing 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public key digitally signed by CA – CA says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this is 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public key</a:t>
            </a:r>
            <a:r>
              <a:rPr lang="ja-JP" altLang="en-US" sz="2000">
                <a:latin typeface="Gill Sans MT" charset="0"/>
              </a:rPr>
              <a:t>”</a:t>
            </a:r>
            <a:endParaRPr lang="en-US" sz="2000">
              <a:latin typeface="Gill Sans MT" charset="0"/>
            </a:endParaRPr>
          </a:p>
        </p:txBody>
      </p:sp>
      <p:pic>
        <p:nvPicPr>
          <p:cNvPr id="131076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131077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31079" name="Picture 7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131104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131106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131107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131105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31081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31083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131085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31086" name="Picture 20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87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131102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131103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131088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31089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92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131095" name="Picture 29" descr="SO00109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1096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131098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1311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13110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131099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131097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093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  <a:cs typeface="Arial" charset="0"/>
              </a:rPr>
              <a:t>certificate for Bob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 altLang="ja-JP">
                <a:latin typeface="Arial" charset="0"/>
                <a:cs typeface="Arial" charset="0"/>
              </a:rPr>
              <a:t>s public key, signed by CA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31094" name="Picture 2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>
                <a:solidFill>
                  <a:schemeClr val="tx2"/>
                </a:solidFill>
                <a:latin typeface="Gill Sans MT" charset="0"/>
                <a:cs typeface="ＭＳ Ｐゴシック" charset="0"/>
              </a:rPr>
              <a:t>when Alice wants Bob</a:t>
            </a:r>
            <a:r>
              <a:rPr lang="ja-JP" altLang="en-US" sz="2400">
                <a:solidFill>
                  <a:schemeClr val="tx2"/>
                </a:solidFill>
                <a:latin typeface="Gill Sans MT" charset="0"/>
                <a:cs typeface="ＭＳ Ｐゴシック" charset="0"/>
              </a:rPr>
              <a:t>’</a:t>
            </a:r>
            <a:r>
              <a:rPr lang="en-US" altLang="ja-JP" sz="2400">
                <a:solidFill>
                  <a:schemeClr val="tx2"/>
                </a:solidFill>
                <a:latin typeface="Gill Sans MT" charset="0"/>
                <a:cs typeface="ＭＳ Ｐゴシック" charset="0"/>
              </a:rPr>
              <a:t>s public key: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ill Sans MT" charset="0"/>
              </a:rPr>
              <a:t>gets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>
                <a:solidFill>
                  <a:schemeClr val="tx2"/>
                </a:solidFill>
                <a:latin typeface="Gill Sans MT" charset="0"/>
              </a:rPr>
              <a:t>s certificate (Bob or elsewhere).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ill Sans MT" charset="0"/>
              </a:rPr>
              <a:t>apply CA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>
                <a:solidFill>
                  <a:schemeClr val="tx2"/>
                </a:solidFill>
                <a:latin typeface="Gill Sans MT" charset="0"/>
              </a:rPr>
              <a:t>s public key to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>
                <a:solidFill>
                  <a:schemeClr val="tx2"/>
                </a:solidFill>
                <a:latin typeface="Gill Sans MT" charset="0"/>
              </a:rPr>
              <a:t>s certificate, get Bob</a:t>
            </a:r>
            <a:r>
              <a:rPr lang="ja-JP" altLang="en-US">
                <a:solidFill>
                  <a:schemeClr val="tx2"/>
                </a:solidFill>
                <a:latin typeface="Gill Sans MT" charset="0"/>
              </a:rPr>
              <a:t>’</a:t>
            </a:r>
            <a:r>
              <a:rPr lang="en-US" altLang="ja-JP">
                <a:solidFill>
                  <a:schemeClr val="tx2"/>
                </a:solidFill>
                <a:latin typeface="Gill Sans MT" charset="0"/>
              </a:rPr>
              <a:t>s public key</a:t>
            </a:r>
            <a:endParaRPr lang="en-US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132099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32101" name="Picture 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02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132123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132125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132126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132124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132104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132105" name="Picture 16" descr="BS0076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06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132121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132122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132107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32108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9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10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111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132114" name="Picture 25" descr="SO00109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2115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132117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1321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13212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132118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132116" name="Picture 31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11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Certification authorities</a:t>
            </a:r>
          </a:p>
        </p:txBody>
      </p:sp>
      <p:pic>
        <p:nvPicPr>
          <p:cNvPr id="132113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1" name="Group 1"/>
          <p:cNvGrpSpPr>
            <a:grpSpLocks/>
          </p:cNvGrpSpPr>
          <p:nvPr/>
        </p:nvGrpSpPr>
        <p:grpSpPr bwMode="auto">
          <a:xfrm>
            <a:off x="533400" y="228600"/>
            <a:ext cx="7766050" cy="1136650"/>
            <a:chOff x="336" y="144"/>
            <a:chExt cx="4892" cy="716"/>
          </a:xfrm>
        </p:grpSpPr>
        <p:sp>
          <p:nvSpPr>
            <p:cNvPr id="133135" name="AutoShape 2"/>
            <p:cNvSpPr>
              <a:spLocks noChangeArrowheads="1"/>
            </p:cNvSpPr>
            <p:nvPr/>
          </p:nvSpPr>
          <p:spPr bwMode="auto">
            <a:xfrm>
              <a:off x="336" y="144"/>
              <a:ext cx="4892" cy="716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600">
                <a:latin typeface="Gill Sans MT" charset="0"/>
                <a:cs typeface="Gill Sans MT" charset="0"/>
              </a:endParaRPr>
            </a:p>
          </p:txBody>
        </p:sp>
        <p:sp>
          <p:nvSpPr>
            <p:cNvPr id="133136" name="Text Box 3"/>
            <p:cNvSpPr txBox="1">
              <a:spLocks noChangeArrowheads="1"/>
            </p:cNvSpPr>
            <p:nvPr/>
          </p:nvSpPr>
          <p:spPr bwMode="auto">
            <a:xfrm>
              <a:off x="336" y="297"/>
              <a:ext cx="489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3333CC"/>
                </a:buClr>
                <a:buFont typeface="Comic Sans MS" charset="0"/>
                <a:buNone/>
              </a:pPr>
              <a:r>
                <a:rPr lang="en-GB" sz="3600">
                  <a:solidFill>
                    <a:srgbClr val="000099"/>
                  </a:solidFill>
                  <a:latin typeface="Gill Sans MT" charset="0"/>
                </a:rPr>
                <a:t>A certificate contains:</a:t>
              </a:r>
            </a:p>
          </p:txBody>
        </p:sp>
      </p:grpSp>
      <p:grpSp>
        <p:nvGrpSpPr>
          <p:cNvPr id="133122" name="Group 4"/>
          <p:cNvGrpSpPr>
            <a:grpSpLocks/>
          </p:cNvGrpSpPr>
          <p:nvPr/>
        </p:nvGrpSpPr>
        <p:grpSpPr bwMode="auto">
          <a:xfrm>
            <a:off x="488950" y="1222375"/>
            <a:ext cx="7766050" cy="1263650"/>
            <a:chOff x="308" y="770"/>
            <a:chExt cx="4892" cy="796"/>
          </a:xfrm>
        </p:grpSpPr>
        <p:sp>
          <p:nvSpPr>
            <p:cNvPr id="133133" name="AutoShape 5"/>
            <p:cNvSpPr>
              <a:spLocks noChangeArrowheads="1"/>
            </p:cNvSpPr>
            <p:nvPr/>
          </p:nvSpPr>
          <p:spPr bwMode="auto">
            <a:xfrm>
              <a:off x="308" y="770"/>
              <a:ext cx="4892" cy="796"/>
            </a:xfrm>
            <a:prstGeom prst="roundRect">
              <a:avLst>
                <a:gd name="adj" fmla="val 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33134" name="Text Box 6"/>
            <p:cNvSpPr txBox="1">
              <a:spLocks noChangeArrowheads="1"/>
            </p:cNvSpPr>
            <p:nvPr/>
          </p:nvSpPr>
          <p:spPr bwMode="auto">
            <a:xfrm>
              <a:off x="308" y="770"/>
              <a:ext cx="489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>
                  <a:solidFill>
                    <a:srgbClr val="000000"/>
                  </a:solidFill>
                  <a:latin typeface="Gill Sans MT" charset="0"/>
                </a:rPr>
                <a:t>Serial number (unique to issuer)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>
                  <a:solidFill>
                    <a:srgbClr val="000000"/>
                  </a:solidFill>
                  <a:latin typeface="Gill Sans MT" charset="0"/>
                </a:rPr>
                <a:t>info about certificate owner, including algorithm and key value itself (not shown)</a:t>
              </a:r>
            </a:p>
          </p:txBody>
        </p:sp>
      </p:grpSp>
      <p:pic>
        <p:nvPicPr>
          <p:cNvPr id="133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676525"/>
            <a:ext cx="54927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24" name="Group 8"/>
          <p:cNvGrpSpPr>
            <a:grpSpLocks/>
          </p:cNvGrpSpPr>
          <p:nvPr/>
        </p:nvGrpSpPr>
        <p:grpSpPr bwMode="auto">
          <a:xfrm>
            <a:off x="6364288" y="2317750"/>
            <a:ext cx="2295525" cy="2833688"/>
            <a:chOff x="4009" y="1460"/>
            <a:chExt cx="1446" cy="1785"/>
          </a:xfrm>
        </p:grpSpPr>
        <p:sp>
          <p:nvSpPr>
            <p:cNvPr id="133131" name="AutoShape 9"/>
            <p:cNvSpPr>
              <a:spLocks noChangeArrowheads="1"/>
            </p:cNvSpPr>
            <p:nvPr/>
          </p:nvSpPr>
          <p:spPr bwMode="auto">
            <a:xfrm>
              <a:off x="4009" y="1460"/>
              <a:ext cx="1446" cy="797"/>
            </a:xfrm>
            <a:prstGeom prst="roundRect">
              <a:avLst>
                <a:gd name="adj" fmla="val 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Gill Sans MT" charset="0"/>
                <a:cs typeface="Gill Sans MT" charset="0"/>
              </a:endParaRPr>
            </a:p>
          </p:txBody>
        </p:sp>
        <p:sp>
          <p:nvSpPr>
            <p:cNvPr id="133132" name="Text Box 10"/>
            <p:cNvSpPr txBox="1">
              <a:spLocks noChangeArrowheads="1"/>
            </p:cNvSpPr>
            <p:nvPr/>
          </p:nvSpPr>
          <p:spPr bwMode="auto">
            <a:xfrm>
              <a:off x="4009" y="1460"/>
              <a:ext cx="144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info about certificate issuer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valid dates</a:t>
              </a:r>
            </a:p>
            <a:p>
              <a:pPr>
                <a:spcBef>
                  <a:spcPts val="600"/>
                </a:spcBef>
                <a:buClr>
                  <a:srgbClr val="3333CC"/>
                </a:buClr>
                <a:buFont typeface="ZapfDingbats" charset="0"/>
                <a:buChar char="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digital signature by issuer</a:t>
              </a:r>
            </a:p>
          </p:txBody>
        </p:sp>
      </p:grpSp>
      <p:sp>
        <p:nvSpPr>
          <p:cNvPr id="133125" name="Oval 11"/>
          <p:cNvSpPr>
            <a:spLocks noChangeArrowheads="1"/>
          </p:cNvSpPr>
          <p:nvPr/>
        </p:nvSpPr>
        <p:spPr bwMode="auto">
          <a:xfrm>
            <a:off x="2381250" y="1644650"/>
            <a:ext cx="2743200" cy="482600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12"/>
          <p:cNvSpPr>
            <a:spLocks noChangeShapeType="1"/>
          </p:cNvSpPr>
          <p:nvPr/>
        </p:nvSpPr>
        <p:spPr bwMode="auto">
          <a:xfrm flipH="1">
            <a:off x="2290763" y="2057400"/>
            <a:ext cx="574675" cy="107315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7" name="Line 13"/>
          <p:cNvSpPr>
            <a:spLocks noChangeShapeType="1"/>
          </p:cNvSpPr>
          <p:nvPr/>
        </p:nvSpPr>
        <p:spPr bwMode="auto">
          <a:xfrm flipH="1">
            <a:off x="5229225" y="2562225"/>
            <a:ext cx="1333500" cy="55403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8" name="Line 14"/>
          <p:cNvSpPr>
            <a:spLocks noChangeShapeType="1"/>
          </p:cNvSpPr>
          <p:nvPr/>
        </p:nvSpPr>
        <p:spPr bwMode="auto">
          <a:xfrm flipH="1">
            <a:off x="4860925" y="3767138"/>
            <a:ext cx="1698625" cy="117475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9" name="Line 15"/>
          <p:cNvSpPr>
            <a:spLocks noChangeShapeType="1"/>
          </p:cNvSpPr>
          <p:nvPr/>
        </p:nvSpPr>
        <p:spPr bwMode="auto">
          <a:xfrm flipH="1" flipV="1">
            <a:off x="2116138" y="4086225"/>
            <a:ext cx="4427537" cy="12223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30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711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Who might Bob, Alice be?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54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… well, </a:t>
            </a:r>
            <a:r>
              <a:rPr lang="en-GB" i="1">
                <a:latin typeface="Gill Sans MT" charset="0"/>
                <a:cs typeface="ＭＳ Ｐゴシック" charset="0"/>
              </a:rPr>
              <a:t>real-life</a:t>
            </a:r>
            <a:r>
              <a:rPr lang="en-GB">
                <a:latin typeface="Gill Sans MT" charset="0"/>
                <a:cs typeface="ＭＳ Ｐゴシック" charset="0"/>
              </a:rPr>
              <a:t> Bobs and Alices!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Web browser/server for electronic transactions (e.g., on-line purchases)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On-line banking client/server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DNS servers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Routers exchanging routing table updates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Other examples?</a:t>
            </a:r>
          </a:p>
        </p:txBody>
      </p:sp>
      <p:pic>
        <p:nvPicPr>
          <p:cNvPr id="3277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Outline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Introduction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Symmetric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Public Key Cryptography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Authentication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Integrity</a:t>
            </a:r>
          </a:p>
          <a:p>
            <a:pPr marL="525463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Security in Internet protocol stack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secure e-mail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secure sockets</a:t>
            </a:r>
          </a:p>
          <a:p>
            <a:pPr marL="925513" lvl="1" indent="-525463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</a:rPr>
              <a:t>wireless security: 802.11 WEP</a:t>
            </a:r>
          </a:p>
        </p:txBody>
      </p:sp>
      <p:pic>
        <p:nvPicPr>
          <p:cNvPr id="135171" name="Picture 5" descr="http://i182.photobucket.com/albums/x316/missgloriang/Babies/Stewielil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36588"/>
            <a:ext cx="23336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Gill Sans MT" charset="0"/>
                <a:cs typeface="ＭＳ Ｐゴシック" charset="0"/>
              </a:rPr>
              <a:t>Secure e-mail 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57880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generates random </a:t>
            </a:r>
            <a:r>
              <a:rPr lang="en-US" sz="2400" i="1">
                <a:latin typeface="Gill Sans MT" charset="0"/>
              </a:rPr>
              <a:t>symmetric</a:t>
            </a:r>
            <a:r>
              <a:rPr lang="en-US" sz="2400">
                <a:latin typeface="Gill Sans MT" charset="0"/>
              </a:rPr>
              <a:t> private key, K</a:t>
            </a:r>
            <a:r>
              <a:rPr lang="en-US" sz="2400" baseline="-250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encrypts message with K</a:t>
            </a:r>
            <a:r>
              <a:rPr lang="en-US" sz="2400" baseline="-25000">
                <a:latin typeface="Gill Sans MT" charset="0"/>
              </a:rPr>
              <a:t>S  </a:t>
            </a:r>
            <a:r>
              <a:rPr lang="en-US" sz="2400">
                <a:latin typeface="Gill Sans MT" charset="0"/>
              </a:rPr>
              <a:t>(for efficiency)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also encrypts K</a:t>
            </a:r>
            <a:r>
              <a:rPr lang="en-US" sz="2400" baseline="-25000">
                <a:latin typeface="Gill Sans MT" charset="0"/>
              </a:rPr>
              <a:t>S</a:t>
            </a:r>
            <a:r>
              <a:rPr lang="en-US" sz="2400">
                <a:latin typeface="Gill Sans MT" charset="0"/>
              </a:rPr>
              <a:t> with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public key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sends both K</a:t>
            </a:r>
            <a:r>
              <a:rPr lang="en-US" sz="2400" baseline="-25000">
                <a:latin typeface="Gill Sans MT" charset="0"/>
              </a:rPr>
              <a:t>S</a:t>
            </a:r>
            <a:r>
              <a:rPr lang="en-US" sz="2400">
                <a:latin typeface="Gill Sans MT" charset="0"/>
              </a:rPr>
              <a:t>(m) and K</a:t>
            </a:r>
            <a:r>
              <a:rPr lang="en-US" sz="2400" baseline="-25000">
                <a:latin typeface="Gill Sans MT" charset="0"/>
              </a:rPr>
              <a:t>B</a:t>
            </a:r>
            <a:r>
              <a:rPr lang="en-US" sz="2400">
                <a:latin typeface="Gill Sans MT" charset="0"/>
              </a:rPr>
              <a:t>(K</a:t>
            </a:r>
            <a:r>
              <a:rPr lang="en-US" sz="2400" baseline="-25000">
                <a:latin typeface="Gill Sans MT" charset="0"/>
              </a:rPr>
              <a:t>S</a:t>
            </a:r>
            <a:r>
              <a:rPr lang="en-US" sz="2400">
                <a:latin typeface="Gill Sans MT" charset="0"/>
              </a:rPr>
              <a:t>) to Bob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137221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137223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4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7225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6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227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37286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87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7288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137228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37282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83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7284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37285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37229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137280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81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37230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137278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79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7231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2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  <a:r>
                <a:rPr lang="en-US" sz="180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37233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37276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37277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37234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5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6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37237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7238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7239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40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137274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75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37241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7242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3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44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7246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47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37248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49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37271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72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7273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37250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51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37267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68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7269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37270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7252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7253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254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99"/>
              <a:chOff x="2643" y="716"/>
              <a:chExt cx="285" cy="299"/>
            </a:xfrm>
          </p:grpSpPr>
          <p:sp>
            <p:nvSpPr>
              <p:cNvPr id="137265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266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7255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7256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7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7258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137260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1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  <a:r>
                <a:rPr lang="en-US" sz="180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37262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37263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37264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137222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Gill Sans MT" charset="0"/>
                <a:cs typeface="ＭＳ Ｐゴシック" charset="0"/>
              </a:rPr>
              <a:t>Secure e-mail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 uses his private key to decrypt and recover K</a:t>
            </a:r>
            <a:r>
              <a:rPr lang="en-US" sz="2400" baseline="-25000">
                <a:latin typeface="Gill Sans MT" charset="0"/>
              </a:rPr>
              <a:t>S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 uses K</a:t>
            </a:r>
            <a:r>
              <a:rPr lang="en-US" sz="2400" baseline="-25000">
                <a:latin typeface="Gill Sans MT" charset="0"/>
              </a:rPr>
              <a:t>S</a:t>
            </a:r>
            <a:r>
              <a:rPr lang="en-US" sz="2400">
                <a:latin typeface="Gill Sans MT" charset="0"/>
              </a:rPr>
              <a:t> to decrypt K</a:t>
            </a:r>
            <a:r>
              <a:rPr lang="en-US" sz="2400" baseline="-25000">
                <a:latin typeface="Gill Sans MT" charset="0"/>
              </a:rPr>
              <a:t>S</a:t>
            </a:r>
            <a:r>
              <a:rPr lang="en-US" sz="2400">
                <a:latin typeface="Gill Sans MT" charset="0"/>
              </a:rPr>
              <a:t>(m) to recover m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Alice wants to send confidential e-mail, m, to Bob</a:t>
            </a:r>
            <a:r>
              <a:rPr lang="en-US"/>
              <a:t>.</a:t>
            </a:r>
          </a:p>
        </p:txBody>
      </p: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1392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273" name="Picture 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4" name="Picture 9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2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1393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93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1392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1393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93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393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39277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1393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29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39278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1393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92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  <a:r>
                <a:rPr lang="en-US" sz="180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392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1393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393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392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392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92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92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88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1393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392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290" name="Picture 4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294" name="Picture 44" descr="BS00592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392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1393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93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392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1393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393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39318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93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301" name="Picture 58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302" name="Group 59"/>
            <p:cNvGrpSpPr>
              <a:grpSpLocks/>
            </p:cNvGrpSpPr>
            <p:nvPr/>
          </p:nvGrpSpPr>
          <p:grpSpPr bwMode="auto">
            <a:xfrm>
              <a:off x="4119" y="3226"/>
              <a:ext cx="285" cy="280"/>
              <a:chOff x="2643" y="716"/>
              <a:chExt cx="285" cy="280"/>
            </a:xfrm>
          </p:grpSpPr>
          <p:sp>
            <p:nvSpPr>
              <p:cNvPr id="1393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314" name="Text Box 61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393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9304" name="Picture 63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393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1393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  <a:r>
                <a:rPr lang="en-US" sz="180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1393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1393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393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139270" name="Picture 24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Gill Sans MT" charset="0"/>
                <a:cs typeface="ＭＳ Ｐゴシック" charset="0"/>
              </a:rPr>
              <a:t>Secure e-mail </a:t>
            </a:r>
            <a:r>
              <a:rPr lang="en-US" sz="4000">
                <a:latin typeface="Gill Sans MT" charset="0"/>
                <a:cs typeface="ＭＳ Ｐゴシック" charset="0"/>
              </a:rPr>
              <a:t>(continued)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Alice wants to provide sender authentication message integrity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 Alice digitally signs message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 sends both message (in the clear) and digital signature</a:t>
            </a: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385763" y="2043113"/>
            <a:ext cx="8575675" cy="2509837"/>
            <a:chOff x="161" y="2202"/>
            <a:chExt cx="5402" cy="1581"/>
          </a:xfrm>
        </p:grpSpPr>
        <p:sp>
          <p:nvSpPr>
            <p:cNvPr id="141319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15744 w 476"/>
                <a:gd name="T3" fmla="*/ 0 h 247"/>
                <a:gd name="T4" fmla="*/ 15744 w 476"/>
                <a:gd name="T5" fmla="*/ 393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0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1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1322" name="Picture 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1323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141377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78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141379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141324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141373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74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41375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41376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141325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141371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72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41326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141369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70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1327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141328" name="Group 26"/>
            <p:cNvGrpSpPr>
              <a:grpSpLocks/>
            </p:cNvGrpSpPr>
            <p:nvPr/>
          </p:nvGrpSpPr>
          <p:grpSpPr bwMode="auto">
            <a:xfrm>
              <a:off x="1705" y="2439"/>
              <a:ext cx="715" cy="333"/>
              <a:chOff x="1778" y="2485"/>
              <a:chExt cx="715" cy="333"/>
            </a:xfrm>
          </p:grpSpPr>
          <p:sp>
            <p:nvSpPr>
              <p:cNvPr id="141367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141368" name="Text Box 28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1329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13708379 w 476"/>
                <a:gd name="T3" fmla="*/ 0 h 247"/>
                <a:gd name="T4" fmla="*/ 11370837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41330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141331" name="Group 31"/>
            <p:cNvGrpSpPr>
              <a:grpSpLocks/>
            </p:cNvGrpSpPr>
            <p:nvPr/>
          </p:nvGrpSpPr>
          <p:grpSpPr bwMode="auto">
            <a:xfrm>
              <a:off x="1193" y="2216"/>
              <a:ext cx="285" cy="299"/>
              <a:chOff x="2637" y="716"/>
              <a:chExt cx="285" cy="299"/>
            </a:xfrm>
          </p:grpSpPr>
          <p:sp>
            <p:nvSpPr>
              <p:cNvPr id="141365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66" name="Text Box 33"/>
              <p:cNvSpPr txBox="1">
                <a:spLocks noChangeArrowheads="1"/>
              </p:cNvSpPr>
              <p:nvPr/>
            </p:nvSpPr>
            <p:spPr bwMode="auto">
              <a:xfrm>
                <a:off x="2735" y="71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1332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1333" name="Picture 35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34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35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6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1337" name="Picture 39" descr="BS00592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38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1339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pic>
          <p:nvPicPr>
            <p:cNvPr id="141341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42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141343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141361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62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41363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41364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41344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1345" name="Picture 51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1346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141359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60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41347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141357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141358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1348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141349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141354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1355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141356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141350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0 w 476"/>
                <a:gd name="T3" fmla="*/ 0 h 247"/>
                <a:gd name="T4" fmla="*/ 0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41351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0 w 476"/>
                <a:gd name="T3" fmla="*/ 0 h 247"/>
                <a:gd name="T4" fmla="*/ 0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52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141353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141318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Gill Sans MT" charset="0"/>
                <a:cs typeface="ＭＳ Ｐゴシック" charset="0"/>
              </a:rPr>
              <a:t>Secure e-mail </a:t>
            </a:r>
            <a:r>
              <a:rPr lang="en-US" sz="4000">
                <a:latin typeface="Gill Sans MT" charset="0"/>
                <a:cs typeface="ＭＳ Ｐゴシック" charset="0"/>
              </a:rPr>
              <a:t>(continued)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527050" y="1314450"/>
            <a:ext cx="720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 Alice wants to provide secrecy, sender authentication,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   message integrity.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>
                <a:latin typeface="Gill Sans MT" charset="0"/>
              </a:rPr>
              <a:t>her private key, Bob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public key, newly created symmetric key</a:t>
            </a:r>
            <a:endParaRPr lang="en-US" sz="2400">
              <a:latin typeface="Gill Sans MT" charset="0"/>
            </a:endParaRPr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143367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15744 w 476"/>
                <a:gd name="T3" fmla="*/ 0 h 247"/>
                <a:gd name="T4" fmla="*/ 15744 w 476"/>
                <a:gd name="T5" fmla="*/ 393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369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143422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23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143424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143370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143418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19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43420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43421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143371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143416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17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43372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143414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r>
                  <a:rPr lang="en-US" sz="180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143415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3373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13708379 w 476"/>
                <a:gd name="T3" fmla="*/ 0 h 247"/>
                <a:gd name="T4" fmla="*/ 11370837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4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143375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143412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A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13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43376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377" name="Picture 29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8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79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43380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0 w 2135"/>
                <a:gd name="T5" fmla="*/ 0 h 1662"/>
                <a:gd name="T6" fmla="*/ 0 w 2135"/>
                <a:gd name="T7" fmla="*/ 0 h 1662"/>
                <a:gd name="T8" fmla="*/ 0 w 2135"/>
                <a:gd name="T9" fmla="*/ 0 h 1662"/>
                <a:gd name="T10" fmla="*/ 0 w 2135"/>
                <a:gd name="T11" fmla="*/ 0 h 1662"/>
                <a:gd name="T12" fmla="*/ 0 w 2135"/>
                <a:gd name="T13" fmla="*/ 0 h 1662"/>
                <a:gd name="T14" fmla="*/ 0 w 2135"/>
                <a:gd name="T15" fmla="*/ 0 h 1662"/>
                <a:gd name="T16" fmla="*/ 0 w 2135"/>
                <a:gd name="T17" fmla="*/ 0 h 1662"/>
                <a:gd name="T18" fmla="*/ 0 w 2135"/>
                <a:gd name="T19" fmla="*/ 0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81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382" name="Picture 34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3" name="Picture 35" descr="BS00592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384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143409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10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43411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143385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143405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06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143407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143408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143386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143403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04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43387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388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143401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r>
                  <a:rPr lang="en-US" sz="180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>
                    <a:latin typeface="Arial" charset="0"/>
                    <a:cs typeface="Arial" charset="0"/>
                  </a:rPr>
                  <a:t>S</a:t>
                </a:r>
                <a:r>
                  <a:rPr lang="en-US" sz="180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143402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43389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0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1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43392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393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143399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Arial" charset="0"/>
                    <a:cs typeface="Arial" charset="0"/>
                  </a:rPr>
                  <a:t>K</a:t>
                </a:r>
                <a:r>
                  <a:rPr lang="en-US" baseline="-25000">
                    <a:latin typeface="Arial" charset="0"/>
                    <a:cs typeface="Arial" charset="0"/>
                  </a:rPr>
                  <a:t>B</a:t>
                </a:r>
                <a:endParaRPr lang="en-US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00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143394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395" name="Picture 60" descr="BS00768_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6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7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43398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  <a:cs typeface="Arial" charset="0"/>
                </a:rPr>
                <a:t>K</a:t>
              </a:r>
              <a:r>
                <a:rPr lang="en-US" baseline="-2500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143366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Pretty good privacy (PGP)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1357313"/>
            <a:ext cx="3810000" cy="50720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used for signing, encrypting and decrypting e-mails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de-facto standard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Design (in essence) the same as on previous slide.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Gill Sans MT" charset="0"/>
              </a:rPr>
              <a:t>Uses symmetric key cryptography, public key cryptography, hash function, and digital signature as described.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Provides secrecy, sender authentication, integrity.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  <a:cs typeface="ＭＳ Ｐゴシック" charset="0"/>
              </a:rPr>
              <a:t>Inventor, Phil Zimmerman, was target of 3-year U.S. federal investigation (crypto programs considered munitions under U.S. law)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406900" y="2135188"/>
            <a:ext cx="4205288" cy="3606800"/>
          </a:xfrm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---BEGIN PGP SIGNED MESSAGE---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Hash: SHA1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>
              <a:latin typeface="Courier New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Bob:My husband is out of town tonight.Passionately yours, Alice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>
              <a:latin typeface="Courier New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---BEGIN PGP SIGNATURE---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Version: PGP 5.0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Charset: noconv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yhHJRHhGJGhgg/12EpJ+lo8gE4vB3mqJhFEvZP9t6n7G6m5Gw2</a:t>
            </a:r>
          </a:p>
          <a:p>
            <a:pPr>
              <a:spcBef>
                <a:spcPct val="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latin typeface="Courier New" charset="0"/>
                <a:cs typeface="ＭＳ Ｐゴシック" charset="0"/>
              </a:rPr>
              <a:t>---END PGP SIGNATURE---</a:t>
            </a:r>
          </a:p>
          <a:p>
            <a:pPr>
              <a:spcBef>
                <a:spcPts val="4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>
              <a:latin typeface="Courier New" charset="0"/>
              <a:cs typeface="ＭＳ Ｐゴシック" charset="0"/>
            </a:endParaRP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4541838" y="1647825"/>
            <a:ext cx="2846387" cy="396875"/>
            <a:chOff x="2861" y="1038"/>
            <a:chExt cx="1793" cy="250"/>
          </a:xfrm>
        </p:grpSpPr>
        <p:sp>
          <p:nvSpPr>
            <p:cNvPr id="145414" name="AutoShape 5"/>
            <p:cNvSpPr>
              <a:spLocks noChangeArrowheads="1"/>
            </p:cNvSpPr>
            <p:nvPr/>
          </p:nvSpPr>
          <p:spPr bwMode="auto">
            <a:xfrm>
              <a:off x="2861" y="1038"/>
              <a:ext cx="1794" cy="248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15" name="Group 6"/>
            <p:cNvGrpSpPr>
              <a:grpSpLocks/>
            </p:cNvGrpSpPr>
            <p:nvPr/>
          </p:nvGrpSpPr>
          <p:grpSpPr bwMode="auto">
            <a:xfrm>
              <a:off x="2861" y="1038"/>
              <a:ext cx="1791" cy="250"/>
              <a:chOff x="2861" y="1038"/>
              <a:chExt cx="1791" cy="250"/>
            </a:xfrm>
          </p:grpSpPr>
          <p:sp>
            <p:nvSpPr>
              <p:cNvPr id="145416" name="AutoShape 7"/>
              <p:cNvSpPr>
                <a:spLocks noChangeArrowheads="1"/>
              </p:cNvSpPr>
              <p:nvPr/>
            </p:nvSpPr>
            <p:spPr bwMode="auto">
              <a:xfrm>
                <a:off x="2861" y="1038"/>
                <a:ext cx="1792" cy="246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17" name="AutoShape 8"/>
              <p:cNvSpPr>
                <a:spLocks noChangeArrowheads="1"/>
              </p:cNvSpPr>
              <p:nvPr/>
            </p:nvSpPr>
            <p:spPr bwMode="auto">
              <a:xfrm>
                <a:off x="2874" y="1038"/>
                <a:ext cx="1765" cy="251"/>
              </a:xfrm>
              <a:prstGeom prst="roundRect">
                <a:avLst>
                  <a:gd name="adj" fmla="val 40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>
                    <a:solidFill>
                      <a:srgbClr val="000000"/>
                    </a:solidFill>
                  </a:rPr>
                  <a:t>A PGP signed message:</a:t>
                </a:r>
              </a:p>
            </p:txBody>
          </p:sp>
        </p:grpSp>
      </p:grpSp>
      <p:pic>
        <p:nvPicPr>
          <p:cNvPr id="14541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ill Sans MT" charset="0"/>
                <a:cs typeface="ＭＳ Ｐゴシック" charset="0"/>
              </a:rPr>
              <a:t>SSL: Secure Sockets Layer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7163" cy="4640263"/>
          </a:xfrm>
        </p:spPr>
        <p:txBody>
          <a:bodyPr/>
          <a:lstStyle/>
          <a:p>
            <a:r>
              <a:rPr lang="en-US" sz="2400">
                <a:latin typeface="Gill Sans MT" charset="0"/>
                <a:cs typeface="ＭＳ Ｐゴシック" charset="0"/>
              </a:rPr>
              <a:t>Widely deployed security protocol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Supported by almost all browsers and web servers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https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Crucial for E-commerce applications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Originally designed by Netscape in 1993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  <a:cs typeface="ＭＳ Ｐゴシック" charset="0"/>
              </a:rPr>
              <a:t>Provides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Confidentiality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Integrity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Authentication</a:t>
            </a:r>
            <a:endParaRPr lang="en-GB" sz="2000">
              <a:latin typeface="Gill Sans MT" charset="0"/>
            </a:endParaRPr>
          </a:p>
        </p:txBody>
      </p:sp>
      <p:sp>
        <p:nvSpPr>
          <p:cNvPr id="147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71625"/>
            <a:ext cx="3806825" cy="4640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  <a:cs typeface="ＭＳ Ｐゴシック" charset="0"/>
              </a:rPr>
              <a:t>Original goals: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Had Web e-commerce transactions in mind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Encryption (especially credit-card numbers)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Web-server authentication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Optional client authentication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Minimum hassle in doing business with new merchant</a:t>
            </a:r>
          </a:p>
          <a:p>
            <a:r>
              <a:rPr lang="en-US" sz="2400">
                <a:latin typeface="Gill Sans MT" charset="0"/>
                <a:cs typeface="ＭＳ Ｐゴシック" charset="0"/>
              </a:rPr>
              <a:t>Available to all TCP applications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Gill Sans MT" charset="0"/>
              </a:rPr>
              <a:t>Secure socket interface</a:t>
            </a:r>
          </a:p>
        </p:txBody>
      </p:sp>
      <p:pic>
        <p:nvPicPr>
          <p:cNvPr id="147460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68388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Gill Sans MT" charset="0"/>
              </a:rPr>
              <a:t>SSL and TCP/IP</a:t>
            </a:r>
          </a:p>
        </p:txBody>
      </p:sp>
      <p:grpSp>
        <p:nvGrpSpPr>
          <p:cNvPr id="148482" name="Group 3"/>
          <p:cNvGrpSpPr>
            <a:grpSpLocks/>
          </p:cNvGrpSpPr>
          <p:nvPr/>
        </p:nvGrpSpPr>
        <p:grpSpPr bwMode="auto">
          <a:xfrm>
            <a:off x="1443038" y="1603375"/>
            <a:ext cx="2209800" cy="2709863"/>
            <a:chOff x="727" y="1773"/>
            <a:chExt cx="1392" cy="1707"/>
          </a:xfrm>
        </p:grpSpPr>
        <p:sp>
          <p:nvSpPr>
            <p:cNvPr id="148495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96" name="Text Box 5"/>
            <p:cNvSpPr txBox="1">
              <a:spLocks noChangeArrowheads="1"/>
            </p:cNvSpPr>
            <p:nvPr/>
          </p:nvSpPr>
          <p:spPr bwMode="auto">
            <a:xfrm>
              <a:off x="1080" y="1924"/>
              <a:ext cx="8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Application</a:t>
              </a:r>
            </a:p>
          </p:txBody>
        </p:sp>
        <p:sp>
          <p:nvSpPr>
            <p:cNvPr id="148497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98" name="Text Box 7"/>
            <p:cNvSpPr txBox="1">
              <a:spLocks noChangeArrowheads="1"/>
            </p:cNvSpPr>
            <p:nvPr/>
          </p:nvSpPr>
          <p:spPr bwMode="auto">
            <a:xfrm>
              <a:off x="1296" y="2371"/>
              <a:ext cx="4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TCP</a:t>
              </a:r>
            </a:p>
          </p:txBody>
        </p:sp>
        <p:sp>
          <p:nvSpPr>
            <p:cNvPr id="148499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500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IP</a:t>
              </a:r>
            </a:p>
          </p:txBody>
        </p:sp>
        <p:sp>
          <p:nvSpPr>
            <p:cNvPr id="148501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3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  <a:latin typeface="Gill Sans MT" charset="0"/>
                  <a:cs typeface="Gill Sans MT" charset="0"/>
                </a:rPr>
                <a:t>Normal Application</a:t>
              </a:r>
            </a:p>
          </p:txBody>
        </p:sp>
      </p:grpSp>
      <p:grpSp>
        <p:nvGrpSpPr>
          <p:cNvPr id="148483" name="Group 11"/>
          <p:cNvGrpSpPr>
            <a:grpSpLocks/>
          </p:cNvGrpSpPr>
          <p:nvPr/>
        </p:nvGrpSpPr>
        <p:grpSpPr bwMode="auto">
          <a:xfrm>
            <a:off x="5083175" y="1603375"/>
            <a:ext cx="1905000" cy="2998788"/>
            <a:chOff x="2688" y="1773"/>
            <a:chExt cx="1200" cy="1889"/>
          </a:xfrm>
        </p:grpSpPr>
        <p:sp>
          <p:nvSpPr>
            <p:cNvPr id="148486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87" name="Text Box 13"/>
            <p:cNvSpPr txBox="1">
              <a:spLocks noChangeArrowheads="1"/>
            </p:cNvSpPr>
            <p:nvPr/>
          </p:nvSpPr>
          <p:spPr bwMode="auto">
            <a:xfrm>
              <a:off x="2866" y="1875"/>
              <a:ext cx="8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Application</a:t>
              </a:r>
            </a:p>
          </p:txBody>
        </p:sp>
        <p:sp>
          <p:nvSpPr>
            <p:cNvPr id="148488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89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90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  <p:sp>
          <p:nvSpPr>
            <p:cNvPr id="148491" name="Text Box 17"/>
            <p:cNvSpPr txBox="1">
              <a:spLocks noChangeArrowheads="1"/>
            </p:cNvSpPr>
            <p:nvPr/>
          </p:nvSpPr>
          <p:spPr bwMode="auto">
            <a:xfrm>
              <a:off x="3112" y="2190"/>
              <a:ext cx="3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SSL</a:t>
              </a:r>
            </a:p>
          </p:txBody>
        </p:sp>
        <p:sp>
          <p:nvSpPr>
            <p:cNvPr id="148492" name="Text Box 18"/>
            <p:cNvSpPr txBox="1">
              <a:spLocks noChangeArrowheads="1"/>
            </p:cNvSpPr>
            <p:nvPr/>
          </p:nvSpPr>
          <p:spPr bwMode="auto">
            <a:xfrm>
              <a:off x="3050" y="2496"/>
              <a:ext cx="4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TCP</a:t>
              </a:r>
            </a:p>
          </p:txBody>
        </p:sp>
        <p:sp>
          <p:nvSpPr>
            <p:cNvPr id="148493" name="Text Box 19"/>
            <p:cNvSpPr txBox="1">
              <a:spLocks noChangeArrowheads="1"/>
            </p:cNvSpPr>
            <p:nvPr/>
          </p:nvSpPr>
          <p:spPr bwMode="auto">
            <a:xfrm>
              <a:off x="3152" y="284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IP</a:t>
              </a:r>
            </a:p>
          </p:txBody>
        </p:sp>
        <p:sp>
          <p:nvSpPr>
            <p:cNvPr id="148494" name="Text Box 20"/>
            <p:cNvSpPr txBox="1">
              <a:spLocks noChangeArrowheads="1"/>
            </p:cNvSpPr>
            <p:nvPr/>
          </p:nvSpPr>
          <p:spPr bwMode="auto">
            <a:xfrm>
              <a:off x="2884" y="3216"/>
              <a:ext cx="85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9"/>
                  </a:solidFill>
                  <a:latin typeface="Gill Sans MT" charset="0"/>
                  <a:cs typeface="Gill Sans MT" charset="0"/>
                </a:rPr>
                <a:t>Application </a:t>
              </a:r>
            </a:p>
            <a:p>
              <a:r>
                <a:rPr lang="en-US">
                  <a:solidFill>
                    <a:srgbClr val="000099"/>
                  </a:solidFill>
                  <a:latin typeface="Gill Sans MT" charset="0"/>
                  <a:cs typeface="Gill Sans MT" charset="0"/>
                </a:rPr>
                <a:t>  with SSL</a:t>
              </a:r>
            </a:p>
          </p:txBody>
        </p:sp>
      </p:grpSp>
      <p:sp>
        <p:nvSpPr>
          <p:cNvPr id="148484" name="Text Box 21"/>
          <p:cNvSpPr txBox="1">
            <a:spLocks noChangeArrowheads="1"/>
          </p:cNvSpPr>
          <p:nvPr/>
        </p:nvSpPr>
        <p:spPr bwMode="auto">
          <a:xfrm>
            <a:off x="403225" y="5048250"/>
            <a:ext cx="76168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  <a:cs typeface="Gill Sans MT" charset="0"/>
              </a:rPr>
              <a:t> SSL provides application programming interface (API) </a:t>
            </a:r>
            <a:br>
              <a:rPr lang="en-US" sz="2400">
                <a:solidFill>
                  <a:srgbClr val="000000"/>
                </a:solidFill>
                <a:latin typeface="Gill Sans MT" charset="0"/>
                <a:cs typeface="Gill Sans MT" charset="0"/>
              </a:rPr>
            </a:br>
            <a:r>
              <a:rPr lang="en-US" sz="2400">
                <a:solidFill>
                  <a:srgbClr val="000000"/>
                </a:solidFill>
                <a:latin typeface="Gill Sans MT" charset="0"/>
                <a:cs typeface="Gill Sans MT" charset="0"/>
              </a:rPr>
              <a:t> to applications</a:t>
            </a:r>
          </a:p>
          <a:p>
            <a:pPr>
              <a:buClr>
                <a:srgbClr val="000099"/>
              </a:buClr>
              <a:buFont typeface="Wingdings" charset="0"/>
              <a:buChar char="v"/>
            </a:pPr>
            <a:r>
              <a:rPr lang="en-US" sz="2400">
                <a:solidFill>
                  <a:srgbClr val="000000"/>
                </a:solidFill>
                <a:latin typeface="Gill Sans MT" charset="0"/>
                <a:cs typeface="Gill Sans MT" charset="0"/>
              </a:rPr>
              <a:t> C and Java SSL libraries/classes readily available</a:t>
            </a:r>
          </a:p>
        </p:txBody>
      </p:sp>
      <p:pic>
        <p:nvPicPr>
          <p:cNvPr id="148485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SSL (continued)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1674813"/>
            <a:ext cx="3810000" cy="464978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Security services: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server authentication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data encryption 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client authentication (optional)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495800" y="1600200"/>
            <a:ext cx="3810000" cy="46497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Server authentication: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SSL-enabled browser includes public keys for trusted CAs.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Browser requests server certificate, issued by trusted CA.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Browser uses CA’s public key to extract server’s public key from certificate. </a:t>
            </a:r>
          </a:p>
        </p:txBody>
      </p:sp>
      <p:sp>
        <p:nvSpPr>
          <p:cNvPr id="149508" name="Text Box 21"/>
          <p:cNvSpPr txBox="1">
            <a:spLocks noChangeArrowheads="1"/>
          </p:cNvSpPr>
          <p:nvPr/>
        </p:nvSpPr>
        <p:spPr bwMode="auto">
          <a:xfrm>
            <a:off x="500063" y="5286375"/>
            <a:ext cx="86439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Font typeface="Wingdings" charset="0"/>
              <a:buChar char="v"/>
            </a:pPr>
            <a:r>
              <a:rPr lang="en-US" sz="2400">
                <a:latin typeface="Gill Sans MT" charset="0"/>
                <a:cs typeface="Gill Sans MT" charset="0"/>
              </a:rPr>
              <a:t> </a:t>
            </a:r>
            <a:r>
              <a:rPr lang="en-GB" sz="2400">
                <a:latin typeface="Gill Sans MT" charset="0"/>
                <a:cs typeface="Gill Sans MT" charset="0"/>
              </a:rPr>
              <a:t>Check your browser’s security menu to see its trusted CAs</a:t>
            </a:r>
          </a:p>
        </p:txBody>
      </p:sp>
      <p:pic>
        <p:nvPicPr>
          <p:cNvPr id="14950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3" y="196850"/>
            <a:ext cx="7772400" cy="889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SSL (continued)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1158875"/>
            <a:ext cx="4187825" cy="46497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Encrypted SSL session: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Browser generates </a:t>
            </a:r>
            <a:r>
              <a:rPr lang="en-GB" sz="2400" i="1">
                <a:latin typeface="Gill Sans MT" charset="0"/>
                <a:cs typeface="ＭＳ Ｐゴシック" charset="0"/>
              </a:rPr>
              <a:t>symmetric session key</a:t>
            </a:r>
            <a:r>
              <a:rPr lang="en-GB" sz="2400">
                <a:latin typeface="Gill Sans MT" charset="0"/>
                <a:cs typeface="ＭＳ Ｐゴシック" charset="0"/>
              </a:rPr>
              <a:t>, encrypts it with server’s public key, sends encrypted key to server.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Using private key, server decrypts session key.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Browser, server know session key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All data sent into TCP socket (by client or server) encrypted with session key.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975225" y="1163638"/>
            <a:ext cx="3810000" cy="464978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SSL: basis of IETF Transport Layer Security (TLS).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SSL can be used for non-Web applications, e.g., IMAP.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Client authentication can be done with client certificates.</a:t>
            </a:r>
          </a:p>
        </p:txBody>
      </p:sp>
      <p:pic>
        <p:nvPicPr>
          <p:cNvPr id="151556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9112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ill Sans MT" charset="0"/>
                <a:cs typeface="ＭＳ Ｐゴシック" charset="0"/>
              </a:rPr>
              <a:t>Cryptography</a:t>
            </a:r>
            <a:endParaRPr lang="en-US">
              <a:latin typeface="Gill Sans MT" charset="0"/>
              <a:cs typeface="ＭＳ Ｐゴシック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Gill Sans MT" charset="0"/>
                <a:cs typeface="ＭＳ Ｐゴシック" charset="0"/>
              </a:rPr>
              <a:t>From the Greek words: ‘Cryptos’ (= secret) and ‘Grafien’ (= writing)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From ancient times to around 30 years ago</a:t>
            </a:r>
            <a:r>
              <a:rPr lang="en-US">
                <a:latin typeface="Gill Sans MT" charset="0"/>
                <a:cs typeface="ＭＳ Ｐゴシック" charset="0"/>
              </a:rPr>
              <a:t>: essentially private communications for personal, political and military matters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Today: study and application of techniques relying on the existence of hard problems</a:t>
            </a:r>
          </a:p>
          <a:p>
            <a:r>
              <a:rPr lang="en-GB">
                <a:latin typeface="Gill Sans MT" charset="0"/>
                <a:cs typeface="ＭＳ Ｐゴシック" charset="0"/>
              </a:rPr>
              <a:t>A lot of historic uses of Cryptography...</a:t>
            </a:r>
          </a:p>
        </p:txBody>
      </p:sp>
      <p:pic>
        <p:nvPicPr>
          <p:cNvPr id="34819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IEEE 802.11 (Wi-Fi) security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727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>
                <a:latin typeface="Gill Sans MT" charset="0"/>
                <a:cs typeface="ＭＳ Ｐゴシック" charset="0"/>
              </a:rPr>
              <a:t>War-driving:</a:t>
            </a:r>
            <a:r>
              <a:rPr lang="en-GB" sz="2400">
                <a:latin typeface="Gill Sans MT" charset="0"/>
                <a:cs typeface="ＭＳ Ｐゴシック" charset="0"/>
              </a:rPr>
              <a:t> drive around San Francisco Bay area, see what 802.11 networks available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More than 9000 accessible from public roadways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85% use no encryption/authentication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packet-sniffing and various attacks easy!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>
                <a:latin typeface="Gill Sans MT" charset="0"/>
                <a:cs typeface="ＭＳ Ｐゴシック" charset="0"/>
              </a:rPr>
              <a:t>Wired Equivalent Privacy (WEP):</a:t>
            </a:r>
            <a:r>
              <a:rPr lang="en-GB" sz="2400" i="1">
                <a:solidFill>
                  <a:srgbClr val="FF0000"/>
                </a:solidFill>
                <a:latin typeface="Gill Sans MT" charset="0"/>
                <a:cs typeface="ＭＳ Ｐゴシック" charset="0"/>
              </a:rPr>
              <a:t> </a:t>
            </a:r>
            <a:r>
              <a:rPr lang="en-GB" sz="2400">
                <a:latin typeface="Gill Sans MT" charset="0"/>
                <a:cs typeface="ＭＳ Ｐゴシック" charset="0"/>
              </a:rPr>
              <a:t>authentication as in protocol </a:t>
            </a:r>
            <a:r>
              <a:rPr lang="en-GB" sz="2400" i="1">
                <a:latin typeface="Gill Sans MT" charset="0"/>
                <a:cs typeface="ＭＳ Ｐゴシック" charset="0"/>
              </a:rPr>
              <a:t>ap4.0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host requests authentication from access point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access point sends 128 bit nonce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host encrypts nonce using shared symmetric key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access point decrypts nonce, authenticates host</a:t>
            </a:r>
          </a:p>
          <a:p>
            <a:pPr lvl="1">
              <a:lnSpc>
                <a:spcPct val="90000"/>
              </a:lnSpc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>
              <a:latin typeface="Gill Sans MT" charset="0"/>
            </a:endParaRPr>
          </a:p>
        </p:txBody>
      </p:sp>
      <p:pic>
        <p:nvPicPr>
          <p:cNvPr id="15360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49" name="Group 1"/>
          <p:cNvGrpSpPr>
            <a:grpSpLocks/>
          </p:cNvGrpSpPr>
          <p:nvPr/>
        </p:nvGrpSpPr>
        <p:grpSpPr bwMode="auto">
          <a:xfrm>
            <a:off x="533400" y="228600"/>
            <a:ext cx="7764463" cy="1135063"/>
            <a:chOff x="336" y="144"/>
            <a:chExt cx="4891" cy="715"/>
          </a:xfrm>
        </p:grpSpPr>
        <p:sp>
          <p:nvSpPr>
            <p:cNvPr id="155718" name="AutoShape 2"/>
            <p:cNvSpPr>
              <a:spLocks noChangeArrowheads="1"/>
            </p:cNvSpPr>
            <p:nvPr/>
          </p:nvSpPr>
          <p:spPr bwMode="auto">
            <a:xfrm>
              <a:off x="336" y="144"/>
              <a:ext cx="4892" cy="716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55719" name="Text Box 3"/>
            <p:cNvSpPr txBox="1">
              <a:spLocks noChangeArrowheads="1"/>
            </p:cNvSpPr>
            <p:nvPr/>
          </p:nvSpPr>
          <p:spPr bwMode="auto">
            <a:xfrm>
              <a:off x="336" y="299"/>
              <a:ext cx="4892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3333CC"/>
                </a:buClr>
                <a:buFont typeface="Comic Sans MS" charset="0"/>
                <a:buNone/>
              </a:pPr>
              <a:r>
                <a:rPr lang="en-GB" sz="3600">
                  <a:solidFill>
                    <a:srgbClr val="000099"/>
                  </a:solidFill>
                  <a:latin typeface="Gill Sans MT" charset="0"/>
                </a:rPr>
                <a:t>IEEE 802.11 (Wi-Fi) security</a:t>
              </a:r>
            </a:p>
          </p:txBody>
        </p:sp>
      </p:grpSp>
      <p:grpSp>
        <p:nvGrpSpPr>
          <p:cNvPr id="155650" name="Group 4"/>
          <p:cNvGrpSpPr>
            <a:grpSpLocks/>
          </p:cNvGrpSpPr>
          <p:nvPr/>
        </p:nvGrpSpPr>
        <p:grpSpPr bwMode="auto">
          <a:xfrm>
            <a:off x="533400" y="1600200"/>
            <a:ext cx="8277225" cy="1084263"/>
            <a:chOff x="336" y="1008"/>
            <a:chExt cx="5214" cy="683"/>
          </a:xfrm>
        </p:grpSpPr>
        <p:sp>
          <p:nvSpPr>
            <p:cNvPr id="155716" name="AutoShape 5"/>
            <p:cNvSpPr>
              <a:spLocks noChangeArrowheads="1"/>
            </p:cNvSpPr>
            <p:nvPr/>
          </p:nvSpPr>
          <p:spPr bwMode="auto">
            <a:xfrm>
              <a:off x="336" y="1008"/>
              <a:ext cx="5214" cy="632"/>
            </a:xfrm>
            <a:prstGeom prst="roundRect">
              <a:avLst>
                <a:gd name="adj" fmla="val 15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55717" name="Text Box 6"/>
            <p:cNvSpPr txBox="1">
              <a:spLocks noChangeArrowheads="1"/>
            </p:cNvSpPr>
            <p:nvPr/>
          </p:nvSpPr>
          <p:spPr bwMode="auto">
            <a:xfrm>
              <a:off x="336" y="1008"/>
              <a:ext cx="5214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35013" indent="-27781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</a:rPr>
                <a:t>Wired Equivalent Privacy (WEP):</a:t>
              </a:r>
              <a:r>
                <a:rPr lang="en-GB">
                  <a:solidFill>
                    <a:srgbClr val="000000"/>
                  </a:solidFill>
                  <a:latin typeface="Gill Sans MT" charset="0"/>
                </a:rPr>
                <a:t> data encryption</a:t>
              </a:r>
            </a:p>
            <a:p>
              <a:pPr lvl="1"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§"/>
              </a:pP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Stream cipher (RC4) used: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message XOR key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Font typeface="ZapfDingbats" charset="0"/>
                <a:buNone/>
              </a:pPr>
              <a:endParaRPr lang="en-GB" i="1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</p:grpSp>
      <p:grpSp>
        <p:nvGrpSpPr>
          <p:cNvPr id="155651" name="Group 7"/>
          <p:cNvGrpSpPr>
            <a:grpSpLocks/>
          </p:cNvGrpSpPr>
          <p:nvPr/>
        </p:nvGrpSpPr>
        <p:grpSpPr bwMode="auto">
          <a:xfrm>
            <a:off x="2900363" y="2579688"/>
            <a:ext cx="2803525" cy="1325562"/>
            <a:chOff x="1827" y="1625"/>
            <a:chExt cx="1766" cy="835"/>
          </a:xfrm>
        </p:grpSpPr>
        <p:grpSp>
          <p:nvGrpSpPr>
            <p:cNvPr id="155661" name="Group 8"/>
            <p:cNvGrpSpPr>
              <a:grpSpLocks/>
            </p:cNvGrpSpPr>
            <p:nvPr/>
          </p:nvGrpSpPr>
          <p:grpSpPr bwMode="auto">
            <a:xfrm>
              <a:off x="3002" y="2306"/>
              <a:ext cx="587" cy="153"/>
              <a:chOff x="3002" y="2306"/>
              <a:chExt cx="587" cy="153"/>
            </a:xfrm>
          </p:grpSpPr>
          <p:sp>
            <p:nvSpPr>
              <p:cNvPr id="155714" name="AutoShape 9"/>
              <p:cNvSpPr>
                <a:spLocks noChangeArrowheads="1"/>
              </p:cNvSpPr>
              <p:nvPr/>
            </p:nvSpPr>
            <p:spPr bwMode="auto">
              <a:xfrm>
                <a:off x="3002" y="2306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15" name="Text Box 10"/>
              <p:cNvSpPr txBox="1">
                <a:spLocks noChangeArrowheads="1"/>
              </p:cNvSpPr>
              <p:nvPr/>
            </p:nvSpPr>
            <p:spPr bwMode="auto">
              <a:xfrm>
                <a:off x="3002" y="2306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62" name="Group 11"/>
            <p:cNvGrpSpPr>
              <a:grpSpLocks/>
            </p:cNvGrpSpPr>
            <p:nvPr/>
          </p:nvGrpSpPr>
          <p:grpSpPr bwMode="auto">
            <a:xfrm>
              <a:off x="2418" y="2306"/>
              <a:ext cx="582" cy="153"/>
              <a:chOff x="2418" y="2306"/>
              <a:chExt cx="582" cy="153"/>
            </a:xfrm>
          </p:grpSpPr>
          <p:sp>
            <p:nvSpPr>
              <p:cNvPr id="155712" name="AutoShape 12"/>
              <p:cNvSpPr>
                <a:spLocks noChangeArrowheads="1"/>
              </p:cNvSpPr>
              <p:nvPr/>
            </p:nvSpPr>
            <p:spPr bwMode="auto">
              <a:xfrm>
                <a:off x="2418" y="2306"/>
                <a:ext cx="583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13" name="Text Box 13"/>
              <p:cNvSpPr txBox="1">
                <a:spLocks noChangeArrowheads="1"/>
              </p:cNvSpPr>
              <p:nvPr/>
            </p:nvSpPr>
            <p:spPr bwMode="auto">
              <a:xfrm>
                <a:off x="2418" y="2306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3" name="Group 14"/>
            <p:cNvGrpSpPr>
              <a:grpSpLocks/>
            </p:cNvGrpSpPr>
            <p:nvPr/>
          </p:nvGrpSpPr>
          <p:grpSpPr bwMode="auto">
            <a:xfrm>
              <a:off x="1827" y="2306"/>
              <a:ext cx="587" cy="153"/>
              <a:chOff x="1827" y="2306"/>
              <a:chExt cx="587" cy="153"/>
            </a:xfrm>
          </p:grpSpPr>
          <p:sp>
            <p:nvSpPr>
              <p:cNvPr id="155710" name="AutoShape 15"/>
              <p:cNvSpPr>
                <a:spLocks noChangeArrowheads="1"/>
              </p:cNvSpPr>
              <p:nvPr/>
            </p:nvSpPr>
            <p:spPr bwMode="auto">
              <a:xfrm>
                <a:off x="1827" y="2306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11" name="Text Box 16"/>
              <p:cNvSpPr txBox="1">
                <a:spLocks noChangeArrowheads="1"/>
              </p:cNvSpPr>
              <p:nvPr/>
            </p:nvSpPr>
            <p:spPr bwMode="auto">
              <a:xfrm>
                <a:off x="1827" y="2306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4" name="Group 17"/>
            <p:cNvGrpSpPr>
              <a:grpSpLocks/>
            </p:cNvGrpSpPr>
            <p:nvPr/>
          </p:nvGrpSpPr>
          <p:grpSpPr bwMode="auto">
            <a:xfrm>
              <a:off x="3002" y="2152"/>
              <a:ext cx="587" cy="153"/>
              <a:chOff x="3002" y="2152"/>
              <a:chExt cx="587" cy="153"/>
            </a:xfrm>
          </p:grpSpPr>
          <p:sp>
            <p:nvSpPr>
              <p:cNvPr id="155708" name="AutoShape 18"/>
              <p:cNvSpPr>
                <a:spLocks noChangeArrowheads="1"/>
              </p:cNvSpPr>
              <p:nvPr/>
            </p:nvSpPr>
            <p:spPr bwMode="auto">
              <a:xfrm>
                <a:off x="3002" y="2152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09" name="Text Box 19"/>
              <p:cNvSpPr txBox="1">
                <a:spLocks noChangeArrowheads="1"/>
              </p:cNvSpPr>
              <p:nvPr/>
            </p:nvSpPr>
            <p:spPr bwMode="auto">
              <a:xfrm>
                <a:off x="3002" y="2152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5" name="Group 20"/>
            <p:cNvGrpSpPr>
              <a:grpSpLocks/>
            </p:cNvGrpSpPr>
            <p:nvPr/>
          </p:nvGrpSpPr>
          <p:grpSpPr bwMode="auto">
            <a:xfrm>
              <a:off x="2418" y="2152"/>
              <a:ext cx="582" cy="153"/>
              <a:chOff x="2418" y="2152"/>
              <a:chExt cx="582" cy="153"/>
            </a:xfrm>
          </p:grpSpPr>
          <p:sp>
            <p:nvSpPr>
              <p:cNvPr id="155706" name="AutoShape 21"/>
              <p:cNvSpPr>
                <a:spLocks noChangeArrowheads="1"/>
              </p:cNvSpPr>
              <p:nvPr/>
            </p:nvSpPr>
            <p:spPr bwMode="auto">
              <a:xfrm>
                <a:off x="2418" y="2152"/>
                <a:ext cx="583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07" name="Text Box 22"/>
              <p:cNvSpPr txBox="1">
                <a:spLocks noChangeArrowheads="1"/>
              </p:cNvSpPr>
              <p:nvPr/>
            </p:nvSpPr>
            <p:spPr bwMode="auto">
              <a:xfrm>
                <a:off x="2418" y="2152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66" name="Group 23"/>
            <p:cNvGrpSpPr>
              <a:grpSpLocks/>
            </p:cNvGrpSpPr>
            <p:nvPr/>
          </p:nvGrpSpPr>
          <p:grpSpPr bwMode="auto">
            <a:xfrm>
              <a:off x="1827" y="2152"/>
              <a:ext cx="587" cy="153"/>
              <a:chOff x="1827" y="2152"/>
              <a:chExt cx="587" cy="153"/>
            </a:xfrm>
          </p:grpSpPr>
          <p:sp>
            <p:nvSpPr>
              <p:cNvPr id="155704" name="AutoShape 24"/>
              <p:cNvSpPr>
                <a:spLocks noChangeArrowheads="1"/>
              </p:cNvSpPr>
              <p:nvPr/>
            </p:nvSpPr>
            <p:spPr bwMode="auto">
              <a:xfrm>
                <a:off x="1827" y="2152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05" name="Text Box 25"/>
              <p:cNvSpPr txBox="1">
                <a:spLocks noChangeArrowheads="1"/>
              </p:cNvSpPr>
              <p:nvPr/>
            </p:nvSpPr>
            <p:spPr bwMode="auto">
              <a:xfrm>
                <a:off x="1827" y="2152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7" name="Group 26"/>
            <p:cNvGrpSpPr>
              <a:grpSpLocks/>
            </p:cNvGrpSpPr>
            <p:nvPr/>
          </p:nvGrpSpPr>
          <p:grpSpPr bwMode="auto">
            <a:xfrm>
              <a:off x="3002" y="2002"/>
              <a:ext cx="587" cy="153"/>
              <a:chOff x="3002" y="2002"/>
              <a:chExt cx="587" cy="153"/>
            </a:xfrm>
          </p:grpSpPr>
          <p:sp>
            <p:nvSpPr>
              <p:cNvPr id="155702" name="AutoShape 27"/>
              <p:cNvSpPr>
                <a:spLocks noChangeArrowheads="1"/>
              </p:cNvSpPr>
              <p:nvPr/>
            </p:nvSpPr>
            <p:spPr bwMode="auto">
              <a:xfrm>
                <a:off x="3002" y="2002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03" name="Text Box 28"/>
              <p:cNvSpPr txBox="1">
                <a:spLocks noChangeArrowheads="1"/>
              </p:cNvSpPr>
              <p:nvPr/>
            </p:nvSpPr>
            <p:spPr bwMode="auto">
              <a:xfrm>
                <a:off x="3002" y="2002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8" name="Group 29"/>
            <p:cNvGrpSpPr>
              <a:grpSpLocks/>
            </p:cNvGrpSpPr>
            <p:nvPr/>
          </p:nvGrpSpPr>
          <p:grpSpPr bwMode="auto">
            <a:xfrm>
              <a:off x="2418" y="2002"/>
              <a:ext cx="582" cy="153"/>
              <a:chOff x="2418" y="2002"/>
              <a:chExt cx="582" cy="153"/>
            </a:xfrm>
          </p:grpSpPr>
          <p:sp>
            <p:nvSpPr>
              <p:cNvPr id="155700" name="AutoShape 30"/>
              <p:cNvSpPr>
                <a:spLocks noChangeArrowheads="1"/>
              </p:cNvSpPr>
              <p:nvPr/>
            </p:nvSpPr>
            <p:spPr bwMode="auto">
              <a:xfrm>
                <a:off x="2418" y="2002"/>
                <a:ext cx="583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701" name="Text Box 31"/>
              <p:cNvSpPr txBox="1">
                <a:spLocks noChangeArrowheads="1"/>
              </p:cNvSpPr>
              <p:nvPr/>
            </p:nvSpPr>
            <p:spPr bwMode="auto">
              <a:xfrm>
                <a:off x="2418" y="2002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1</a:t>
                </a:r>
              </a:p>
            </p:txBody>
          </p:sp>
        </p:grpSp>
        <p:grpSp>
          <p:nvGrpSpPr>
            <p:cNvPr id="155669" name="Group 32"/>
            <p:cNvGrpSpPr>
              <a:grpSpLocks/>
            </p:cNvGrpSpPr>
            <p:nvPr/>
          </p:nvGrpSpPr>
          <p:grpSpPr bwMode="auto">
            <a:xfrm>
              <a:off x="1827" y="2002"/>
              <a:ext cx="587" cy="153"/>
              <a:chOff x="1827" y="2002"/>
              <a:chExt cx="587" cy="153"/>
            </a:xfrm>
          </p:grpSpPr>
          <p:sp>
            <p:nvSpPr>
              <p:cNvPr id="155698" name="AutoShape 33"/>
              <p:cNvSpPr>
                <a:spLocks noChangeArrowheads="1"/>
              </p:cNvSpPr>
              <p:nvPr/>
            </p:nvSpPr>
            <p:spPr bwMode="auto">
              <a:xfrm>
                <a:off x="1827" y="2002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99" name="Text Box 34"/>
              <p:cNvSpPr txBox="1">
                <a:spLocks noChangeArrowheads="1"/>
              </p:cNvSpPr>
              <p:nvPr/>
            </p:nvSpPr>
            <p:spPr bwMode="auto">
              <a:xfrm>
                <a:off x="1827" y="2002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70" name="Group 35"/>
            <p:cNvGrpSpPr>
              <a:grpSpLocks/>
            </p:cNvGrpSpPr>
            <p:nvPr/>
          </p:nvGrpSpPr>
          <p:grpSpPr bwMode="auto">
            <a:xfrm>
              <a:off x="3002" y="1849"/>
              <a:ext cx="587" cy="153"/>
              <a:chOff x="3002" y="1849"/>
              <a:chExt cx="587" cy="153"/>
            </a:xfrm>
          </p:grpSpPr>
          <p:sp>
            <p:nvSpPr>
              <p:cNvPr id="155696" name="AutoShape 36"/>
              <p:cNvSpPr>
                <a:spLocks noChangeArrowheads="1"/>
              </p:cNvSpPr>
              <p:nvPr/>
            </p:nvSpPr>
            <p:spPr bwMode="auto">
              <a:xfrm>
                <a:off x="3002" y="1849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97" name="Text Box 37"/>
              <p:cNvSpPr txBox="1">
                <a:spLocks noChangeArrowheads="1"/>
              </p:cNvSpPr>
              <p:nvPr/>
            </p:nvSpPr>
            <p:spPr bwMode="auto">
              <a:xfrm>
                <a:off x="3002" y="1849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71" name="Group 38"/>
            <p:cNvGrpSpPr>
              <a:grpSpLocks/>
            </p:cNvGrpSpPr>
            <p:nvPr/>
          </p:nvGrpSpPr>
          <p:grpSpPr bwMode="auto">
            <a:xfrm>
              <a:off x="2418" y="1849"/>
              <a:ext cx="582" cy="153"/>
              <a:chOff x="2418" y="1849"/>
              <a:chExt cx="582" cy="153"/>
            </a:xfrm>
          </p:grpSpPr>
          <p:sp>
            <p:nvSpPr>
              <p:cNvPr id="155694" name="AutoShape 39"/>
              <p:cNvSpPr>
                <a:spLocks noChangeArrowheads="1"/>
              </p:cNvSpPr>
              <p:nvPr/>
            </p:nvSpPr>
            <p:spPr bwMode="auto">
              <a:xfrm>
                <a:off x="2418" y="1849"/>
                <a:ext cx="583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95" name="Text Box 40"/>
              <p:cNvSpPr txBox="1">
                <a:spLocks noChangeArrowheads="1"/>
              </p:cNvSpPr>
              <p:nvPr/>
            </p:nvSpPr>
            <p:spPr bwMode="auto">
              <a:xfrm>
                <a:off x="2418" y="1849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72" name="Group 41"/>
            <p:cNvGrpSpPr>
              <a:grpSpLocks/>
            </p:cNvGrpSpPr>
            <p:nvPr/>
          </p:nvGrpSpPr>
          <p:grpSpPr bwMode="auto">
            <a:xfrm>
              <a:off x="1827" y="1849"/>
              <a:ext cx="587" cy="153"/>
              <a:chOff x="1827" y="1849"/>
              <a:chExt cx="587" cy="153"/>
            </a:xfrm>
          </p:grpSpPr>
          <p:sp>
            <p:nvSpPr>
              <p:cNvPr id="155692" name="AutoShape 42"/>
              <p:cNvSpPr>
                <a:spLocks noChangeArrowheads="1"/>
              </p:cNvSpPr>
              <p:nvPr/>
            </p:nvSpPr>
            <p:spPr bwMode="auto">
              <a:xfrm>
                <a:off x="1827" y="1849"/>
                <a:ext cx="588" cy="150"/>
              </a:xfrm>
              <a:prstGeom prst="roundRect">
                <a:avLst>
                  <a:gd name="adj" fmla="val 65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93" name="Text Box 43"/>
              <p:cNvSpPr txBox="1">
                <a:spLocks noChangeArrowheads="1"/>
              </p:cNvSpPr>
              <p:nvPr/>
            </p:nvSpPr>
            <p:spPr bwMode="auto">
              <a:xfrm>
                <a:off x="1827" y="1849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0</a:t>
                </a:r>
              </a:p>
            </p:txBody>
          </p:sp>
        </p:grpSp>
        <p:grpSp>
          <p:nvGrpSpPr>
            <p:cNvPr id="155673" name="Group 44"/>
            <p:cNvGrpSpPr>
              <a:grpSpLocks/>
            </p:cNvGrpSpPr>
            <p:nvPr/>
          </p:nvGrpSpPr>
          <p:grpSpPr bwMode="auto">
            <a:xfrm>
              <a:off x="3002" y="1625"/>
              <a:ext cx="587" cy="219"/>
              <a:chOff x="3002" y="1625"/>
              <a:chExt cx="587" cy="219"/>
            </a:xfrm>
          </p:grpSpPr>
          <p:sp>
            <p:nvSpPr>
              <p:cNvPr id="155690" name="AutoShape 45"/>
              <p:cNvSpPr>
                <a:spLocks noChangeArrowheads="1"/>
              </p:cNvSpPr>
              <p:nvPr/>
            </p:nvSpPr>
            <p:spPr bwMode="auto">
              <a:xfrm>
                <a:off x="3002" y="1625"/>
                <a:ext cx="588" cy="220"/>
              </a:xfrm>
              <a:prstGeom prst="roundRect">
                <a:avLst>
                  <a:gd name="adj" fmla="val 44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91" name="Text Box 46"/>
              <p:cNvSpPr txBox="1">
                <a:spLocks noChangeArrowheads="1"/>
              </p:cNvSpPr>
              <p:nvPr/>
            </p:nvSpPr>
            <p:spPr bwMode="auto">
              <a:xfrm>
                <a:off x="3002" y="1625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XOR</a:t>
                </a:r>
              </a:p>
            </p:txBody>
          </p:sp>
        </p:grpSp>
        <p:grpSp>
          <p:nvGrpSpPr>
            <p:cNvPr id="155674" name="Group 47"/>
            <p:cNvGrpSpPr>
              <a:grpSpLocks/>
            </p:cNvGrpSpPr>
            <p:nvPr/>
          </p:nvGrpSpPr>
          <p:grpSpPr bwMode="auto">
            <a:xfrm>
              <a:off x="2418" y="1625"/>
              <a:ext cx="582" cy="219"/>
              <a:chOff x="2418" y="1625"/>
              <a:chExt cx="582" cy="219"/>
            </a:xfrm>
          </p:grpSpPr>
          <p:sp>
            <p:nvSpPr>
              <p:cNvPr id="155688" name="AutoShape 48"/>
              <p:cNvSpPr>
                <a:spLocks noChangeArrowheads="1"/>
              </p:cNvSpPr>
              <p:nvPr/>
            </p:nvSpPr>
            <p:spPr bwMode="auto">
              <a:xfrm>
                <a:off x="2418" y="1625"/>
                <a:ext cx="583" cy="220"/>
              </a:xfrm>
              <a:prstGeom prst="roundRect">
                <a:avLst>
                  <a:gd name="adj" fmla="val 44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89" name="Text Box 49"/>
              <p:cNvSpPr txBox="1">
                <a:spLocks noChangeArrowheads="1"/>
              </p:cNvSpPr>
              <p:nvPr/>
            </p:nvSpPr>
            <p:spPr bwMode="auto">
              <a:xfrm>
                <a:off x="2418" y="1625"/>
                <a:ext cx="5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R</a:t>
                </a:r>
              </a:p>
            </p:txBody>
          </p:sp>
        </p:grpSp>
        <p:grpSp>
          <p:nvGrpSpPr>
            <p:cNvPr id="155675" name="Group 50"/>
            <p:cNvGrpSpPr>
              <a:grpSpLocks/>
            </p:cNvGrpSpPr>
            <p:nvPr/>
          </p:nvGrpSpPr>
          <p:grpSpPr bwMode="auto">
            <a:xfrm>
              <a:off x="1827" y="1625"/>
              <a:ext cx="587" cy="219"/>
              <a:chOff x="1827" y="1625"/>
              <a:chExt cx="587" cy="219"/>
            </a:xfrm>
          </p:grpSpPr>
          <p:sp>
            <p:nvSpPr>
              <p:cNvPr id="155686" name="AutoShape 51"/>
              <p:cNvSpPr>
                <a:spLocks noChangeArrowheads="1"/>
              </p:cNvSpPr>
              <p:nvPr/>
            </p:nvSpPr>
            <p:spPr bwMode="auto">
              <a:xfrm>
                <a:off x="1827" y="1625"/>
                <a:ext cx="588" cy="220"/>
              </a:xfrm>
              <a:prstGeom prst="roundRect">
                <a:avLst>
                  <a:gd name="adj" fmla="val 44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87" name="Text Box 52"/>
              <p:cNvSpPr txBox="1">
                <a:spLocks noChangeArrowheads="1"/>
              </p:cNvSpPr>
              <p:nvPr/>
            </p:nvSpPr>
            <p:spPr bwMode="auto">
              <a:xfrm>
                <a:off x="1827" y="1625"/>
                <a:ext cx="5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400"/>
                  </a:spcBef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Gill Sans MT" charset="0"/>
                  </a:rPr>
                  <a:t>L</a:t>
                </a:r>
              </a:p>
            </p:txBody>
          </p:sp>
        </p:grpSp>
        <p:sp>
          <p:nvSpPr>
            <p:cNvPr id="155676" name="Line 53"/>
            <p:cNvSpPr>
              <a:spLocks noChangeShapeType="1"/>
            </p:cNvSpPr>
            <p:nvPr/>
          </p:nvSpPr>
          <p:spPr bwMode="auto">
            <a:xfrm>
              <a:off x="1827" y="1625"/>
              <a:ext cx="176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7" name="Line 54"/>
            <p:cNvSpPr>
              <a:spLocks noChangeShapeType="1"/>
            </p:cNvSpPr>
            <p:nvPr/>
          </p:nvSpPr>
          <p:spPr bwMode="auto">
            <a:xfrm>
              <a:off x="1827" y="1849"/>
              <a:ext cx="17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8" name="Line 55"/>
            <p:cNvSpPr>
              <a:spLocks noChangeShapeType="1"/>
            </p:cNvSpPr>
            <p:nvPr/>
          </p:nvSpPr>
          <p:spPr bwMode="auto">
            <a:xfrm>
              <a:off x="1827" y="2002"/>
              <a:ext cx="17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9" name="Line 56"/>
            <p:cNvSpPr>
              <a:spLocks noChangeShapeType="1"/>
            </p:cNvSpPr>
            <p:nvPr/>
          </p:nvSpPr>
          <p:spPr bwMode="auto">
            <a:xfrm>
              <a:off x="1827" y="2152"/>
              <a:ext cx="17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0" name="Line 57"/>
            <p:cNvSpPr>
              <a:spLocks noChangeShapeType="1"/>
            </p:cNvSpPr>
            <p:nvPr/>
          </p:nvSpPr>
          <p:spPr bwMode="auto">
            <a:xfrm>
              <a:off x="1827" y="2306"/>
              <a:ext cx="176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1" name="Line 58"/>
            <p:cNvSpPr>
              <a:spLocks noChangeShapeType="1"/>
            </p:cNvSpPr>
            <p:nvPr/>
          </p:nvSpPr>
          <p:spPr bwMode="auto">
            <a:xfrm>
              <a:off x="1827" y="2460"/>
              <a:ext cx="176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2" name="Line 59"/>
            <p:cNvSpPr>
              <a:spLocks noChangeShapeType="1"/>
            </p:cNvSpPr>
            <p:nvPr/>
          </p:nvSpPr>
          <p:spPr bwMode="auto">
            <a:xfrm>
              <a:off x="1827" y="1625"/>
              <a:ext cx="1" cy="83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3" name="Line 60"/>
            <p:cNvSpPr>
              <a:spLocks noChangeShapeType="1"/>
            </p:cNvSpPr>
            <p:nvPr/>
          </p:nvSpPr>
          <p:spPr bwMode="auto">
            <a:xfrm>
              <a:off x="2418" y="1625"/>
              <a:ext cx="1" cy="8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4" name="Line 61"/>
            <p:cNvSpPr>
              <a:spLocks noChangeShapeType="1"/>
            </p:cNvSpPr>
            <p:nvPr/>
          </p:nvSpPr>
          <p:spPr bwMode="auto">
            <a:xfrm>
              <a:off x="3002" y="1625"/>
              <a:ext cx="1" cy="8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5" name="Line 62"/>
            <p:cNvSpPr>
              <a:spLocks noChangeShapeType="1"/>
            </p:cNvSpPr>
            <p:nvPr/>
          </p:nvSpPr>
          <p:spPr bwMode="auto">
            <a:xfrm>
              <a:off x="3593" y="1625"/>
              <a:ext cx="1" cy="83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652" name="Group 63"/>
          <p:cNvGrpSpPr>
            <a:grpSpLocks/>
          </p:cNvGrpSpPr>
          <p:nvPr/>
        </p:nvGrpSpPr>
        <p:grpSpPr bwMode="auto">
          <a:xfrm>
            <a:off x="2151063" y="4343400"/>
            <a:ext cx="4165600" cy="1790700"/>
            <a:chOff x="1355" y="2736"/>
            <a:chExt cx="2624" cy="1128"/>
          </a:xfrm>
        </p:grpSpPr>
        <p:sp>
          <p:nvSpPr>
            <p:cNvPr id="155659" name="AutoShape 64"/>
            <p:cNvSpPr>
              <a:spLocks noChangeArrowheads="1"/>
            </p:cNvSpPr>
            <p:nvPr/>
          </p:nvSpPr>
          <p:spPr bwMode="auto">
            <a:xfrm>
              <a:off x="1355" y="2736"/>
              <a:ext cx="2625" cy="1129"/>
            </a:xfrm>
            <a:prstGeom prst="roundRect">
              <a:avLst>
                <a:gd name="adj" fmla="val 88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55660" name="Text Box 65"/>
            <p:cNvSpPr txBox="1">
              <a:spLocks noChangeArrowheads="1"/>
            </p:cNvSpPr>
            <p:nvPr/>
          </p:nvSpPr>
          <p:spPr bwMode="auto">
            <a:xfrm>
              <a:off x="1355" y="2736"/>
              <a:ext cx="2625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898525" algn="l"/>
                  <a:tab pos="1812925" algn="l"/>
                  <a:tab pos="2727325" algn="l"/>
                  <a:tab pos="3641725" algn="l"/>
                  <a:tab pos="4556125" algn="l"/>
                  <a:tab pos="5470525" algn="l"/>
                  <a:tab pos="6384925" algn="l"/>
                  <a:tab pos="7299325" algn="l"/>
                  <a:tab pos="8213725" algn="l"/>
                  <a:tab pos="9128125" algn="l"/>
                  <a:tab pos="10042525" algn="l"/>
                  <a:tab pos="10320338" algn="l"/>
                  <a:tab pos="10769600" algn="l"/>
                  <a:tab pos="10772775" algn="l"/>
                  <a:tab pos="107791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>
                  <a:solidFill>
                    <a:srgbClr val="000000"/>
                  </a:solidFill>
                  <a:latin typeface="Gill Sans MT" charset="0"/>
                </a:rPr>
                <a:t>	</a:t>
              </a: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	Plaintext		1100</a:t>
              </a:r>
            </a:p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			XOR</a:t>
              </a:r>
            </a:p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		Key		0101</a:t>
              </a:r>
            </a:p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			   =</a:t>
              </a:r>
            </a:p>
            <a:p>
              <a:pPr>
                <a:lnSpc>
                  <a:spcPct val="90000"/>
                </a:lnSpc>
                <a:spcBef>
                  <a:spcPts val="45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>
                  <a:solidFill>
                    <a:srgbClr val="000000"/>
                  </a:solidFill>
                  <a:latin typeface="Gill Sans MT" charset="0"/>
                </a:rPr>
                <a:t>		</a:t>
              </a:r>
              <a:r>
                <a:rPr lang="en-GB" sz="1800">
                  <a:solidFill>
                    <a:srgbClr val="000000"/>
                  </a:solidFill>
                  <a:latin typeface="Gill Sans MT" charset="0"/>
                </a:rPr>
                <a:t>Ciphertext	1001</a:t>
              </a:r>
            </a:p>
          </p:txBody>
        </p:sp>
      </p:grpSp>
      <p:grpSp>
        <p:nvGrpSpPr>
          <p:cNvPr id="155653" name="Group 66"/>
          <p:cNvGrpSpPr>
            <a:grpSpLocks/>
          </p:cNvGrpSpPr>
          <p:nvPr/>
        </p:nvGrpSpPr>
        <p:grpSpPr bwMode="auto">
          <a:xfrm>
            <a:off x="1063625" y="4949825"/>
            <a:ext cx="776288" cy="454025"/>
            <a:chOff x="670" y="3118"/>
            <a:chExt cx="489" cy="286"/>
          </a:xfrm>
        </p:grpSpPr>
        <p:sp>
          <p:nvSpPr>
            <p:cNvPr id="155655" name="AutoShape 67"/>
            <p:cNvSpPr>
              <a:spLocks noChangeArrowheads="1"/>
            </p:cNvSpPr>
            <p:nvPr/>
          </p:nvSpPr>
          <p:spPr bwMode="auto">
            <a:xfrm>
              <a:off x="670" y="3118"/>
              <a:ext cx="489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155656" name="Group 68"/>
            <p:cNvGrpSpPr>
              <a:grpSpLocks/>
            </p:cNvGrpSpPr>
            <p:nvPr/>
          </p:nvGrpSpPr>
          <p:grpSpPr bwMode="auto">
            <a:xfrm>
              <a:off x="670" y="3118"/>
              <a:ext cx="487" cy="284"/>
              <a:chOff x="670" y="3118"/>
              <a:chExt cx="487" cy="284"/>
            </a:xfrm>
          </p:grpSpPr>
          <p:sp>
            <p:nvSpPr>
              <p:cNvPr id="155657" name="AutoShape 69"/>
              <p:cNvSpPr>
                <a:spLocks noChangeArrowheads="1"/>
              </p:cNvSpPr>
              <p:nvPr/>
            </p:nvSpPr>
            <p:spPr bwMode="auto">
              <a:xfrm>
                <a:off x="670" y="3118"/>
                <a:ext cx="487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99"/>
                  </a:solidFill>
                  <a:latin typeface="Gill Sans MT" charset="0"/>
                  <a:cs typeface="Gill Sans MT" charset="0"/>
                </a:endParaRPr>
              </a:p>
            </p:txBody>
          </p:sp>
          <p:sp>
            <p:nvSpPr>
              <p:cNvPr id="155658" name="AutoShape 70"/>
              <p:cNvSpPr>
                <a:spLocks noChangeArrowheads="1"/>
              </p:cNvSpPr>
              <p:nvPr/>
            </p:nvSpPr>
            <p:spPr bwMode="auto">
              <a:xfrm>
                <a:off x="735" y="3118"/>
                <a:ext cx="357" cy="253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3333CC"/>
                  </a:buClr>
                  <a:buFont typeface="Comic Sans MS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u="sng">
                    <a:solidFill>
                      <a:srgbClr val="000099"/>
                    </a:solidFill>
                    <a:latin typeface="Gill Sans MT" charset="0"/>
                  </a:rPr>
                  <a:t>E.g.:</a:t>
                </a:r>
              </a:p>
            </p:txBody>
          </p:sp>
        </p:grpSp>
      </p:grpSp>
      <p:pic>
        <p:nvPicPr>
          <p:cNvPr id="155654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Group 1"/>
          <p:cNvGrpSpPr>
            <a:grpSpLocks/>
          </p:cNvGrpSpPr>
          <p:nvPr/>
        </p:nvGrpSpPr>
        <p:grpSpPr bwMode="auto">
          <a:xfrm>
            <a:off x="533400" y="228600"/>
            <a:ext cx="7764463" cy="1135063"/>
            <a:chOff x="336" y="144"/>
            <a:chExt cx="4891" cy="715"/>
          </a:xfrm>
        </p:grpSpPr>
        <p:sp>
          <p:nvSpPr>
            <p:cNvPr id="157702" name="AutoShape 2"/>
            <p:cNvSpPr>
              <a:spLocks noChangeArrowheads="1"/>
            </p:cNvSpPr>
            <p:nvPr/>
          </p:nvSpPr>
          <p:spPr bwMode="auto">
            <a:xfrm>
              <a:off x="336" y="144"/>
              <a:ext cx="4892" cy="716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57703" name="Text Box 3"/>
            <p:cNvSpPr txBox="1">
              <a:spLocks noChangeArrowheads="1"/>
            </p:cNvSpPr>
            <p:nvPr/>
          </p:nvSpPr>
          <p:spPr bwMode="auto">
            <a:xfrm>
              <a:off x="336" y="299"/>
              <a:ext cx="4892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3333CC"/>
                </a:buClr>
                <a:buFont typeface="Comic Sans MS" charset="0"/>
                <a:buNone/>
              </a:pPr>
              <a:r>
                <a:rPr lang="en-GB" sz="3600">
                  <a:solidFill>
                    <a:srgbClr val="000099"/>
                  </a:solidFill>
                  <a:latin typeface="Gill Sans MT" charset="0"/>
                </a:rPr>
                <a:t>IEEE 802.11 (Wi-Fi) security</a:t>
              </a:r>
            </a:p>
          </p:txBody>
        </p:sp>
      </p:grpSp>
      <p:grpSp>
        <p:nvGrpSpPr>
          <p:cNvPr id="157698" name="Group 4"/>
          <p:cNvGrpSpPr>
            <a:grpSpLocks/>
          </p:cNvGrpSpPr>
          <p:nvPr/>
        </p:nvGrpSpPr>
        <p:grpSpPr bwMode="auto">
          <a:xfrm>
            <a:off x="485775" y="1600200"/>
            <a:ext cx="8364538" cy="5138738"/>
            <a:chOff x="306" y="1008"/>
            <a:chExt cx="5269" cy="3237"/>
          </a:xfrm>
        </p:grpSpPr>
        <p:sp>
          <p:nvSpPr>
            <p:cNvPr id="157700" name="AutoShape 5"/>
            <p:cNvSpPr>
              <a:spLocks noChangeArrowheads="1"/>
            </p:cNvSpPr>
            <p:nvPr/>
          </p:nvSpPr>
          <p:spPr bwMode="auto">
            <a:xfrm>
              <a:off x="306" y="1008"/>
              <a:ext cx="5269" cy="2905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57701" name="Text Box 6"/>
            <p:cNvSpPr txBox="1">
              <a:spLocks noChangeArrowheads="1"/>
            </p:cNvSpPr>
            <p:nvPr/>
          </p:nvSpPr>
          <p:spPr bwMode="auto">
            <a:xfrm>
              <a:off x="306" y="1008"/>
              <a:ext cx="5269" cy="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34963" indent="-33496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35013" indent="-277813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4963" algn="l"/>
                  <a:tab pos="782638" algn="l"/>
                  <a:tab pos="1231900" algn="l"/>
                  <a:tab pos="1681163" algn="l"/>
                  <a:tab pos="2130425" algn="l"/>
                  <a:tab pos="2579688" algn="l"/>
                  <a:tab pos="3028950" algn="l"/>
                  <a:tab pos="3478213" algn="l"/>
                  <a:tab pos="3927475" algn="l"/>
                  <a:tab pos="4376738" algn="l"/>
                  <a:tab pos="4826000" algn="l"/>
                  <a:tab pos="5275263" algn="l"/>
                  <a:tab pos="5724525" algn="l"/>
                  <a:tab pos="6173788" algn="l"/>
                  <a:tab pos="6623050" algn="l"/>
                  <a:tab pos="7072313" algn="l"/>
                  <a:tab pos="7521575" algn="l"/>
                  <a:tab pos="7970838" algn="l"/>
                  <a:tab pos="8420100" algn="l"/>
                  <a:tab pos="8869363" algn="l"/>
                  <a:tab pos="9318625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Easily cracked if the same key is used every time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</a:rPr>
                <a:t>Example: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Font typeface="Wingdings" charset="0"/>
                <a:buChar char="§"/>
              </a:pP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Messages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and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b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encrypted with key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Font typeface="Wingdings" charset="0"/>
                <a:buChar char="§"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</a:t>
              </a:r>
              <a:r>
                <a:rPr lang="en-GB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(a) = a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k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and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</a:t>
              </a:r>
              <a:r>
                <a:rPr lang="en-GB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(b) = b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k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However, XOR is commutative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Font typeface="Wingdings" charset="0"/>
                <a:buChar char="§"/>
              </a:pP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b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) 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c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=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XOR  (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b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c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)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And for any 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, the inverse w.r.t XOR is 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Font typeface="Wingdings" charset="0"/>
                <a:buChar char="§"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a = 000…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and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j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000… = j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000099"/>
                </a:buClr>
                <a:buFont typeface="Wingdings" charset="0"/>
                <a:buChar char="v"/>
              </a:pPr>
              <a:r>
                <a:rPr lang="en-GB" sz="24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Intercept 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</a:t>
              </a:r>
              <a:r>
                <a:rPr lang="en-GB" sz="2400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(a) </a:t>
              </a:r>
              <a:r>
                <a:rPr lang="en-GB" sz="24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and 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</a:t>
              </a:r>
              <a:r>
                <a:rPr lang="en-GB" sz="2400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sz="2400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(b) , then </a:t>
              </a:r>
            </a:p>
            <a:p>
              <a:pPr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		E</a:t>
              </a:r>
              <a:r>
                <a:rPr lang="en-GB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(a)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E</a:t>
              </a:r>
              <a:r>
                <a:rPr lang="en-GB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(b) 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= 		(a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k)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(b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k)		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(definition of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E</a:t>
              </a:r>
              <a:r>
                <a:rPr lang="en-GB" i="1" baseline="-25000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)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=		a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b 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 (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 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XOR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k)			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(commutative law)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Font typeface="ZapfDingbats" charset="0"/>
                <a:buNone/>
              </a:pP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=		a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  XOR  </a:t>
              </a:r>
              <a:r>
                <a:rPr lang="en-GB" i="1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b							</a:t>
              </a:r>
              <a:r>
                <a:rPr lang="en-GB">
                  <a:solidFill>
                    <a:srgbClr val="000000"/>
                  </a:solidFill>
                  <a:latin typeface="Gill Sans MT" charset="0"/>
                  <a:cs typeface="Gill Sans MT" charset="0"/>
                </a:rPr>
                <a:t>(self-inverse law)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  <a:buClr>
                  <a:srgbClr val="3333CC"/>
                </a:buClr>
                <a:buFont typeface="ZapfDingbats" charset="0"/>
                <a:buNone/>
              </a:pPr>
              <a:endParaRPr lang="en-GB">
                <a:solidFill>
                  <a:srgbClr val="000000"/>
                </a:solidFill>
                <a:latin typeface="Gill Sans MT" charset="0"/>
                <a:cs typeface="Gill Sans MT" charset="0"/>
              </a:endParaRPr>
            </a:p>
          </p:txBody>
        </p:sp>
      </p:grpSp>
      <p:pic>
        <p:nvPicPr>
          <p:cNvPr id="157699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IEEE 802.11 (Wi-Fi) security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65663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i="1">
                <a:latin typeface="Gill Sans MT" charset="0"/>
                <a:cs typeface="ＭＳ Ｐゴシック" charset="0"/>
              </a:rPr>
              <a:t>Wired Equivalent Privacy (WEP):</a:t>
            </a:r>
            <a:r>
              <a:rPr lang="en-GB" sz="2400">
                <a:latin typeface="Gill Sans MT" charset="0"/>
                <a:cs typeface="ＭＳ Ｐゴシック" charset="0"/>
              </a:rPr>
              <a:t> data encryption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Host/AP share 40 bit symmetric key (semi-permanent)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Host appends 24-bit initialization vector (IV) to every message to create 64-bit key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64 bit key used to generate stream of keys, k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sz="2000" baseline="30000">
                <a:latin typeface="Gill Sans MT" charset="0"/>
              </a:rPr>
              <a:t>IV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sz="2000" baseline="30000">
                <a:latin typeface="Gill Sans MT" charset="0"/>
              </a:rPr>
              <a:t>IV</a:t>
            </a:r>
            <a:r>
              <a:rPr lang="en-GB" b="1" baseline="44000">
                <a:latin typeface="Gill Sans MT" charset="0"/>
              </a:rPr>
              <a:t> </a:t>
            </a:r>
            <a:r>
              <a:rPr lang="en-GB">
                <a:latin typeface="Gill Sans MT" charset="0"/>
              </a:rPr>
              <a:t>used to encrypt ith byte, d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>
                <a:latin typeface="Gill Sans MT" charset="0"/>
              </a:rPr>
              <a:t>, in frame:</a:t>
            </a:r>
          </a:p>
          <a:p>
            <a:pPr lvl="1" algn="ctr">
              <a:spcBef>
                <a:spcPts val="500"/>
              </a:spcBef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c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i="1">
                <a:latin typeface="Gill Sans MT" charset="0"/>
              </a:rPr>
              <a:t> = </a:t>
            </a:r>
            <a:r>
              <a:rPr lang="en-GB">
                <a:latin typeface="Gill Sans MT" charset="0"/>
              </a:rPr>
              <a:t>d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i="1">
                <a:latin typeface="Gill Sans MT" charset="0"/>
              </a:rPr>
              <a:t> </a:t>
            </a:r>
            <a:r>
              <a:rPr lang="en-GB">
                <a:latin typeface="Gill Sans MT" charset="0"/>
              </a:rPr>
              <a:t>XOR</a:t>
            </a:r>
            <a:r>
              <a:rPr lang="en-GB" i="1">
                <a:latin typeface="Gill Sans MT" charset="0"/>
              </a:rPr>
              <a:t>  </a:t>
            </a: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sz="2000" baseline="30000">
                <a:latin typeface="Gill Sans MT" charset="0"/>
              </a:rPr>
              <a:t>IV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IV and encrypted bytes, c</a:t>
            </a:r>
            <a:r>
              <a:rPr lang="en-GB" sz="2800" baseline="-25000">
                <a:latin typeface="Gill Sans MT" charset="0"/>
              </a:rPr>
              <a:t>i </a:t>
            </a:r>
            <a:r>
              <a:rPr lang="en-GB">
                <a:latin typeface="Gill Sans MT" charset="0"/>
              </a:rPr>
              <a:t>sent in frame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Comic Sans MS" charset="0"/>
              </a:rPr>
              <a:t>IV sent as plaintext</a:t>
            </a:r>
          </a:p>
        </p:txBody>
      </p:sp>
      <p:pic>
        <p:nvPicPr>
          <p:cNvPr id="15974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802.11 WEP encryption</a:t>
            </a:r>
          </a:p>
        </p:txBody>
      </p:sp>
      <p:grpSp>
        <p:nvGrpSpPr>
          <p:cNvPr id="161794" name="Group 3"/>
          <p:cNvGrpSpPr>
            <a:grpSpLocks/>
          </p:cNvGrpSpPr>
          <p:nvPr/>
        </p:nvGrpSpPr>
        <p:grpSpPr bwMode="auto">
          <a:xfrm>
            <a:off x="2438400" y="6057900"/>
            <a:ext cx="4264025" cy="463550"/>
            <a:chOff x="1084" y="3025"/>
            <a:chExt cx="2686" cy="292"/>
          </a:xfrm>
        </p:grpSpPr>
        <p:sp>
          <p:nvSpPr>
            <p:cNvPr id="161836" name="AutoShape 4"/>
            <p:cNvSpPr>
              <a:spLocks noChangeArrowheads="1"/>
            </p:cNvSpPr>
            <p:nvPr/>
          </p:nvSpPr>
          <p:spPr bwMode="auto">
            <a:xfrm>
              <a:off x="1084" y="3025"/>
              <a:ext cx="2686" cy="285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C0000"/>
                </a:solidFill>
                <a:latin typeface="Gill Sans MT" charset="0"/>
                <a:cs typeface="Gill Sans MT" charset="0"/>
              </a:endParaRPr>
            </a:p>
          </p:txBody>
        </p:sp>
        <p:grpSp>
          <p:nvGrpSpPr>
            <p:cNvPr id="161837" name="Group 5"/>
            <p:cNvGrpSpPr>
              <a:grpSpLocks/>
            </p:cNvGrpSpPr>
            <p:nvPr/>
          </p:nvGrpSpPr>
          <p:grpSpPr bwMode="auto">
            <a:xfrm>
              <a:off x="1084" y="3025"/>
              <a:ext cx="2683" cy="292"/>
              <a:chOff x="1084" y="3025"/>
              <a:chExt cx="2683" cy="292"/>
            </a:xfrm>
          </p:grpSpPr>
          <p:sp>
            <p:nvSpPr>
              <p:cNvPr id="161838" name="AutoShape 6"/>
              <p:cNvSpPr>
                <a:spLocks noChangeArrowheads="1"/>
              </p:cNvSpPr>
              <p:nvPr/>
            </p:nvSpPr>
            <p:spPr bwMode="auto">
              <a:xfrm>
                <a:off x="1084" y="3025"/>
                <a:ext cx="2683" cy="284"/>
              </a:xfrm>
              <a:prstGeom prst="roundRect">
                <a:avLst>
                  <a:gd name="adj" fmla="val 34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CC0000"/>
                  </a:solidFill>
                  <a:latin typeface="Gill Sans MT" charset="0"/>
                  <a:cs typeface="Gill Sans MT" charset="0"/>
                </a:endParaRPr>
              </a:p>
            </p:txBody>
          </p:sp>
          <p:grpSp>
            <p:nvGrpSpPr>
              <p:cNvPr id="161839" name="Group 7"/>
              <p:cNvGrpSpPr>
                <a:grpSpLocks/>
              </p:cNvGrpSpPr>
              <p:nvPr/>
            </p:nvGrpSpPr>
            <p:grpSpPr bwMode="auto">
              <a:xfrm>
                <a:off x="1084" y="3025"/>
                <a:ext cx="2682" cy="292"/>
                <a:chOff x="1084" y="3025"/>
                <a:chExt cx="2682" cy="292"/>
              </a:xfrm>
            </p:grpSpPr>
            <p:sp>
              <p:nvSpPr>
                <p:cNvPr id="161840" name="AutoShape 8"/>
                <p:cNvSpPr>
                  <a:spLocks noChangeArrowheads="1"/>
                </p:cNvSpPr>
                <p:nvPr/>
              </p:nvSpPr>
              <p:spPr bwMode="auto">
                <a:xfrm>
                  <a:off x="1084" y="3025"/>
                  <a:ext cx="2682" cy="282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rgbClr val="CC0000"/>
                    </a:solidFill>
                    <a:latin typeface="Gill Sans MT" charset="0"/>
                    <a:cs typeface="Gill Sans MT" charset="0"/>
                  </a:endParaRPr>
                </a:p>
              </p:txBody>
            </p:sp>
            <p:sp>
              <p:nvSpPr>
                <p:cNvPr id="161841" name="AutoShape 9"/>
                <p:cNvSpPr>
                  <a:spLocks noChangeArrowheads="1"/>
                </p:cNvSpPr>
                <p:nvPr/>
              </p:nvSpPr>
              <p:spPr bwMode="auto">
                <a:xfrm>
                  <a:off x="1251" y="3025"/>
                  <a:ext cx="2349" cy="292"/>
                </a:xfrm>
                <a:prstGeom prst="roundRect">
                  <a:avLst>
                    <a:gd name="adj" fmla="val 352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>
                      <a:srgbClr val="FF0000"/>
                    </a:buClr>
                    <a:buFont typeface="Comic Sans MS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400">
                      <a:solidFill>
                        <a:srgbClr val="CC0000"/>
                      </a:solidFill>
                      <a:latin typeface="Gill Sans MT" charset="0"/>
                    </a:rPr>
                    <a:t>Sender-side WEP encryption</a:t>
                  </a:r>
                </a:p>
              </p:txBody>
            </p:sp>
          </p:grpSp>
        </p:grpSp>
      </p:grpSp>
      <p:pic>
        <p:nvPicPr>
          <p:cNvPr id="16179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11"/>
          <p:cNvSpPr>
            <a:spLocks noChangeArrowheads="1"/>
          </p:cNvSpPr>
          <p:nvPr/>
        </p:nvSpPr>
        <p:spPr bwMode="auto">
          <a:xfrm>
            <a:off x="1076325" y="1423988"/>
            <a:ext cx="1719263" cy="5889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TextBox 12"/>
          <p:cNvSpPr txBox="1">
            <a:spLocks noChangeArrowheads="1"/>
          </p:cNvSpPr>
          <p:nvPr/>
        </p:nvSpPr>
        <p:spPr bwMode="auto">
          <a:xfrm>
            <a:off x="1138238" y="1501775"/>
            <a:ext cx="158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IV Generator</a:t>
            </a:r>
          </a:p>
        </p:txBody>
      </p:sp>
      <p:sp>
        <p:nvSpPr>
          <p:cNvPr id="161798" name="Rectangle 16"/>
          <p:cNvSpPr>
            <a:spLocks noChangeArrowheads="1"/>
          </p:cNvSpPr>
          <p:nvPr/>
        </p:nvSpPr>
        <p:spPr bwMode="auto">
          <a:xfrm>
            <a:off x="3287713" y="3733800"/>
            <a:ext cx="836612" cy="56991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Gill Sans MT" charset="0"/>
              <a:cs typeface="Gill Sans MT" charset="0"/>
            </a:endParaRPr>
          </a:p>
        </p:txBody>
      </p:sp>
      <p:sp>
        <p:nvSpPr>
          <p:cNvPr id="161799" name="TextBox 17"/>
          <p:cNvSpPr txBox="1">
            <a:spLocks noChangeArrowheads="1"/>
          </p:cNvSpPr>
          <p:nvPr/>
        </p:nvSpPr>
        <p:spPr bwMode="auto">
          <a:xfrm>
            <a:off x="3381375" y="3813175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RC4</a:t>
            </a:r>
          </a:p>
        </p:txBody>
      </p:sp>
      <p:grpSp>
        <p:nvGrpSpPr>
          <p:cNvPr id="161800" name="Group 18"/>
          <p:cNvGrpSpPr>
            <a:grpSpLocks/>
          </p:cNvGrpSpPr>
          <p:nvPr/>
        </p:nvGrpSpPr>
        <p:grpSpPr bwMode="auto">
          <a:xfrm>
            <a:off x="473075" y="3811588"/>
            <a:ext cx="431800" cy="566737"/>
            <a:chOff x="4856163" y="2509270"/>
            <a:chExt cx="431169" cy="567365"/>
          </a:xfrm>
        </p:grpSpPr>
        <p:pic>
          <p:nvPicPr>
            <p:cNvPr id="161834" name="Picture 34" descr="BS00768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885263" y="2509270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835" name="Text Box 54"/>
            <p:cNvSpPr txBox="1">
              <a:spLocks noChangeArrowheads="1"/>
            </p:cNvSpPr>
            <p:nvPr/>
          </p:nvSpPr>
          <p:spPr bwMode="auto">
            <a:xfrm>
              <a:off x="4856163" y="2676525"/>
              <a:ext cx="4311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Gill Sans MT" charset="0"/>
                  <a:cs typeface="Gill Sans MT" charset="0"/>
                </a:rPr>
                <a:t>K</a:t>
              </a:r>
              <a:r>
                <a:rPr lang="en-US" baseline="-25000">
                  <a:latin typeface="Gill Sans MT" charset="0"/>
                  <a:cs typeface="Gill Sans MT" charset="0"/>
                </a:rPr>
                <a:t>S</a:t>
              </a:r>
            </a:p>
          </p:txBody>
        </p:sp>
      </p:grpSp>
      <p:grpSp>
        <p:nvGrpSpPr>
          <p:cNvPr id="161801" name="Group 21"/>
          <p:cNvGrpSpPr>
            <a:grpSpLocks/>
          </p:cNvGrpSpPr>
          <p:nvPr/>
        </p:nvGrpSpPr>
        <p:grpSpPr bwMode="auto">
          <a:xfrm>
            <a:off x="1719263" y="3733800"/>
            <a:ext cx="433387" cy="523875"/>
            <a:chOff x="4150908" y="2973995"/>
            <a:chExt cx="433677" cy="523220"/>
          </a:xfrm>
        </p:grpSpPr>
        <p:sp>
          <p:nvSpPr>
            <p:cNvPr id="161832" name="Oval 22"/>
            <p:cNvSpPr>
              <a:spLocks noChangeArrowheads="1"/>
            </p:cNvSpPr>
            <p:nvPr/>
          </p:nvSpPr>
          <p:spPr bwMode="auto">
            <a:xfrm>
              <a:off x="4150908" y="3035952"/>
              <a:ext cx="433677" cy="4182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61833" name="TextBox 23"/>
            <p:cNvSpPr txBox="1">
              <a:spLocks noChangeArrowheads="1"/>
            </p:cNvSpPr>
            <p:nvPr/>
          </p:nvSpPr>
          <p:spPr bwMode="auto">
            <a:xfrm>
              <a:off x="4181884" y="2973995"/>
              <a:ext cx="3943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Gill Sans MT" charset="0"/>
                  <a:cs typeface="Gill Sans MT" charset="0"/>
                </a:rPr>
                <a:t>+</a:t>
              </a:r>
            </a:p>
          </p:txBody>
        </p:sp>
      </p:grpSp>
      <p:cxnSp>
        <p:nvCxnSpPr>
          <p:cNvPr id="161802" name="Straight Arrow Connector 24"/>
          <p:cNvCxnSpPr>
            <a:cxnSpLocks noChangeShapeType="1"/>
            <a:endCxn id="161832" idx="2"/>
          </p:cNvCxnSpPr>
          <p:nvPr/>
        </p:nvCxnSpPr>
        <p:spPr bwMode="auto">
          <a:xfrm>
            <a:off x="1068388" y="3997325"/>
            <a:ext cx="65087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3" name="Straight Arrow Connector 25"/>
          <p:cNvCxnSpPr>
            <a:cxnSpLocks noChangeShapeType="1"/>
            <a:stCxn id="161796" idx="2"/>
            <a:endCxn id="161832" idx="0"/>
          </p:cNvCxnSpPr>
          <p:nvPr/>
        </p:nvCxnSpPr>
        <p:spPr bwMode="auto">
          <a:xfrm>
            <a:off x="1935163" y="2012950"/>
            <a:ext cx="1587" cy="178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1804" name="Group 13"/>
          <p:cNvGrpSpPr>
            <a:grpSpLocks/>
          </p:cNvGrpSpPr>
          <p:nvPr/>
        </p:nvGrpSpPr>
        <p:grpSpPr bwMode="auto">
          <a:xfrm>
            <a:off x="2173288" y="5372100"/>
            <a:ext cx="1006475" cy="527050"/>
            <a:chOff x="805400" y="4600398"/>
            <a:chExt cx="1006750" cy="526644"/>
          </a:xfrm>
        </p:grpSpPr>
        <p:sp>
          <p:nvSpPr>
            <p:cNvPr id="161830" name="Rectangle 14"/>
            <p:cNvSpPr>
              <a:spLocks noChangeArrowheads="1"/>
            </p:cNvSpPr>
            <p:nvPr/>
          </p:nvSpPr>
          <p:spPr bwMode="auto">
            <a:xfrm>
              <a:off x="805400" y="4600398"/>
              <a:ext cx="960285" cy="526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61831" name="TextBox 15"/>
            <p:cNvSpPr txBox="1">
              <a:spLocks noChangeArrowheads="1"/>
            </p:cNvSpPr>
            <p:nvPr/>
          </p:nvSpPr>
          <p:spPr bwMode="auto">
            <a:xfrm>
              <a:off x="867355" y="4677846"/>
              <a:ext cx="9447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Gill Sans MT" charset="0"/>
                  <a:cs typeface="Gill Sans MT" charset="0"/>
                </a:rPr>
                <a:t>CRC( )</a:t>
              </a:r>
            </a:p>
          </p:txBody>
        </p:sp>
      </p:grpSp>
      <p:grpSp>
        <p:nvGrpSpPr>
          <p:cNvPr id="161805" name="Group 26"/>
          <p:cNvGrpSpPr>
            <a:grpSpLocks/>
          </p:cNvGrpSpPr>
          <p:nvPr/>
        </p:nvGrpSpPr>
        <p:grpSpPr bwMode="auto">
          <a:xfrm>
            <a:off x="3521075" y="4754563"/>
            <a:ext cx="433388" cy="523875"/>
            <a:chOff x="4150908" y="2973995"/>
            <a:chExt cx="433677" cy="523220"/>
          </a:xfrm>
        </p:grpSpPr>
        <p:sp>
          <p:nvSpPr>
            <p:cNvPr id="161828" name="Oval 27"/>
            <p:cNvSpPr>
              <a:spLocks noChangeArrowheads="1"/>
            </p:cNvSpPr>
            <p:nvPr/>
          </p:nvSpPr>
          <p:spPr bwMode="auto">
            <a:xfrm>
              <a:off x="4150908" y="3035952"/>
              <a:ext cx="433677" cy="4182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sp>
          <p:nvSpPr>
            <p:cNvPr id="161829" name="TextBox 28"/>
            <p:cNvSpPr txBox="1">
              <a:spLocks noChangeArrowheads="1"/>
            </p:cNvSpPr>
            <p:nvPr/>
          </p:nvSpPr>
          <p:spPr bwMode="auto">
            <a:xfrm>
              <a:off x="4181884" y="2973995"/>
              <a:ext cx="3943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Gill Sans MT" charset="0"/>
                  <a:cs typeface="Gill Sans MT" charset="0"/>
                </a:rPr>
                <a:t>+</a:t>
              </a:r>
            </a:p>
          </p:txBody>
        </p:sp>
      </p:grpSp>
      <p:cxnSp>
        <p:nvCxnSpPr>
          <p:cNvPr id="161806" name="Elbow Connector 29"/>
          <p:cNvCxnSpPr>
            <a:cxnSpLocks noChangeShapeType="1"/>
            <a:stCxn id="161830" idx="3"/>
            <a:endCxn id="161829" idx="2"/>
          </p:cNvCxnSpPr>
          <p:nvPr/>
        </p:nvCxnSpPr>
        <p:spPr bwMode="auto">
          <a:xfrm flipV="1">
            <a:off x="3133725" y="5278438"/>
            <a:ext cx="614363" cy="357187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7" name="Straight Arrow Connector 30"/>
          <p:cNvCxnSpPr>
            <a:cxnSpLocks noChangeShapeType="1"/>
            <a:endCxn id="161828" idx="2"/>
          </p:cNvCxnSpPr>
          <p:nvPr/>
        </p:nvCxnSpPr>
        <p:spPr bwMode="auto">
          <a:xfrm flipV="1">
            <a:off x="889000" y="5026025"/>
            <a:ext cx="26320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8" name="Elbow Connector 31"/>
          <p:cNvCxnSpPr>
            <a:cxnSpLocks noChangeShapeType="1"/>
            <a:endCxn id="161830" idx="1"/>
          </p:cNvCxnSpPr>
          <p:nvPr/>
        </p:nvCxnSpPr>
        <p:spPr bwMode="auto">
          <a:xfrm rot="16200000" flipH="1">
            <a:off x="1570832" y="5033168"/>
            <a:ext cx="615950" cy="58896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809" name="TextBox 32"/>
          <p:cNvSpPr txBox="1">
            <a:spLocks noChangeArrowheads="1"/>
          </p:cNvSpPr>
          <p:nvPr/>
        </p:nvSpPr>
        <p:spPr bwMode="auto">
          <a:xfrm>
            <a:off x="500063" y="4803775"/>
            <a:ext cx="38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m</a:t>
            </a:r>
          </a:p>
        </p:txBody>
      </p:sp>
      <p:grpSp>
        <p:nvGrpSpPr>
          <p:cNvPr id="161810" name="Group 3"/>
          <p:cNvGrpSpPr>
            <a:grpSpLocks/>
          </p:cNvGrpSpPr>
          <p:nvPr/>
        </p:nvGrpSpPr>
        <p:grpSpPr bwMode="auto">
          <a:xfrm>
            <a:off x="5494338" y="4318000"/>
            <a:ext cx="433387" cy="417513"/>
            <a:chOff x="5867643" y="4257132"/>
            <a:chExt cx="433677" cy="418218"/>
          </a:xfrm>
        </p:grpSpPr>
        <p:sp>
          <p:nvSpPr>
            <p:cNvPr id="161825" name="Oval 33"/>
            <p:cNvSpPr>
              <a:spLocks noChangeArrowheads="1"/>
            </p:cNvSpPr>
            <p:nvPr/>
          </p:nvSpPr>
          <p:spPr bwMode="auto">
            <a:xfrm>
              <a:off x="5867643" y="4257132"/>
              <a:ext cx="433677" cy="4182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MT" charset="0"/>
                <a:cs typeface="Gill Sans MT" charset="0"/>
              </a:endParaRPr>
            </a:p>
          </p:txBody>
        </p:sp>
        <p:cxnSp>
          <p:nvCxnSpPr>
            <p:cNvPr id="161826" name="Straight Connector 34"/>
            <p:cNvCxnSpPr>
              <a:cxnSpLocks noChangeShapeType="1"/>
              <a:stCxn id="161825" idx="3"/>
              <a:endCxn id="161825" idx="7"/>
            </p:cNvCxnSpPr>
            <p:nvPr/>
          </p:nvCxnSpPr>
          <p:spPr bwMode="auto">
            <a:xfrm flipV="1">
              <a:off x="5931154" y="4318379"/>
              <a:ext cx="306655" cy="295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827" name="Straight Connector 2"/>
            <p:cNvCxnSpPr>
              <a:cxnSpLocks noChangeShapeType="1"/>
              <a:stCxn id="161825" idx="1"/>
              <a:endCxn id="161825" idx="5"/>
            </p:cNvCxnSpPr>
            <p:nvPr/>
          </p:nvCxnSpPr>
          <p:spPr bwMode="auto">
            <a:xfrm>
              <a:off x="5931154" y="4318379"/>
              <a:ext cx="306655" cy="295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1811" name="Elbow Connector 40"/>
          <p:cNvCxnSpPr>
            <a:cxnSpLocks noChangeShapeType="1"/>
          </p:cNvCxnSpPr>
          <p:nvPr/>
        </p:nvCxnSpPr>
        <p:spPr bwMode="auto">
          <a:xfrm>
            <a:off x="1927225" y="2286000"/>
            <a:ext cx="4154488" cy="314325"/>
          </a:xfrm>
          <a:prstGeom prst="bentConnector3">
            <a:avLst>
              <a:gd name="adj1" fmla="val 10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12" name="Elbow Connector 46"/>
          <p:cNvCxnSpPr>
            <a:cxnSpLocks noChangeShapeType="1"/>
            <a:stCxn id="161798" idx="3"/>
            <a:endCxn id="161825" idx="0"/>
          </p:cNvCxnSpPr>
          <p:nvPr/>
        </p:nvCxnSpPr>
        <p:spPr bwMode="auto">
          <a:xfrm>
            <a:off x="4124325" y="4017963"/>
            <a:ext cx="1587500" cy="300037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13" name="Elbow Connector 48"/>
          <p:cNvCxnSpPr>
            <a:cxnSpLocks noChangeShapeType="1"/>
            <a:stCxn id="161828" idx="6"/>
            <a:endCxn id="161825" idx="4"/>
          </p:cNvCxnSpPr>
          <p:nvPr/>
        </p:nvCxnSpPr>
        <p:spPr bwMode="auto">
          <a:xfrm flipV="1">
            <a:off x="3954463" y="4735513"/>
            <a:ext cx="1757362" cy="29051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1814" name="Group 15"/>
          <p:cNvGrpSpPr>
            <a:grpSpLocks/>
          </p:cNvGrpSpPr>
          <p:nvPr/>
        </p:nvGrpSpPr>
        <p:grpSpPr bwMode="auto">
          <a:xfrm>
            <a:off x="5005388" y="2614613"/>
            <a:ext cx="3989387" cy="627062"/>
            <a:chOff x="5005388" y="2614613"/>
            <a:chExt cx="3989387" cy="627062"/>
          </a:xfrm>
        </p:grpSpPr>
        <p:sp>
          <p:nvSpPr>
            <p:cNvPr id="161820" name="Rectangle 8"/>
            <p:cNvSpPr>
              <a:spLocks noChangeArrowheads="1"/>
            </p:cNvSpPr>
            <p:nvPr/>
          </p:nvSpPr>
          <p:spPr bwMode="auto">
            <a:xfrm>
              <a:off x="5005388" y="2628900"/>
              <a:ext cx="3989387" cy="61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sz="1600">
                  <a:latin typeface="Gill Sans MT" charset="0"/>
                  <a:cs typeface="Gill Sans MT" charset="0"/>
                </a:rPr>
                <a:t>802.11</a:t>
              </a:r>
              <a:br>
                <a:rPr lang="en-US" sz="1600">
                  <a:latin typeface="Gill Sans MT" charset="0"/>
                  <a:cs typeface="Gill Sans MT" charset="0"/>
                </a:rPr>
              </a:br>
              <a:r>
                <a:rPr lang="en-US" sz="1600">
                  <a:latin typeface="Gill Sans MT" charset="0"/>
                  <a:cs typeface="Gill Sans MT" charset="0"/>
                </a:rPr>
                <a:t>Headers</a:t>
              </a:r>
            </a:p>
          </p:txBody>
        </p:sp>
        <p:cxnSp>
          <p:nvCxnSpPr>
            <p:cNvPr id="161821" name="Straight Connector 10"/>
            <p:cNvCxnSpPr>
              <a:cxnSpLocks noChangeShapeType="1"/>
            </p:cNvCxnSpPr>
            <p:nvPr/>
          </p:nvCxnSpPr>
          <p:spPr bwMode="auto">
            <a:xfrm>
              <a:off x="5872163" y="2614613"/>
              <a:ext cx="0" cy="61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822" name="TextBox 36"/>
            <p:cNvSpPr txBox="1">
              <a:spLocks noChangeArrowheads="1"/>
            </p:cNvSpPr>
            <p:nvPr/>
          </p:nvSpPr>
          <p:spPr bwMode="auto">
            <a:xfrm>
              <a:off x="5872163" y="2705100"/>
              <a:ext cx="415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Gill Sans MT" charset="0"/>
                  <a:cs typeface="Gill Sans MT" charset="0"/>
                </a:rPr>
                <a:t>IV</a:t>
              </a:r>
            </a:p>
          </p:txBody>
        </p:sp>
        <p:cxnSp>
          <p:nvCxnSpPr>
            <p:cNvPr id="161823" name="Straight Connector 38"/>
            <p:cNvCxnSpPr>
              <a:cxnSpLocks noChangeShapeType="1"/>
            </p:cNvCxnSpPr>
            <p:nvPr/>
          </p:nvCxnSpPr>
          <p:spPr bwMode="auto">
            <a:xfrm>
              <a:off x="6275388" y="2614613"/>
              <a:ext cx="0" cy="598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824" name="TextBox 1"/>
            <p:cNvSpPr txBox="1">
              <a:spLocks noChangeArrowheads="1"/>
            </p:cNvSpPr>
            <p:nvPr/>
          </p:nvSpPr>
          <p:spPr bwMode="auto">
            <a:xfrm>
              <a:off x="6320118" y="2734234"/>
              <a:ext cx="2351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Gill Sans MT" charset="0"/>
                  <a:cs typeface="Gill Sans MT" charset="0"/>
                </a:rPr>
                <a:t>WEP encrypted data</a:t>
              </a:r>
            </a:p>
          </p:txBody>
        </p:sp>
      </p:grpSp>
      <p:cxnSp>
        <p:nvCxnSpPr>
          <p:cNvPr id="161815" name="Elbow Connector 5"/>
          <p:cNvCxnSpPr>
            <a:cxnSpLocks noChangeShapeType="1"/>
            <a:stCxn id="161825" idx="6"/>
          </p:cNvCxnSpPr>
          <p:nvPr/>
        </p:nvCxnSpPr>
        <p:spPr bwMode="auto">
          <a:xfrm flipV="1">
            <a:off x="5927725" y="3257550"/>
            <a:ext cx="1692275" cy="1268413"/>
          </a:xfrm>
          <a:prstGeom prst="bentConnector3">
            <a:avLst>
              <a:gd name="adj1" fmla="val 10032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16" name="Straight Arrow Connector 8"/>
          <p:cNvCxnSpPr>
            <a:cxnSpLocks noChangeShapeType="1"/>
            <a:stCxn id="161832" idx="6"/>
            <a:endCxn id="161798" idx="1"/>
          </p:cNvCxnSpPr>
          <p:nvPr/>
        </p:nvCxnSpPr>
        <p:spPr bwMode="auto">
          <a:xfrm>
            <a:off x="2152650" y="4005263"/>
            <a:ext cx="1135063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817" name="TextBox 9"/>
          <p:cNvSpPr txBox="1">
            <a:spLocks noChangeArrowheads="1"/>
          </p:cNvSpPr>
          <p:nvPr/>
        </p:nvSpPr>
        <p:spPr bwMode="auto">
          <a:xfrm>
            <a:off x="1554163" y="2255838"/>
            <a:ext cx="41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  <a:cs typeface="Gill Sans MT" charset="0"/>
              </a:rPr>
              <a:t>IV</a:t>
            </a:r>
          </a:p>
        </p:txBody>
      </p:sp>
      <p:sp>
        <p:nvSpPr>
          <p:cNvPr id="161818" name="TextBox 11"/>
          <p:cNvSpPr txBox="1">
            <a:spLocks noChangeArrowheads="1"/>
          </p:cNvSpPr>
          <p:nvPr/>
        </p:nvSpPr>
        <p:spPr bwMode="auto">
          <a:xfrm>
            <a:off x="2374900" y="3705225"/>
            <a:ext cx="56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latin typeface="Gill Sans MT" charset="0"/>
                <a:cs typeface="Gill Sans MT" charset="0"/>
              </a:rPr>
              <a:t>seed</a:t>
            </a:r>
          </a:p>
        </p:txBody>
      </p:sp>
      <p:sp>
        <p:nvSpPr>
          <p:cNvPr id="161819" name="TextBox 12"/>
          <p:cNvSpPr txBox="1">
            <a:spLocks noChangeArrowheads="1"/>
          </p:cNvSpPr>
          <p:nvPr/>
        </p:nvSpPr>
        <p:spPr bwMode="auto">
          <a:xfrm>
            <a:off x="4527550" y="3705225"/>
            <a:ext cx="103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latin typeface="Gill Sans MT" charset="0"/>
                <a:cs typeface="Gill Sans MT" charset="0"/>
              </a:rPr>
              <a:t>keystream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Breaking 802.11 WEP encryption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975225"/>
          </a:xfrm>
        </p:spPr>
        <p:txBody>
          <a:bodyPr/>
          <a:lstStyle/>
          <a:p>
            <a:pPr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Security hole: 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24-bit IV, one IV per frame, -&gt; IV’s eventually reused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latin typeface="Gill Sans MT" charset="0"/>
              </a:rPr>
              <a:t>99% probability the same IV reused after just 12000 frames</a:t>
            </a:r>
            <a:br>
              <a:rPr lang="en-GB" sz="2000">
                <a:latin typeface="Gill Sans MT" charset="0"/>
              </a:rPr>
            </a:br>
            <a:r>
              <a:rPr lang="en-GB" sz="2000">
                <a:latin typeface="Gill Sans MT" charset="0"/>
              </a:rPr>
              <a:t>(birthday paradox)</a:t>
            </a:r>
          </a:p>
          <a:p>
            <a:pPr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>
                <a:latin typeface="Gill Sans MT" charset="0"/>
                <a:cs typeface="ＭＳ Ｐゴシック" charset="0"/>
              </a:rPr>
              <a:t>IV transmitted in plaintext -&gt; IV reuse detected</a:t>
            </a:r>
          </a:p>
          <a:p>
            <a:pPr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Attack: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Trudy causes Alice to encrypt plaintext d</a:t>
            </a:r>
            <a:r>
              <a:rPr lang="en-GB" sz="2800" baseline="-25000">
                <a:latin typeface="Gill Sans MT" charset="0"/>
              </a:rPr>
              <a:t>1</a:t>
            </a:r>
            <a:r>
              <a:rPr lang="en-GB">
                <a:latin typeface="Gill Sans MT" charset="0"/>
              </a:rPr>
              <a:t> d</a:t>
            </a:r>
            <a:r>
              <a:rPr lang="en-GB" sz="2800" baseline="-25000">
                <a:latin typeface="Gill Sans MT" charset="0"/>
              </a:rPr>
              <a:t>2</a:t>
            </a:r>
            <a:r>
              <a:rPr lang="en-GB">
                <a:latin typeface="Gill Sans MT" charset="0"/>
              </a:rPr>
              <a:t> d</a:t>
            </a:r>
            <a:r>
              <a:rPr lang="en-GB" sz="2800" baseline="-25000">
                <a:latin typeface="Gill Sans MT" charset="0"/>
              </a:rPr>
              <a:t>3</a:t>
            </a:r>
            <a:r>
              <a:rPr lang="en-GB">
                <a:latin typeface="Gill Sans MT" charset="0"/>
              </a:rPr>
              <a:t> d</a:t>
            </a:r>
            <a:r>
              <a:rPr lang="en-GB" sz="2800" baseline="-25000">
                <a:latin typeface="Gill Sans MT" charset="0"/>
              </a:rPr>
              <a:t>4</a:t>
            </a:r>
            <a:r>
              <a:rPr lang="en-GB">
                <a:latin typeface="Gill Sans MT" charset="0"/>
              </a:rPr>
              <a:t> …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Trudy sees: c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i="1">
                <a:latin typeface="Gill Sans MT" charset="0"/>
              </a:rPr>
              <a:t> = </a:t>
            </a:r>
            <a:r>
              <a:rPr lang="en-GB">
                <a:latin typeface="Gill Sans MT" charset="0"/>
              </a:rPr>
              <a:t>d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i="1">
                <a:latin typeface="Gill Sans MT" charset="0"/>
              </a:rPr>
              <a:t> </a:t>
            </a:r>
            <a:r>
              <a:rPr lang="en-GB">
                <a:latin typeface="Gill Sans MT" charset="0"/>
              </a:rPr>
              <a:t>XOR</a:t>
            </a:r>
            <a:r>
              <a:rPr lang="en-GB" i="1">
                <a:latin typeface="Gill Sans MT" charset="0"/>
              </a:rPr>
              <a:t>  </a:t>
            </a: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b="1" baseline="44000">
                <a:latin typeface="Gill Sans MT" charset="0"/>
              </a:rPr>
              <a:t>IV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Trudy knows c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sz="2800">
                <a:latin typeface="Gill Sans MT" charset="0"/>
              </a:rPr>
              <a:t> </a:t>
            </a:r>
            <a:r>
              <a:rPr lang="en-GB">
                <a:latin typeface="Gill Sans MT" charset="0"/>
              </a:rPr>
              <a:t>d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>
                <a:latin typeface="Gill Sans MT" charset="0"/>
              </a:rPr>
              <a:t>, so can compute </a:t>
            </a:r>
            <a:r>
              <a:rPr lang="en-GB" i="1">
                <a:latin typeface="Gill Sans MT" charset="0"/>
              </a:rPr>
              <a:t> </a:t>
            </a: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i</a:t>
            </a:r>
            <a:r>
              <a:rPr lang="en-GB" b="1" baseline="44000">
                <a:latin typeface="Gill Sans MT" charset="0"/>
              </a:rPr>
              <a:t>IV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Trudy knows encrypting key sequence k</a:t>
            </a:r>
            <a:r>
              <a:rPr lang="en-GB" sz="2800" baseline="-25000">
                <a:latin typeface="Gill Sans MT" charset="0"/>
              </a:rPr>
              <a:t>1</a:t>
            </a:r>
            <a:r>
              <a:rPr lang="en-GB" b="1" baseline="44000">
                <a:latin typeface="Gill Sans MT" charset="0"/>
              </a:rPr>
              <a:t>IV </a:t>
            </a: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2</a:t>
            </a:r>
            <a:r>
              <a:rPr lang="en-GB" b="1" baseline="44000">
                <a:latin typeface="Gill Sans MT" charset="0"/>
              </a:rPr>
              <a:t>IV </a:t>
            </a:r>
            <a:r>
              <a:rPr lang="en-GB">
                <a:latin typeface="Gill Sans MT" charset="0"/>
              </a:rPr>
              <a:t>k</a:t>
            </a:r>
            <a:r>
              <a:rPr lang="en-GB" sz="2800" baseline="-25000">
                <a:latin typeface="Gill Sans MT" charset="0"/>
              </a:rPr>
              <a:t>3</a:t>
            </a:r>
            <a:r>
              <a:rPr lang="en-GB" b="1" baseline="44000">
                <a:latin typeface="Gill Sans MT" charset="0"/>
              </a:rPr>
              <a:t>IV </a:t>
            </a:r>
            <a:r>
              <a:rPr lang="en-GB">
                <a:latin typeface="Gill Sans MT" charset="0"/>
              </a:rPr>
              <a:t>…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Next time IV is used, Trudy can decrypt!</a:t>
            </a:r>
          </a:p>
        </p:txBody>
      </p:sp>
      <p:pic>
        <p:nvPicPr>
          <p:cNvPr id="16384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Gill Sans MT" charset="0"/>
                <a:cs typeface="ＭＳ Ｐゴシック" charset="0"/>
              </a:rPr>
              <a:t>IEEE 802.11i (Wifi Protected Access - WPA)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9942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IEEE 802.11 superceded by IEEE 802.11i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802.11i uses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Shared private key to establish a session key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Four-way handshake for authentication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Two nonces to prevent playback attacks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</a:rPr>
              <a:t>GTK (Group Temporal Key) to decrypt multicast and broadcast traffic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Gill Sans MT" charset="0"/>
                <a:cs typeface="ＭＳ Ｐゴシック" charset="0"/>
              </a:rPr>
              <a:t>Lightweight (pre-shared key) version for small business and home users</a:t>
            </a:r>
          </a:p>
          <a:p>
            <a:pPr lvl="1"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>
              <a:latin typeface="Gill Sans MT" charset="0"/>
            </a:endParaRPr>
          </a:p>
          <a:p>
            <a:pPr lvl="1">
              <a:buFont typeface="ZapfDingbat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>
              <a:latin typeface="Gill Sans MT" charset="0"/>
            </a:endParaRPr>
          </a:p>
        </p:txBody>
      </p:sp>
      <p:pic>
        <p:nvPicPr>
          <p:cNvPr id="16589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ＭＳ Ｐゴシック" charset="0"/>
              </a:rPr>
              <a:t>Network Security (summary)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basic techniques…...</a:t>
            </a:r>
          </a:p>
          <a:p>
            <a:pPr lvl="1"/>
            <a:r>
              <a:rPr lang="en-US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>
                <a:latin typeface="Gill Sans MT" charset="0"/>
              </a:rPr>
              <a:t>message integrity</a:t>
            </a:r>
          </a:p>
          <a:p>
            <a:pPr lvl="1"/>
            <a:r>
              <a:rPr lang="en-US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…. used in many different security scenarios</a:t>
            </a:r>
          </a:p>
          <a:p>
            <a:pPr lvl="1"/>
            <a:r>
              <a:rPr lang="en-US">
                <a:latin typeface="Gill Sans MT" charset="0"/>
              </a:rPr>
              <a:t>secure email</a:t>
            </a:r>
          </a:p>
          <a:p>
            <a:pPr lvl="1"/>
            <a:r>
              <a:rPr lang="en-US">
                <a:latin typeface="Gill Sans MT" charset="0"/>
              </a:rPr>
              <a:t>secure transport (SSL)</a:t>
            </a:r>
          </a:p>
          <a:p>
            <a:pPr lvl="1"/>
            <a:r>
              <a:rPr lang="en-US">
                <a:latin typeface="Gill Sans MT" charset="0"/>
              </a:rPr>
              <a:t>(IP sec)</a:t>
            </a:r>
          </a:p>
          <a:p>
            <a:pPr lvl="1"/>
            <a:r>
              <a:rPr lang="en-US">
                <a:latin typeface="Gill Sans MT" charset="0"/>
              </a:rPr>
              <a:t>802.11</a:t>
            </a:r>
          </a:p>
          <a:p>
            <a:pPr lvl="1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25846</TotalTime>
  <Words>6405</Words>
  <Application>Microsoft Macintosh PowerPoint</Application>
  <PresentationFormat>On-screen Show (4:3)</PresentationFormat>
  <Paragraphs>1378</Paragraphs>
  <Slides>97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Default Design</vt:lpstr>
      <vt:lpstr>PowerPoint Presentation</vt:lpstr>
      <vt:lpstr>Network Security</vt:lpstr>
      <vt:lpstr>Outline</vt:lpstr>
      <vt:lpstr>Do we need network security?</vt:lpstr>
      <vt:lpstr>There are bad guys (and girls) out there!</vt:lpstr>
      <vt:lpstr>What is network security?</vt:lpstr>
      <vt:lpstr>Friends and enemies: Alice, Bob, Trudy</vt:lpstr>
      <vt:lpstr>Who might Bob, Alice be?</vt:lpstr>
      <vt:lpstr>Cryptography</vt:lpstr>
      <vt:lpstr>Cryptography in “ancient” times</vt:lpstr>
      <vt:lpstr>Caesar cipher (a substitution cipher)</vt:lpstr>
      <vt:lpstr>The language of cryptography</vt:lpstr>
      <vt:lpstr>Caesar cipher (a substitution cipher)</vt:lpstr>
      <vt:lpstr>Outline</vt:lpstr>
      <vt:lpstr>Symmetric key cryptography</vt:lpstr>
      <vt:lpstr>How secure is Caesar cipher ?</vt:lpstr>
      <vt:lpstr>Monoalphabetic cipher</vt:lpstr>
      <vt:lpstr>How secure are monoalphabetic ciphers?</vt:lpstr>
      <vt:lpstr>How secure are monoalphabetic ciphers?</vt:lpstr>
      <vt:lpstr>Breaking Encryption</vt:lpstr>
      <vt:lpstr>Polyalphabetic encryption</vt:lpstr>
      <vt:lpstr>Two types of symmetric ciphers</vt:lpstr>
      <vt:lpstr>Stream Ciphers</vt:lpstr>
      <vt:lpstr>RC4 Stream Cipher</vt:lpstr>
      <vt:lpstr>Block ciphers</vt:lpstr>
      <vt:lpstr>Block ciphers</vt:lpstr>
      <vt:lpstr>Prototype function</vt:lpstr>
      <vt:lpstr>Why rounds in prototpe?</vt:lpstr>
      <vt:lpstr>Encrypting a large message</vt:lpstr>
      <vt:lpstr>Cipher Block Chaining (CBC)</vt:lpstr>
      <vt:lpstr>Cipher Block Chaining</vt:lpstr>
      <vt:lpstr>Symmetric key in the real world: DES</vt:lpstr>
      <vt:lpstr>Symmetric key  crypto: DES</vt:lpstr>
      <vt:lpstr>Symmetric key crypto: DES</vt:lpstr>
      <vt:lpstr>AES: Advanced Encryption Standard</vt:lpstr>
      <vt:lpstr>So AES is unbreakable then?</vt:lpstr>
      <vt:lpstr>Outline</vt:lpstr>
      <vt:lpstr>Public Key Cryptography</vt:lpstr>
      <vt:lpstr>Public key cryptography</vt:lpstr>
      <vt:lpstr>Requirements for public key encryption algorithms</vt:lpstr>
      <vt:lpstr>Prerequisite: modular arithmetic</vt:lpstr>
      <vt:lpstr>RSA: getting ready</vt:lpstr>
      <vt:lpstr>RSA: Choosing keys</vt:lpstr>
      <vt:lpstr>RSA: Encryption, decryption</vt:lpstr>
      <vt:lpstr>RSA example:</vt:lpstr>
      <vt:lpstr>Why does RSA work?</vt:lpstr>
      <vt:lpstr>RSA: another important property</vt:lpstr>
      <vt:lpstr>Why is RSA Secure?</vt:lpstr>
      <vt:lpstr>Session keys</vt:lpstr>
      <vt:lpstr>Outline</vt:lpstr>
      <vt:lpstr>What is authentication?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Authentication: ap5.0</vt:lpstr>
      <vt:lpstr>ap5.0: security hole</vt:lpstr>
      <vt:lpstr>ap5.0: security hole</vt:lpstr>
      <vt:lpstr>Outline</vt:lpstr>
      <vt:lpstr>What is message integrity?</vt:lpstr>
      <vt:lpstr>Digital signatures </vt:lpstr>
      <vt:lpstr>Public key encryption property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Hash function algorithms</vt:lpstr>
      <vt:lpstr>Recall: ap5.0 security hole</vt:lpstr>
      <vt:lpstr>Public-key certification</vt:lpstr>
      <vt:lpstr>Certification authorities</vt:lpstr>
      <vt:lpstr>Certification authorities</vt:lpstr>
      <vt:lpstr>PowerPoint Presentation</vt:lpstr>
      <vt:lpstr>Outline</vt:lpstr>
      <vt:lpstr>Secure e-mail </vt:lpstr>
      <vt:lpstr>Secure e-mail </vt:lpstr>
      <vt:lpstr>Secure e-mail (continued)</vt:lpstr>
      <vt:lpstr>Secure e-mail (continued)</vt:lpstr>
      <vt:lpstr>Pretty good privacy (PGP)</vt:lpstr>
      <vt:lpstr>SSL: Secure Sockets Layer</vt:lpstr>
      <vt:lpstr>SSL and TCP/IP</vt:lpstr>
      <vt:lpstr>SSL (continued)</vt:lpstr>
      <vt:lpstr>SSL (continued)</vt:lpstr>
      <vt:lpstr>IEEE 802.11 (Wi-Fi) security</vt:lpstr>
      <vt:lpstr>PowerPoint Presentation</vt:lpstr>
      <vt:lpstr>PowerPoint Presentation</vt:lpstr>
      <vt:lpstr>IEEE 802.11 (Wi-Fi) security</vt:lpstr>
      <vt:lpstr>802.11 WEP encryption</vt:lpstr>
      <vt:lpstr>Breaking 802.11 WEP encryption</vt:lpstr>
      <vt:lpstr>IEEE 802.11i (Wifi Protected Access - WPA)</vt:lpstr>
      <vt:lpstr>Network Security (summary)</vt:lpstr>
    </vt:vector>
  </TitlesOfParts>
  <Company>Polytechnic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Martin Gairing</cp:lastModifiedBy>
  <cp:revision>356</cp:revision>
  <cp:lastPrinted>2013-11-25T11:23:39Z</cp:lastPrinted>
  <dcterms:created xsi:type="dcterms:W3CDTF">2012-10-23T10:46:40Z</dcterms:created>
  <dcterms:modified xsi:type="dcterms:W3CDTF">2017-09-14T11:02:28Z</dcterms:modified>
</cp:coreProperties>
</file>