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98" r:id="rId9"/>
    <p:sldId id="783" r:id="rId10"/>
    <p:sldId id="780" r:id="rId11"/>
    <p:sldId id="821" r:id="rId12"/>
    <p:sldId id="822" r:id="rId13"/>
    <p:sldId id="823" r:id="rId14"/>
    <p:sldId id="845" r:id="rId15"/>
    <p:sldId id="817" r:id="rId16"/>
    <p:sldId id="820" r:id="rId17"/>
    <p:sldId id="810" r:id="rId18"/>
    <p:sldId id="826" r:id="rId19"/>
    <p:sldId id="827" r:id="rId20"/>
    <p:sldId id="829" r:id="rId21"/>
    <p:sldId id="848" r:id="rId22"/>
    <p:sldId id="850" r:id="rId23"/>
    <p:sldId id="851" r:id="rId24"/>
    <p:sldId id="852" r:id="rId25"/>
    <p:sldId id="899" r:id="rId26"/>
    <p:sldId id="844" r:id="rId27"/>
    <p:sldId id="825" r:id="rId28"/>
    <p:sldId id="857" r:id="rId29"/>
    <p:sldId id="870" r:id="rId30"/>
    <p:sldId id="871" r:id="rId31"/>
    <p:sldId id="869" r:id="rId32"/>
    <p:sldId id="872" r:id="rId33"/>
    <p:sldId id="866" r:id="rId34"/>
    <p:sldId id="867" r:id="rId35"/>
    <p:sldId id="868" r:id="rId36"/>
    <p:sldId id="863" r:id="rId37"/>
    <p:sldId id="858" r:id="rId38"/>
    <p:sldId id="859" r:id="rId39"/>
    <p:sldId id="860" r:id="rId40"/>
    <p:sldId id="861" r:id="rId41"/>
    <p:sldId id="873" r:id="rId42"/>
    <p:sldId id="878" r:id="rId43"/>
    <p:sldId id="879" r:id="rId44"/>
    <p:sldId id="897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7" d="100"/>
          <a:sy n="167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32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30212" y="5934075"/>
            <a:ext cx="5378450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COMP211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Chapter 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714625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5.3 intra</a:t>
            </a:r>
            <a:r>
              <a:rPr lang="en-US" sz="2400" dirty="0">
                <a:solidFill>
                  <a:srgbClr val="CC0000"/>
                </a:solidFill>
              </a:rPr>
              <a:t>-AS </a:t>
            </a:r>
            <a:r>
              <a:rPr lang="en-US" sz="2400" dirty="0" smtClean="0">
                <a:solidFill>
                  <a:srgbClr val="CC0000"/>
                </a:solidFill>
              </a:rPr>
              <a:t>routing </a:t>
            </a:r>
            <a:r>
              <a:rPr lang="en-US" sz="2400" dirty="0">
                <a:solidFill>
                  <a:srgbClr val="CC0000"/>
                </a:solidFill>
              </a:rPr>
              <a:t>in the Internet: </a:t>
            </a:r>
            <a:r>
              <a:rPr lang="en-US" sz="2400" dirty="0" smtClean="0">
                <a:solidFill>
                  <a:srgbClr val="CC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</a:t>
            </a:r>
            <a:r>
              <a:rPr lang="en-US" dirty="0" smtClean="0">
                <a:latin typeface="Gill Sans MT" charset="0"/>
              </a:rPr>
              <a:t>billions of destinations</a:t>
            </a:r>
            <a:r>
              <a:rPr lang="en-US" dirty="0">
                <a:latin typeface="Gill Sans MT" charset="0"/>
              </a:rPr>
              <a:t>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</a:t>
            </a:r>
            <a:r>
              <a:rPr lang="en-US" altLang="ja-JP" sz="2400" dirty="0" smtClean="0">
                <a:latin typeface="Gill Sans MT" charset="0"/>
              </a:rPr>
              <a:t>destinations in </a:t>
            </a:r>
            <a:r>
              <a:rPr lang="en-US" altLang="ja-JP" sz="2400" dirty="0">
                <a:latin typeface="Gill Sans MT" charset="0"/>
              </a:rPr>
              <a:t>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</a:t>
            </a:r>
            <a:r>
              <a:rPr lang="en-US" sz="2800" dirty="0" smtClean="0">
                <a:latin typeface="Gill Sans MT" charset="0"/>
              </a:rPr>
              <a:t>idealized </a:t>
            </a:r>
            <a:endParaRPr lang="en-US" sz="2800" dirty="0">
              <a:latin typeface="Gill Sans MT" charset="0"/>
            </a:endParaRP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</a:t>
            </a:r>
            <a:r>
              <a:rPr lang="en-US" dirty="0" smtClean="0">
                <a:latin typeface="Gill Sans MT"/>
                <a:cs typeface="Gill Sans MT"/>
              </a:rPr>
              <a:t>regions known as</a:t>
            </a:r>
            <a:r>
              <a:rPr lang="en-US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&amp; 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</a:t>
            </a:r>
            <a:r>
              <a:rPr lang="en-US" sz="2800" dirty="0" smtClean="0"/>
              <a:t>First (IS-IS protocol essentially same as OSPF)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</a:t>
            </a:r>
            <a:r>
              <a:rPr lang="en-US" sz="2000" dirty="0" smtClean="0"/>
              <a:t>for decades, until 2016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 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</a:t>
            </a:r>
            <a:r>
              <a:rPr lang="en-US" dirty="0" smtClean="0">
                <a:latin typeface="Gill Sans MT" charset="0"/>
              </a:rPr>
              <a:t>UDP</a:t>
            </a:r>
          </a:p>
          <a:p>
            <a:pPr lvl="1"/>
            <a:r>
              <a:rPr lang="en-US" dirty="0" smtClean="0">
                <a:latin typeface="Gill Sans MT" charset="0"/>
              </a:rPr>
              <a:t>link state: for each attached link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</a:t>
            </a:r>
            <a:r>
              <a:rPr lang="en-US" dirty="0" smtClean="0">
                <a:latin typeface="Gill Sans MT" charset="0"/>
              </a:rPr>
              <a:t>domains (see next slide)</a:t>
            </a:r>
            <a:endParaRPr lang="en-US" dirty="0">
              <a:latin typeface="Gill Sans MT" charset="0"/>
            </a:endParaRP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IS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15" y="2099429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/>
            </a:r>
            <a:br>
              <a:rPr lang="en-US" dirty="0" smtClean="0">
                <a:latin typeface="Gill Sans MT" charset="0"/>
              </a:rPr>
            </a:br>
            <a:r>
              <a:rPr lang="en-US" dirty="0" smtClean="0">
                <a:latin typeface="Gill Sans MT" charset="0"/>
              </a:rPr>
              <a:t>local </a:t>
            </a:r>
            <a:r>
              <a:rPr lang="en-US" dirty="0">
                <a:latin typeface="Gill Sans MT" charset="0"/>
              </a:rPr>
              <a:t>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</a:t>
            </a:r>
            <a:r>
              <a:rPr lang="en-US" sz="2800" dirty="0" smtClean="0">
                <a:latin typeface="Gill Sans MT" charset="0"/>
              </a:rPr>
              <a:t/>
            </a:r>
            <a:br>
              <a:rPr lang="en-US" sz="2800" dirty="0" smtClean="0">
                <a:latin typeface="Gill Sans MT" charset="0"/>
              </a:rPr>
            </a:br>
            <a:r>
              <a:rPr lang="en-US" sz="2800" dirty="0" smtClean="0">
                <a:latin typeface="Gill Sans MT" charset="0"/>
              </a:rPr>
              <a:t>advertisements </a:t>
            </a:r>
            <a:r>
              <a:rPr lang="en-US" sz="2800" dirty="0">
                <a:latin typeface="Gill Sans MT" charset="0"/>
              </a:rPr>
              <a:t>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</a:t>
            </a:r>
            <a:r>
              <a:rPr lang="en-US" dirty="0" smtClean="0">
                <a:latin typeface="Gill Sans MT" charset="0"/>
              </a:rPr>
              <a:t>AS</a:t>
            </a:r>
            <a:r>
              <a:rPr lang="ja-JP" altLang="en-US" dirty="0" smtClean="0">
                <a:latin typeface="Gill Sans MT" charset="0"/>
              </a:rPr>
              <a:t>‘</a:t>
            </a:r>
            <a:r>
              <a:rPr lang="en-US" altLang="ja-JP" dirty="0" smtClean="0">
                <a:latin typeface="Gill Sans MT" charset="0"/>
              </a:rPr>
              <a:t>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94140" y="97076"/>
            <a:ext cx="4749860" cy="3074783"/>
            <a:chOff x="936625" y="1081088"/>
            <a:chExt cx="7821288" cy="5170517"/>
          </a:xfrm>
        </p:grpSpPr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2027238" y="1652588"/>
              <a:ext cx="6010275" cy="2206625"/>
            </a:xfrm>
            <a:custGeom>
              <a:avLst/>
              <a:gdLst>
                <a:gd name="T0" fmla="*/ 2147483647 w 3786"/>
                <a:gd name="T1" fmla="*/ 2147483647 h 1390"/>
                <a:gd name="T2" fmla="*/ 2147483647 w 3786"/>
                <a:gd name="T3" fmla="*/ 2147483647 h 1390"/>
                <a:gd name="T4" fmla="*/ 2147483647 w 3786"/>
                <a:gd name="T5" fmla="*/ 2147483647 h 1390"/>
                <a:gd name="T6" fmla="*/ 2147483647 w 3786"/>
                <a:gd name="T7" fmla="*/ 2147483647 h 1390"/>
                <a:gd name="T8" fmla="*/ 2147483647 w 3786"/>
                <a:gd name="T9" fmla="*/ 2147483647 h 1390"/>
                <a:gd name="T10" fmla="*/ 2147483647 w 3786"/>
                <a:gd name="T11" fmla="*/ 2147483647 h 1390"/>
                <a:gd name="T12" fmla="*/ 2147483647 w 3786"/>
                <a:gd name="T13" fmla="*/ 2147483647 h 1390"/>
                <a:gd name="T14" fmla="*/ 2147483647 w 3786"/>
                <a:gd name="T15" fmla="*/ 2147483647 h 1390"/>
                <a:gd name="T16" fmla="*/ 2147483647 w 3786"/>
                <a:gd name="T17" fmla="*/ 2147483647 h 1390"/>
                <a:gd name="T18" fmla="*/ 2147483647 w 3786"/>
                <a:gd name="T19" fmla="*/ 2147483647 h 1390"/>
                <a:gd name="T20" fmla="*/ 2147483647 w 3786"/>
                <a:gd name="T21" fmla="*/ 2147483647 h 1390"/>
                <a:gd name="T22" fmla="*/ 2147483647 w 3786"/>
                <a:gd name="T23" fmla="*/ 2147483647 h 1390"/>
                <a:gd name="T24" fmla="*/ 2147483647 w 3786"/>
                <a:gd name="T25" fmla="*/ 2147483647 h 1390"/>
                <a:gd name="T26" fmla="*/ 2147483647 w 3786"/>
                <a:gd name="T27" fmla="*/ 2147483647 h 13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86"/>
                <a:gd name="T43" fmla="*/ 0 h 1390"/>
                <a:gd name="T44" fmla="*/ 3786 w 3786"/>
                <a:gd name="T45" fmla="*/ 1390 h 13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86" h="1390">
                  <a:moveTo>
                    <a:pt x="408" y="575"/>
                  </a:moveTo>
                  <a:cubicBezTo>
                    <a:pt x="689" y="273"/>
                    <a:pt x="1286" y="110"/>
                    <a:pt x="1693" y="55"/>
                  </a:cubicBezTo>
                  <a:cubicBezTo>
                    <a:pt x="2100" y="0"/>
                    <a:pt x="2585" y="164"/>
                    <a:pt x="2852" y="245"/>
                  </a:cubicBezTo>
                  <a:cubicBezTo>
                    <a:pt x="3119" y="326"/>
                    <a:pt x="3163" y="420"/>
                    <a:pt x="3295" y="540"/>
                  </a:cubicBezTo>
                  <a:cubicBezTo>
                    <a:pt x="3427" y="660"/>
                    <a:pt x="3786" y="870"/>
                    <a:pt x="3702" y="1130"/>
                  </a:cubicBezTo>
                  <a:cubicBezTo>
                    <a:pt x="3618" y="1390"/>
                    <a:pt x="3209" y="1190"/>
                    <a:pt x="3035" y="1214"/>
                  </a:cubicBezTo>
                  <a:cubicBezTo>
                    <a:pt x="2870" y="1266"/>
                    <a:pt x="2655" y="1277"/>
                    <a:pt x="2655" y="1277"/>
                  </a:cubicBezTo>
                  <a:cubicBezTo>
                    <a:pt x="2655" y="1277"/>
                    <a:pt x="2160" y="1316"/>
                    <a:pt x="1918" y="1326"/>
                  </a:cubicBezTo>
                  <a:cubicBezTo>
                    <a:pt x="1676" y="1336"/>
                    <a:pt x="1387" y="1353"/>
                    <a:pt x="1201" y="1340"/>
                  </a:cubicBezTo>
                  <a:cubicBezTo>
                    <a:pt x="1015" y="1327"/>
                    <a:pt x="913" y="1278"/>
                    <a:pt x="801" y="1249"/>
                  </a:cubicBezTo>
                  <a:lnTo>
                    <a:pt x="527" y="1165"/>
                  </a:lnTo>
                  <a:cubicBezTo>
                    <a:pt x="404" y="1140"/>
                    <a:pt x="126" y="1159"/>
                    <a:pt x="63" y="1102"/>
                  </a:cubicBezTo>
                  <a:cubicBezTo>
                    <a:pt x="0" y="1045"/>
                    <a:pt x="85" y="919"/>
                    <a:pt x="148" y="821"/>
                  </a:cubicBezTo>
                  <a:cubicBezTo>
                    <a:pt x="205" y="733"/>
                    <a:pt x="127" y="877"/>
                    <a:pt x="408" y="575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V="1">
              <a:off x="3679825" y="2039938"/>
              <a:ext cx="1058863" cy="34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4957763" y="2036763"/>
              <a:ext cx="1169987" cy="344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6369050" y="2435225"/>
              <a:ext cx="803275" cy="801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4948238" y="2330450"/>
              <a:ext cx="1271587" cy="118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683000" y="2471738"/>
              <a:ext cx="1138238" cy="9921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6780213" y="3236913"/>
              <a:ext cx="400050" cy="881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6808788" y="4090988"/>
              <a:ext cx="893762" cy="836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841875" y="3405188"/>
              <a:ext cx="547688" cy="1338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403725" y="4268788"/>
              <a:ext cx="246063" cy="971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4646613" y="4775200"/>
              <a:ext cx="7239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4454525" y="3519488"/>
              <a:ext cx="388938" cy="779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2689225" y="2319338"/>
              <a:ext cx="857250" cy="846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>
              <a:off x="2084388" y="3171825"/>
              <a:ext cx="577850" cy="790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H="1">
              <a:off x="1435100" y="4024313"/>
              <a:ext cx="622300" cy="600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2290763" y="4552950"/>
              <a:ext cx="433387" cy="677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2163763" y="3981450"/>
              <a:ext cx="636587" cy="520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087438" y="2833688"/>
              <a:ext cx="2185987" cy="2820987"/>
            </a:xfrm>
            <a:custGeom>
              <a:avLst/>
              <a:gdLst>
                <a:gd name="T0" fmla="*/ 2147483647 w 1377"/>
                <a:gd name="T1" fmla="*/ 2147483647 h 1777"/>
                <a:gd name="T2" fmla="*/ 2147483647 w 1377"/>
                <a:gd name="T3" fmla="*/ 2147483647 h 1777"/>
                <a:gd name="T4" fmla="*/ 2147483647 w 1377"/>
                <a:gd name="T5" fmla="*/ 2147483647 h 1777"/>
                <a:gd name="T6" fmla="*/ 2147483647 w 1377"/>
                <a:gd name="T7" fmla="*/ 2147483647 h 1777"/>
                <a:gd name="T8" fmla="*/ 2147483647 w 1377"/>
                <a:gd name="T9" fmla="*/ 2147483647 h 1777"/>
                <a:gd name="T10" fmla="*/ 2147483647 w 1377"/>
                <a:gd name="T11" fmla="*/ 2147483647 h 1777"/>
                <a:gd name="T12" fmla="*/ 2147483647 w 1377"/>
                <a:gd name="T13" fmla="*/ 2147483647 h 1777"/>
                <a:gd name="T14" fmla="*/ 2147483647 w 1377"/>
                <a:gd name="T15" fmla="*/ 2147483647 h 1777"/>
                <a:gd name="T16" fmla="*/ 2147483647 w 1377"/>
                <a:gd name="T17" fmla="*/ 2147483647 h 1777"/>
                <a:gd name="T18" fmla="*/ 2147483647 w 1377"/>
                <a:gd name="T19" fmla="*/ 2147483647 h 1777"/>
                <a:gd name="T20" fmla="*/ 2147483647 w 1377"/>
                <a:gd name="T21" fmla="*/ 2147483647 h 1777"/>
                <a:gd name="T22" fmla="*/ 2147483647 w 1377"/>
                <a:gd name="T23" fmla="*/ 2147483647 h 1777"/>
                <a:gd name="T24" fmla="*/ 2147483647 w 1377"/>
                <a:gd name="T25" fmla="*/ 2147483647 h 1777"/>
                <a:gd name="T26" fmla="*/ 2147483647 w 1377"/>
                <a:gd name="T27" fmla="*/ 2147483647 h 1777"/>
                <a:gd name="T28" fmla="*/ 2147483647 w 1377"/>
                <a:gd name="T29" fmla="*/ 2147483647 h 1777"/>
                <a:gd name="T30" fmla="*/ 2147483647 w 1377"/>
                <a:gd name="T31" fmla="*/ 2147483647 h 1777"/>
                <a:gd name="T32" fmla="*/ 2147483647 w 1377"/>
                <a:gd name="T33" fmla="*/ 2147483647 h 17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7"/>
                <a:gd name="T52" fmla="*/ 0 h 1777"/>
                <a:gd name="T53" fmla="*/ 1377 w 1377"/>
                <a:gd name="T54" fmla="*/ 1777 h 17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7" h="1777">
                  <a:moveTo>
                    <a:pt x="671" y="245"/>
                  </a:moveTo>
                  <a:cubicBezTo>
                    <a:pt x="604" y="317"/>
                    <a:pt x="533" y="382"/>
                    <a:pt x="474" y="463"/>
                  </a:cubicBezTo>
                  <a:cubicBezTo>
                    <a:pt x="415" y="544"/>
                    <a:pt x="366" y="663"/>
                    <a:pt x="319" y="730"/>
                  </a:cubicBezTo>
                  <a:cubicBezTo>
                    <a:pt x="272" y="797"/>
                    <a:pt x="242" y="800"/>
                    <a:pt x="193" y="863"/>
                  </a:cubicBezTo>
                  <a:cubicBezTo>
                    <a:pt x="144" y="926"/>
                    <a:pt x="48" y="1027"/>
                    <a:pt x="24" y="1109"/>
                  </a:cubicBezTo>
                  <a:cubicBezTo>
                    <a:pt x="0" y="1191"/>
                    <a:pt x="10" y="1295"/>
                    <a:pt x="46" y="1355"/>
                  </a:cubicBezTo>
                  <a:cubicBezTo>
                    <a:pt x="82" y="1415"/>
                    <a:pt x="172" y="1437"/>
                    <a:pt x="242" y="1467"/>
                  </a:cubicBezTo>
                  <a:cubicBezTo>
                    <a:pt x="312" y="1497"/>
                    <a:pt x="404" y="1499"/>
                    <a:pt x="467" y="1538"/>
                  </a:cubicBezTo>
                  <a:cubicBezTo>
                    <a:pt x="530" y="1577"/>
                    <a:pt x="518" y="1669"/>
                    <a:pt x="622" y="1699"/>
                  </a:cubicBezTo>
                  <a:cubicBezTo>
                    <a:pt x="726" y="1729"/>
                    <a:pt x="986" y="1777"/>
                    <a:pt x="1092" y="1720"/>
                  </a:cubicBezTo>
                  <a:cubicBezTo>
                    <a:pt x="1198" y="1663"/>
                    <a:pt x="1219" y="1471"/>
                    <a:pt x="1261" y="1355"/>
                  </a:cubicBezTo>
                  <a:cubicBezTo>
                    <a:pt x="1303" y="1239"/>
                    <a:pt x="1377" y="1150"/>
                    <a:pt x="1345" y="1025"/>
                  </a:cubicBezTo>
                  <a:cubicBezTo>
                    <a:pt x="1313" y="900"/>
                    <a:pt x="1084" y="727"/>
                    <a:pt x="1071" y="603"/>
                  </a:cubicBezTo>
                  <a:cubicBezTo>
                    <a:pt x="1058" y="479"/>
                    <a:pt x="1237" y="374"/>
                    <a:pt x="1268" y="280"/>
                  </a:cubicBezTo>
                  <a:cubicBezTo>
                    <a:pt x="1299" y="186"/>
                    <a:pt x="1320" y="82"/>
                    <a:pt x="1254" y="41"/>
                  </a:cubicBezTo>
                  <a:cubicBezTo>
                    <a:pt x="1188" y="0"/>
                    <a:pt x="970" y="2"/>
                    <a:pt x="874" y="34"/>
                  </a:cubicBezTo>
                  <a:cubicBezTo>
                    <a:pt x="778" y="66"/>
                    <a:pt x="738" y="173"/>
                    <a:pt x="671" y="24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951288" y="3068638"/>
              <a:ext cx="1903412" cy="2730500"/>
            </a:xfrm>
            <a:custGeom>
              <a:avLst/>
              <a:gdLst>
                <a:gd name="T0" fmla="*/ 2147483647 w 1199"/>
                <a:gd name="T1" fmla="*/ 2147483647 h 1720"/>
                <a:gd name="T2" fmla="*/ 2147483647 w 1199"/>
                <a:gd name="T3" fmla="*/ 2147483647 h 1720"/>
                <a:gd name="T4" fmla="*/ 2147483647 w 1199"/>
                <a:gd name="T5" fmla="*/ 2147483647 h 1720"/>
                <a:gd name="T6" fmla="*/ 2147483647 w 1199"/>
                <a:gd name="T7" fmla="*/ 2147483647 h 1720"/>
                <a:gd name="T8" fmla="*/ 2147483647 w 1199"/>
                <a:gd name="T9" fmla="*/ 2147483647 h 1720"/>
                <a:gd name="T10" fmla="*/ 2147483647 w 1199"/>
                <a:gd name="T11" fmla="*/ 2147483647 h 1720"/>
                <a:gd name="T12" fmla="*/ 2147483647 w 1199"/>
                <a:gd name="T13" fmla="*/ 2147483647 h 1720"/>
                <a:gd name="T14" fmla="*/ 2147483647 w 1199"/>
                <a:gd name="T15" fmla="*/ 2147483647 h 1720"/>
                <a:gd name="T16" fmla="*/ 2147483647 w 1199"/>
                <a:gd name="T17" fmla="*/ 2147483647 h 1720"/>
                <a:gd name="T18" fmla="*/ 2147483647 w 1199"/>
                <a:gd name="T19" fmla="*/ 2147483647 h 1720"/>
                <a:gd name="T20" fmla="*/ 2147483647 w 1199"/>
                <a:gd name="T21" fmla="*/ 2147483647 h 1720"/>
                <a:gd name="T22" fmla="*/ 2147483647 w 1199"/>
                <a:gd name="T23" fmla="*/ 2147483647 h 1720"/>
                <a:gd name="T24" fmla="*/ 2147483647 w 1199"/>
                <a:gd name="T25" fmla="*/ 2147483647 h 1720"/>
                <a:gd name="T26" fmla="*/ 2147483647 w 1199"/>
                <a:gd name="T27" fmla="*/ 2147483647 h 1720"/>
                <a:gd name="T28" fmla="*/ 2147483647 w 1199"/>
                <a:gd name="T29" fmla="*/ 2147483647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9"/>
                <a:gd name="T46" fmla="*/ 0 h 1720"/>
                <a:gd name="T47" fmla="*/ 1199 w 1199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9" h="1720">
                  <a:moveTo>
                    <a:pt x="651" y="20"/>
                  </a:moveTo>
                  <a:cubicBezTo>
                    <a:pt x="595" y="0"/>
                    <a:pt x="643" y="10"/>
                    <a:pt x="609" y="20"/>
                  </a:cubicBezTo>
                  <a:cubicBezTo>
                    <a:pt x="575" y="30"/>
                    <a:pt x="499" y="45"/>
                    <a:pt x="447" y="83"/>
                  </a:cubicBezTo>
                  <a:cubicBezTo>
                    <a:pt x="395" y="121"/>
                    <a:pt x="354" y="178"/>
                    <a:pt x="300" y="245"/>
                  </a:cubicBezTo>
                  <a:cubicBezTo>
                    <a:pt x="246" y="312"/>
                    <a:pt x="173" y="379"/>
                    <a:pt x="124" y="483"/>
                  </a:cubicBezTo>
                  <a:cubicBezTo>
                    <a:pt x="75" y="587"/>
                    <a:pt x="10" y="742"/>
                    <a:pt x="5" y="870"/>
                  </a:cubicBezTo>
                  <a:cubicBezTo>
                    <a:pt x="0" y="998"/>
                    <a:pt x="50" y="1122"/>
                    <a:pt x="96" y="1249"/>
                  </a:cubicBezTo>
                  <a:cubicBezTo>
                    <a:pt x="142" y="1376"/>
                    <a:pt x="153" y="1564"/>
                    <a:pt x="279" y="1635"/>
                  </a:cubicBezTo>
                  <a:cubicBezTo>
                    <a:pt x="405" y="1706"/>
                    <a:pt x="711" y="1720"/>
                    <a:pt x="855" y="1678"/>
                  </a:cubicBezTo>
                  <a:cubicBezTo>
                    <a:pt x="999" y="1636"/>
                    <a:pt x="1089" y="1492"/>
                    <a:pt x="1143" y="1383"/>
                  </a:cubicBezTo>
                  <a:cubicBezTo>
                    <a:pt x="1197" y="1274"/>
                    <a:pt x="1199" y="1129"/>
                    <a:pt x="1178" y="1024"/>
                  </a:cubicBezTo>
                  <a:cubicBezTo>
                    <a:pt x="1157" y="919"/>
                    <a:pt x="1057" y="854"/>
                    <a:pt x="1016" y="750"/>
                  </a:cubicBezTo>
                  <a:cubicBezTo>
                    <a:pt x="975" y="646"/>
                    <a:pt x="944" y="501"/>
                    <a:pt x="932" y="399"/>
                  </a:cubicBezTo>
                  <a:cubicBezTo>
                    <a:pt x="920" y="297"/>
                    <a:pt x="994" y="203"/>
                    <a:pt x="946" y="139"/>
                  </a:cubicBezTo>
                  <a:cubicBezTo>
                    <a:pt x="898" y="75"/>
                    <a:pt x="707" y="40"/>
                    <a:pt x="651" y="2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6380163" y="2774950"/>
              <a:ext cx="2079625" cy="2720975"/>
            </a:xfrm>
            <a:custGeom>
              <a:avLst/>
              <a:gdLst>
                <a:gd name="T0" fmla="*/ 2147483647 w 1310"/>
                <a:gd name="T1" fmla="*/ 2147483647 h 1714"/>
                <a:gd name="T2" fmla="*/ 2147483647 w 1310"/>
                <a:gd name="T3" fmla="*/ 2147483647 h 1714"/>
                <a:gd name="T4" fmla="*/ 2147483647 w 1310"/>
                <a:gd name="T5" fmla="*/ 2147483647 h 1714"/>
                <a:gd name="T6" fmla="*/ 2147483647 w 1310"/>
                <a:gd name="T7" fmla="*/ 2147483647 h 1714"/>
                <a:gd name="T8" fmla="*/ 2147483647 w 1310"/>
                <a:gd name="T9" fmla="*/ 2147483647 h 1714"/>
                <a:gd name="T10" fmla="*/ 2147483647 w 1310"/>
                <a:gd name="T11" fmla="*/ 2147483647 h 1714"/>
                <a:gd name="T12" fmla="*/ 2147483647 w 1310"/>
                <a:gd name="T13" fmla="*/ 2147483647 h 1714"/>
                <a:gd name="T14" fmla="*/ 2147483647 w 1310"/>
                <a:gd name="T15" fmla="*/ 2147483647 h 1714"/>
                <a:gd name="T16" fmla="*/ 2147483647 w 1310"/>
                <a:gd name="T17" fmla="*/ 2147483647 h 1714"/>
                <a:gd name="T18" fmla="*/ 2147483647 w 1310"/>
                <a:gd name="T19" fmla="*/ 2147483647 h 1714"/>
                <a:gd name="T20" fmla="*/ 2147483647 w 1310"/>
                <a:gd name="T21" fmla="*/ 2147483647 h 1714"/>
                <a:gd name="T22" fmla="*/ 2147483647 w 1310"/>
                <a:gd name="T23" fmla="*/ 2147483647 h 1714"/>
                <a:gd name="T24" fmla="*/ 2147483647 w 1310"/>
                <a:gd name="T25" fmla="*/ 2147483647 h 17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0"/>
                <a:gd name="T40" fmla="*/ 0 h 1714"/>
                <a:gd name="T41" fmla="*/ 1310 w 1310"/>
                <a:gd name="T42" fmla="*/ 1714 h 17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0" h="1714">
                  <a:moveTo>
                    <a:pt x="470" y="29"/>
                  </a:moveTo>
                  <a:cubicBezTo>
                    <a:pt x="373" y="0"/>
                    <a:pt x="308" y="123"/>
                    <a:pt x="245" y="198"/>
                  </a:cubicBezTo>
                  <a:cubicBezTo>
                    <a:pt x="182" y="273"/>
                    <a:pt x="130" y="385"/>
                    <a:pt x="90" y="479"/>
                  </a:cubicBezTo>
                  <a:cubicBezTo>
                    <a:pt x="50" y="573"/>
                    <a:pt x="12" y="651"/>
                    <a:pt x="6" y="760"/>
                  </a:cubicBezTo>
                  <a:cubicBezTo>
                    <a:pt x="0" y="869"/>
                    <a:pt x="7" y="1042"/>
                    <a:pt x="55" y="1132"/>
                  </a:cubicBezTo>
                  <a:cubicBezTo>
                    <a:pt x="103" y="1222"/>
                    <a:pt x="191" y="1232"/>
                    <a:pt x="294" y="1301"/>
                  </a:cubicBezTo>
                  <a:cubicBezTo>
                    <a:pt x="397" y="1370"/>
                    <a:pt x="536" y="1479"/>
                    <a:pt x="673" y="1546"/>
                  </a:cubicBezTo>
                  <a:cubicBezTo>
                    <a:pt x="810" y="1613"/>
                    <a:pt x="1018" y="1714"/>
                    <a:pt x="1116" y="1701"/>
                  </a:cubicBezTo>
                  <a:cubicBezTo>
                    <a:pt x="1214" y="1688"/>
                    <a:pt x="1310" y="1559"/>
                    <a:pt x="1263" y="1469"/>
                  </a:cubicBezTo>
                  <a:cubicBezTo>
                    <a:pt x="1216" y="1379"/>
                    <a:pt x="925" y="1270"/>
                    <a:pt x="835" y="1160"/>
                  </a:cubicBezTo>
                  <a:cubicBezTo>
                    <a:pt x="745" y="1050"/>
                    <a:pt x="723" y="940"/>
                    <a:pt x="722" y="809"/>
                  </a:cubicBezTo>
                  <a:cubicBezTo>
                    <a:pt x="721" y="678"/>
                    <a:pt x="871" y="504"/>
                    <a:pt x="828" y="373"/>
                  </a:cubicBezTo>
                  <a:cubicBezTo>
                    <a:pt x="785" y="242"/>
                    <a:pt x="567" y="58"/>
                    <a:pt x="470" y="2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5092700" y="1293812"/>
              <a:ext cx="2098979" cy="46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CC0000"/>
                  </a:solidFill>
                </a:rPr>
                <a:t>boundary router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6616701" y="1714500"/>
              <a:ext cx="2141212" cy="46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CC0000"/>
                  </a:solidFill>
                </a:rPr>
                <a:t>backbone router</a:t>
              </a:r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936625" y="5357812"/>
              <a:ext cx="1142324" cy="517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/>
                <a:t>area 1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4502151" y="5734051"/>
              <a:ext cx="1142324" cy="517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/>
                <a:t>area 2</a:t>
              </a: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7586663" y="4113212"/>
              <a:ext cx="1142324" cy="517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/>
                <a:t>area 3</a:t>
              </a: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4074516" y="2275380"/>
              <a:ext cx="1952524" cy="62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</a:rPr>
                <a:t>backbone</a:t>
              </a: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3219450" y="2822575"/>
              <a:ext cx="1092729" cy="95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area</a:t>
              </a:r>
            </a:p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border</a:t>
              </a:r>
            </a:p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routers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5969000" y="5048251"/>
              <a:ext cx="1135167" cy="69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rgbClr val="CC0000"/>
                  </a:solidFill>
                </a:rPr>
                <a:t>internal</a:t>
              </a:r>
            </a:p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rgbClr val="CC0000"/>
                  </a:solidFill>
                </a:rPr>
                <a:t>routers</a:t>
              </a:r>
            </a:p>
          </p:txBody>
        </p:sp>
        <p:sp>
          <p:nvSpPr>
            <p:cNvPr id="38" name="Line 242"/>
            <p:cNvSpPr>
              <a:spLocks noChangeShapeType="1"/>
            </p:cNvSpPr>
            <p:nvPr/>
          </p:nvSpPr>
          <p:spPr bwMode="auto">
            <a:xfrm flipV="1">
              <a:off x="6946900" y="5018088"/>
              <a:ext cx="490538" cy="20002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243"/>
            <p:cNvSpPr>
              <a:spLocks noChangeShapeType="1"/>
            </p:cNvSpPr>
            <p:nvPr/>
          </p:nvSpPr>
          <p:spPr bwMode="auto">
            <a:xfrm flipH="1" flipV="1">
              <a:off x="5559425" y="4892675"/>
              <a:ext cx="481013" cy="30003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244"/>
            <p:cNvSpPr>
              <a:spLocks noChangeShapeType="1"/>
            </p:cNvSpPr>
            <p:nvPr/>
          </p:nvSpPr>
          <p:spPr bwMode="auto">
            <a:xfrm flipV="1">
              <a:off x="4862513" y="1081088"/>
              <a:ext cx="0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245"/>
            <p:cNvSpPr>
              <a:spLocks noChangeShapeType="1"/>
            </p:cNvSpPr>
            <p:nvPr/>
          </p:nvSpPr>
          <p:spPr bwMode="auto">
            <a:xfrm flipH="1">
              <a:off x="6534150" y="2039938"/>
              <a:ext cx="312738" cy="2016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246"/>
            <p:cNvSpPr>
              <a:spLocks noChangeShapeType="1"/>
            </p:cNvSpPr>
            <p:nvPr/>
          </p:nvSpPr>
          <p:spPr bwMode="auto">
            <a:xfrm flipH="1">
              <a:off x="5024438" y="1646238"/>
              <a:ext cx="312737" cy="2016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247"/>
            <p:cNvSpPr>
              <a:spLocks noChangeShapeType="1"/>
            </p:cNvSpPr>
            <p:nvPr/>
          </p:nvSpPr>
          <p:spPr bwMode="auto">
            <a:xfrm>
              <a:off x="4154488" y="3463925"/>
              <a:ext cx="334962" cy="555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248"/>
            <p:cNvSpPr>
              <a:spLocks noChangeShapeType="1"/>
            </p:cNvSpPr>
            <p:nvPr/>
          </p:nvSpPr>
          <p:spPr bwMode="auto">
            <a:xfrm flipH="1" flipV="1">
              <a:off x="2968625" y="3270250"/>
              <a:ext cx="257175" cy="1571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5" name="Group 249"/>
            <p:cNvGrpSpPr>
              <a:grpSpLocks/>
            </p:cNvGrpSpPr>
            <p:nvPr/>
          </p:nvGrpSpPr>
          <p:grpSpPr bwMode="auto">
            <a:xfrm>
              <a:off x="5902325" y="2276475"/>
              <a:ext cx="644525" cy="282575"/>
              <a:chOff x="4396" y="1245"/>
              <a:chExt cx="672" cy="248"/>
            </a:xfrm>
          </p:grpSpPr>
          <p:sp>
            <p:nvSpPr>
              <p:cNvPr id="17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" name="Group 25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8" name="Freeform 2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2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6" name="Line 256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25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258"/>
            <p:cNvGrpSpPr>
              <a:grpSpLocks/>
            </p:cNvGrpSpPr>
            <p:nvPr/>
          </p:nvGrpSpPr>
          <p:grpSpPr bwMode="auto">
            <a:xfrm>
              <a:off x="6824663" y="3119438"/>
              <a:ext cx="644525" cy="282575"/>
              <a:chOff x="4396" y="1245"/>
              <a:chExt cx="672" cy="248"/>
            </a:xfrm>
          </p:grpSpPr>
          <p:sp>
            <p:nvSpPr>
              <p:cNvPr id="16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6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6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67" name="Group 26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0" name="Freeform 26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26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8" name="Line 265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26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267"/>
            <p:cNvGrpSpPr>
              <a:grpSpLocks/>
            </p:cNvGrpSpPr>
            <p:nvPr/>
          </p:nvGrpSpPr>
          <p:grpSpPr bwMode="auto">
            <a:xfrm>
              <a:off x="6608763" y="3952875"/>
              <a:ext cx="644525" cy="282575"/>
              <a:chOff x="4396" y="1245"/>
              <a:chExt cx="672" cy="248"/>
            </a:xfrm>
          </p:grpSpPr>
          <p:sp>
            <p:nvSpPr>
              <p:cNvPr id="15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59" name="Group 271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62" name="Freeform 2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2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0" name="Line 274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275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276"/>
            <p:cNvGrpSpPr>
              <a:grpSpLocks/>
            </p:cNvGrpSpPr>
            <p:nvPr/>
          </p:nvGrpSpPr>
          <p:grpSpPr bwMode="auto">
            <a:xfrm>
              <a:off x="7418388" y="4797425"/>
              <a:ext cx="644525" cy="282575"/>
              <a:chOff x="4396" y="1245"/>
              <a:chExt cx="672" cy="248"/>
            </a:xfrm>
          </p:grpSpPr>
          <p:sp>
            <p:nvSpPr>
              <p:cNvPr id="14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51" name="Group 28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4" name="Freeform 2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2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2" name="Line 283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28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285"/>
            <p:cNvGrpSpPr>
              <a:grpSpLocks/>
            </p:cNvGrpSpPr>
            <p:nvPr/>
          </p:nvGrpSpPr>
          <p:grpSpPr bwMode="auto">
            <a:xfrm>
              <a:off x="4548188" y="1871663"/>
              <a:ext cx="644525" cy="282575"/>
              <a:chOff x="4396" y="1245"/>
              <a:chExt cx="672" cy="248"/>
            </a:xfrm>
          </p:grpSpPr>
          <p:sp>
            <p:nvSpPr>
              <p:cNvPr id="14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3" name="Group 28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46" name="Freeform 2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2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" name="Line 292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9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294"/>
            <p:cNvGrpSpPr>
              <a:grpSpLocks/>
            </p:cNvGrpSpPr>
            <p:nvPr/>
          </p:nvGrpSpPr>
          <p:grpSpPr bwMode="auto">
            <a:xfrm>
              <a:off x="4567238" y="3273425"/>
              <a:ext cx="644525" cy="282575"/>
              <a:chOff x="4396" y="1245"/>
              <a:chExt cx="672" cy="248"/>
            </a:xfrm>
          </p:grpSpPr>
          <p:sp>
            <p:nvSpPr>
              <p:cNvPr id="13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3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35" name="Group 29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38" name="Freeform 2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3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6" name="Line 301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30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303"/>
            <p:cNvGrpSpPr>
              <a:grpSpLocks/>
            </p:cNvGrpSpPr>
            <p:nvPr/>
          </p:nvGrpSpPr>
          <p:grpSpPr bwMode="auto">
            <a:xfrm>
              <a:off x="3314700" y="2276475"/>
              <a:ext cx="644525" cy="282575"/>
              <a:chOff x="4396" y="1245"/>
              <a:chExt cx="672" cy="248"/>
            </a:xfrm>
          </p:grpSpPr>
          <p:sp>
            <p:nvSpPr>
              <p:cNvPr id="12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2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2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27" name="Group 30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30" name="Freeform 3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3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" name="Line 310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311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312"/>
            <p:cNvGrpSpPr>
              <a:grpSpLocks/>
            </p:cNvGrpSpPr>
            <p:nvPr/>
          </p:nvGrpSpPr>
          <p:grpSpPr bwMode="auto">
            <a:xfrm>
              <a:off x="2330450" y="3063875"/>
              <a:ext cx="644525" cy="282575"/>
              <a:chOff x="4396" y="1245"/>
              <a:chExt cx="672" cy="248"/>
            </a:xfrm>
          </p:grpSpPr>
          <p:sp>
            <p:nvSpPr>
              <p:cNvPr id="11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19" name="Group 31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22" name="Freeform 3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3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0" name="Line 319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32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321"/>
            <p:cNvGrpSpPr>
              <a:grpSpLocks/>
            </p:cNvGrpSpPr>
            <p:nvPr/>
          </p:nvGrpSpPr>
          <p:grpSpPr bwMode="auto">
            <a:xfrm>
              <a:off x="1781175" y="3841750"/>
              <a:ext cx="644525" cy="282575"/>
              <a:chOff x="4396" y="1245"/>
              <a:chExt cx="672" cy="248"/>
            </a:xfrm>
          </p:grpSpPr>
          <p:sp>
            <p:nvSpPr>
              <p:cNvPr id="10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0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11" name="Group 32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4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" name="Line 328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329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330"/>
            <p:cNvGrpSpPr>
              <a:grpSpLocks/>
            </p:cNvGrpSpPr>
            <p:nvPr/>
          </p:nvGrpSpPr>
          <p:grpSpPr bwMode="auto">
            <a:xfrm>
              <a:off x="2368550" y="4362450"/>
              <a:ext cx="644525" cy="282575"/>
              <a:chOff x="4396" y="1245"/>
              <a:chExt cx="672" cy="248"/>
            </a:xfrm>
          </p:grpSpPr>
          <p:sp>
            <p:nvSpPr>
              <p:cNvPr id="10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0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0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03" name="Group 33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06" name="Freeform 3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3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Line 337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33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339"/>
            <p:cNvGrpSpPr>
              <a:grpSpLocks/>
            </p:cNvGrpSpPr>
            <p:nvPr/>
          </p:nvGrpSpPr>
          <p:grpSpPr bwMode="auto">
            <a:xfrm>
              <a:off x="2019300" y="5095875"/>
              <a:ext cx="644525" cy="282575"/>
              <a:chOff x="4396" y="1245"/>
              <a:chExt cx="672" cy="248"/>
            </a:xfrm>
          </p:grpSpPr>
          <p:sp>
            <p:nvSpPr>
              <p:cNvPr id="9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95" name="Group 34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8" name="Freeform 3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Line 346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34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348"/>
            <p:cNvGrpSpPr>
              <a:grpSpLocks/>
            </p:cNvGrpSpPr>
            <p:nvPr/>
          </p:nvGrpSpPr>
          <p:grpSpPr bwMode="auto">
            <a:xfrm>
              <a:off x="1189038" y="4511675"/>
              <a:ext cx="644525" cy="282575"/>
              <a:chOff x="4396" y="1245"/>
              <a:chExt cx="672" cy="248"/>
            </a:xfrm>
          </p:grpSpPr>
          <p:sp>
            <p:nvSpPr>
              <p:cNvPr id="8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8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8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87" name="Group 35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0" name="Freeform 3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" name="Line 355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35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357"/>
            <p:cNvGrpSpPr>
              <a:grpSpLocks/>
            </p:cNvGrpSpPr>
            <p:nvPr/>
          </p:nvGrpSpPr>
          <p:grpSpPr bwMode="auto">
            <a:xfrm>
              <a:off x="4149725" y="4191000"/>
              <a:ext cx="644525" cy="282575"/>
              <a:chOff x="4396" y="1245"/>
              <a:chExt cx="672" cy="248"/>
            </a:xfrm>
          </p:grpSpPr>
          <p:sp>
            <p:nvSpPr>
              <p:cNvPr id="7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7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7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79" name="Group 361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2" name="Freeform 3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Line 364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365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366"/>
            <p:cNvGrpSpPr>
              <a:grpSpLocks/>
            </p:cNvGrpSpPr>
            <p:nvPr/>
          </p:nvGrpSpPr>
          <p:grpSpPr bwMode="auto">
            <a:xfrm>
              <a:off x="4960938" y="4610100"/>
              <a:ext cx="644525" cy="282575"/>
              <a:chOff x="4396" y="1245"/>
              <a:chExt cx="672" cy="248"/>
            </a:xfrm>
          </p:grpSpPr>
          <p:sp>
            <p:nvSpPr>
              <p:cNvPr id="6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7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71" name="Group 37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" name="Freeform 3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3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Line 373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37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375"/>
            <p:cNvGrpSpPr>
              <a:grpSpLocks/>
            </p:cNvGrpSpPr>
            <p:nvPr/>
          </p:nvGrpSpPr>
          <p:grpSpPr bwMode="auto">
            <a:xfrm>
              <a:off x="4376738" y="5051425"/>
              <a:ext cx="644525" cy="282575"/>
              <a:chOff x="4396" y="1245"/>
              <a:chExt cx="672" cy="248"/>
            </a:xfrm>
          </p:grpSpPr>
          <p:sp>
            <p:nvSpPr>
              <p:cNvPr id="6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3" name="Group 3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66" name="Freeform 3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3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" name="Line 382"/>
              <p:cNvSpPr>
                <a:spLocks noChangeShapeType="1"/>
              </p:cNvSpPr>
              <p:nvPr/>
            </p:nvSpPr>
            <p:spPr bwMode="auto">
              <a:xfrm>
                <a:off x="4399" y="132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38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</a:t>
            </a:r>
            <a:r>
              <a:rPr lang="en-US" sz="2400" dirty="0" smtClean="0">
                <a:latin typeface="Gill Sans MT" charset="0"/>
              </a:rPr>
              <a:t>gateway router 3a advertises path </a:t>
            </a:r>
            <a:r>
              <a:rPr lang="en-US" sz="22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dirty="0" smtClean="0">
                <a:latin typeface="Gill Sans MT" charset="0"/>
              </a:rPr>
              <a:t>AS2 gateway router 2c:</a:t>
            </a:r>
            <a:endParaRPr lang="en-US" sz="2400" dirty="0">
              <a:latin typeface="Gill Sans MT" charset="0"/>
            </a:endParaRP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to AS2 it </a:t>
            </a:r>
            <a:r>
              <a:rPr lang="en-US" dirty="0">
                <a:latin typeface="Gill Sans MT" charset="0"/>
              </a:rPr>
              <a:t>will forward datagrams </a:t>
            </a:r>
            <a:r>
              <a:rPr lang="en-US" dirty="0" smtClean="0">
                <a:latin typeface="Gill Sans MT" charset="0"/>
              </a:rPr>
              <a:t>towards X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</a:t>
            </a:r>
            <a:r>
              <a:rPr lang="en-US" altLang="ja-JP" sz="2400" dirty="0" smtClean="0">
                <a:latin typeface="Gill Sans MT" charset="0"/>
              </a:rPr>
              <a:t>messages over semi-permanent TCP connection:</a:t>
            </a:r>
            <a:endParaRPr lang="en-US" altLang="ja-JP" sz="2400" dirty="0">
              <a:latin typeface="Gill Sans MT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</a:t>
            </a:r>
            <a:r>
              <a:rPr lang="en-US" sz="2400" dirty="0" smtClean="0">
                <a:latin typeface="Gill Sans MT"/>
                <a:cs typeface="Gill Sans MT"/>
              </a:rPr>
              <a:t>network prefixes (BGP  is a </a:t>
            </a:r>
            <a:r>
              <a:rPr lang="ja-JP" altLang="en-US" sz="2400" dirty="0" smtClean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</a:t>
            </a:r>
            <a:r>
              <a:rPr lang="en-US" altLang="ja-JP" sz="2400" dirty="0" smtClean="0">
                <a:latin typeface="Gill Sans MT"/>
                <a:cs typeface="Gill Sans MT"/>
              </a:rPr>
              <a:t>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</a:t>
              </a:r>
              <a:r>
                <a:rPr lang="en-US" sz="1600" i="1" dirty="0" smtClean="0">
                  <a:solidFill>
                    <a:srgbClr val="CC0000"/>
                  </a:solidFill>
                </a:rPr>
                <a:t>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 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</a:t>
            </a:r>
            <a:r>
              <a:rPr lang="en-US" dirty="0" err="1" smtClean="0">
                <a:cs typeface="+mn-cs"/>
              </a:rPr>
              <a:t>controlllers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OSPF, BGP, </a:t>
            </a:r>
            <a:r>
              <a:rPr lang="en-US" dirty="0" err="1" smtClean="0">
                <a:cs typeface="+mn-cs"/>
              </a:rPr>
              <a:t>OpenFlow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 smtClean="0">
                <a:latin typeface="Gill Sans MT" charset="0"/>
              </a:rPr>
              <a:t>list of </a:t>
            </a:r>
            <a:r>
              <a:rPr lang="en-US" dirty="0" err="1" smtClean="0">
                <a:latin typeface="Gill Sans MT" charset="0"/>
              </a:rPr>
              <a:t>ASes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through which prefix advertisement has </a:t>
            </a:r>
            <a:r>
              <a:rPr lang="en-US" dirty="0" smtClean="0">
                <a:latin typeface="Gill Sans MT" charset="0"/>
              </a:rPr>
              <a:t>passed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</a:t>
            </a:r>
            <a:r>
              <a:rPr lang="en-US" dirty="0" smtClean="0">
                <a:latin typeface="Gill Sans MT" charset="0"/>
              </a:rPr>
              <a:t>AS</a:t>
            </a:r>
            <a:endParaRPr lang="en-US" dirty="0">
              <a:latin typeface="Gill Sans MT" charset="0"/>
            </a:endParaRP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 smtClean="0">
                <a:latin typeface="Gill Sans MT" charset="0"/>
              </a:rPr>
              <a:t>gateway receiving </a:t>
            </a:r>
            <a:r>
              <a:rPr lang="en-US" dirty="0">
                <a:latin typeface="Gill Sans MT" charset="0"/>
              </a:rPr>
              <a:t>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</a:t>
            </a:r>
            <a:r>
              <a:rPr lang="en-US" dirty="0" smtClean="0">
                <a:latin typeface="Gill Sans MT" charset="0"/>
              </a:rPr>
              <a:t>decline path (e.g., never route through AS Y).</a:t>
            </a:r>
          </a:p>
          <a:p>
            <a:pPr lvl="1"/>
            <a:r>
              <a:rPr lang="en-US" dirty="0" smtClean="0">
                <a:latin typeface="Gill Sans MT" charset="0"/>
              </a:rPr>
              <a:t>AS policy also determines whether to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 smtClean="0">
                <a:latin typeface="Gill Sans MT" charset="0"/>
              </a:rPr>
              <a:t> path to other other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AS2 router 2c receives path advertisement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 AS2 router 2a advertises (via eBGP)  path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 smtClean="0">
                <a:latin typeface="Gill Sans MT" charset="0"/>
              </a:rPr>
              <a:t> to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router 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Based on policy,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chooses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 smtClean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AS3,X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1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physical link</a:t>
            </a:r>
            <a:endParaRPr lang="en-US" sz="1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at 1a, 1d</a:t>
            </a:r>
            <a:endParaRPr lang="en-US" sz="1600" dirty="0"/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2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a: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4-</a:t>
            </a:r>
            <a:fld id="{BC82CAA4-E236-124A-8A3C-4C92C4C8B91E}" type="slidenum">
              <a:rPr lang="en-US"/>
              <a:pPr/>
              <a:t>25</a:t>
            </a:fld>
            <a:endParaRPr lang="en-US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071216" cy="4648200"/>
          </a:xfrm>
        </p:spPr>
        <p:txBody>
          <a:bodyPr/>
          <a:lstStyle/>
          <a:p>
            <a:pPr marL="346075" indent="-346075">
              <a:buFont typeface="Wingdings" charset="0"/>
              <a:buChar char="v"/>
              <a:defRPr/>
            </a:pPr>
            <a:r>
              <a:rPr lang="en-US" dirty="0" smtClean="0">
                <a:cs typeface="+mn-cs"/>
              </a:rPr>
              <a:t>Router </a:t>
            </a:r>
            <a:r>
              <a:rPr lang="en-US" dirty="0">
                <a:cs typeface="+mn-cs"/>
              </a:rPr>
              <a:t>may learn about more than</a:t>
            </a:r>
            <a:r>
              <a:rPr lang="en-US" dirty="0" smtClean="0">
                <a:cs typeface="+mn-cs"/>
              </a:rPr>
              <a:t> one </a:t>
            </a:r>
            <a:r>
              <a:rPr lang="en-US" dirty="0">
                <a:cs typeface="+mn-cs"/>
              </a:rPr>
              <a:t>route to destination </a:t>
            </a:r>
            <a:r>
              <a:rPr lang="en-US" dirty="0" smtClean="0">
                <a:cs typeface="+mn-cs"/>
              </a:rPr>
              <a:t>AS. Router must select route.</a:t>
            </a:r>
          </a:p>
          <a:p>
            <a:pPr marL="746125" lvl="1" indent="-346075">
              <a:defRPr/>
            </a:pPr>
            <a:r>
              <a:rPr lang="en-US" dirty="0" err="1" smtClean="0">
                <a:cs typeface="+mn-cs"/>
              </a:rPr>
              <a:t>RouteViews</a:t>
            </a:r>
            <a:r>
              <a:rPr lang="en-US" dirty="0" smtClean="0">
                <a:cs typeface="+mn-cs"/>
              </a:rPr>
              <a:t> Project: </a:t>
            </a:r>
            <a:r>
              <a:rPr lang="en-US" dirty="0" smtClean="0">
                <a:solidFill>
                  <a:srgbClr val="000099"/>
                </a:solidFill>
                <a:cs typeface="+mn-cs"/>
              </a:rPr>
              <a:t>http://</a:t>
            </a:r>
            <a:r>
              <a:rPr lang="en-US" dirty="0" err="1" smtClean="0">
                <a:solidFill>
                  <a:srgbClr val="000099"/>
                </a:solidFill>
                <a:cs typeface="+mn-cs"/>
              </a:rPr>
              <a:t>www.routeviews.org</a:t>
            </a:r>
            <a:endParaRPr lang="en-US" dirty="0" smtClean="0">
              <a:solidFill>
                <a:srgbClr val="000099"/>
              </a:solidFill>
              <a:cs typeface="+mn-cs"/>
            </a:endParaRPr>
          </a:p>
          <a:p>
            <a:pPr marL="1146175" lvl="2" indent="-346075">
              <a:buFont typeface="Lucida Grande"/>
              <a:buChar char="&gt;"/>
              <a:defRPr/>
            </a:pPr>
            <a:r>
              <a:rPr lang="en-US" sz="1600" dirty="0" smtClean="0">
                <a:latin typeface="Courier"/>
                <a:cs typeface="Courier"/>
              </a:rPr>
              <a:t>telnet route-</a:t>
            </a:r>
            <a:r>
              <a:rPr lang="en-US" sz="1600" dirty="0" err="1" smtClean="0">
                <a:latin typeface="Courier"/>
                <a:cs typeface="Courier"/>
              </a:rPr>
              <a:t>views.linx.routeviews.org</a:t>
            </a:r>
            <a:endParaRPr lang="en-US" sz="1600" dirty="0" smtClean="0">
              <a:latin typeface="Courier"/>
              <a:cs typeface="Courier"/>
            </a:endParaRPr>
          </a:p>
          <a:p>
            <a:pPr marL="1146175" lvl="2" indent="-346075">
              <a:buFont typeface="Lucida Grande"/>
              <a:buChar char="&gt;"/>
              <a:defRPr/>
            </a:pPr>
            <a:r>
              <a:rPr lang="en-US" sz="1600" dirty="0" smtClean="0">
                <a:latin typeface="Courier"/>
                <a:cs typeface="Courier"/>
              </a:rPr>
              <a:t>show </a:t>
            </a:r>
            <a:r>
              <a:rPr lang="en-US" sz="1600" dirty="0" err="1" smtClean="0">
                <a:latin typeface="Courier"/>
                <a:cs typeface="Courier"/>
              </a:rPr>
              <a:t>ip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bgp</a:t>
            </a:r>
            <a:r>
              <a:rPr lang="en-US" sz="1600" dirty="0" smtClean="0">
                <a:latin typeface="Courier"/>
                <a:cs typeface="Courier"/>
              </a:rPr>
              <a:t> 171.67.0.0/14 longer-prefixes</a:t>
            </a:r>
          </a:p>
          <a:p>
            <a:pPr marL="746125" lvl="1" indent="-346075">
              <a:buNone/>
              <a:defRPr/>
            </a:pPr>
            <a:endParaRPr lang="en-US" dirty="0" smtClean="0">
              <a:cs typeface="+mn-cs"/>
            </a:endParaRPr>
          </a:p>
          <a:p>
            <a:pPr marL="346075" indent="-346075">
              <a:buFont typeface="Wingdings" charset="0"/>
              <a:buChar char="v"/>
              <a:defRPr/>
            </a:pPr>
            <a:r>
              <a:rPr lang="en-US" dirty="0" smtClean="0">
                <a:cs typeface="+mn-cs"/>
              </a:rPr>
              <a:t>Route selection rules: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40293" name="Picture 6" descr="underline_base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40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ontrol plane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</a:t>
            </a:r>
            <a:r>
              <a:rPr lang="en-US" sz="2400" dirty="0" smtClean="0">
                <a:latin typeface="Gill Sans MT" charset="0"/>
              </a:rPr>
              <a:t>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Traffic engineering: difficult traditional routing</a:t>
            </a:r>
            <a:endParaRPr lang="en-US" sz="36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u-to-z traffic to flow along </a:t>
            </a:r>
            <a:r>
              <a:rPr lang="en-US" sz="2400" i="1" dirty="0" err="1" smtClean="0"/>
              <a:t>uvw</a:t>
            </a:r>
            <a:r>
              <a:rPr lang="en-US" sz="2400" dirty="0" err="1" smtClean="0"/>
              <a:t>z</a:t>
            </a:r>
            <a:r>
              <a:rPr lang="en-US" sz="2400" dirty="0" smtClean="0"/>
              <a:t>, x-to-z traffic to flow </a:t>
            </a:r>
            <a:r>
              <a:rPr lang="en-US" sz="2400" i="1" dirty="0" err="1" smtClean="0"/>
              <a:t>xwyz</a:t>
            </a:r>
            <a:r>
              <a:rPr lang="en-US" sz="2400" dirty="0" smtClean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need to define link weights so traffic routing algorithm computes routes accordingly </a:t>
            </a:r>
            <a:r>
              <a:rPr lang="en-US" sz="2000" dirty="0" smtClean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Link 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endParaRPr lang="en-US" sz="2400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z</a:t>
                </a:r>
                <a:endParaRPr lang="en-US" sz="2400" dirty="0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Networking 401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SND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 to controller)</a:t>
            </a:r>
          </a:p>
          <a:p>
            <a:pPr lvl="1"/>
            <a:r>
              <a:rPr lang="en-US" dirty="0" smtClean="0"/>
              <a:t>symmetric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 smtClean="0">
                <a:cs typeface="+mj-cs"/>
              </a:rPr>
              <a:t>summary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</a:t>
            </a:r>
            <a:r>
              <a:rPr lang="en-US" dirty="0" smtClean="0">
                <a:cs typeface="Gill Sans MT"/>
              </a:rPr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controllers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next stop:  link layer!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9925" y="1584325"/>
            <a:ext cx="3810000" cy="4648200"/>
          </a:xfrm>
        </p:spPr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charset="0"/>
            </a:endParaRPr>
          </a:p>
        </p:txBody>
      </p:sp>
      <p:sp>
        <p:nvSpPr>
          <p:cNvPr id="808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097B84A-3E50-D54F-A3A9-47CDECD02B2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3439446"/>
            <a:ext cx="3810000" cy="267948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CC0000"/>
                </a:solidFill>
              </a:rPr>
              <a:t>Graph abstraction for routing algorithms:</a:t>
            </a:r>
          </a:p>
          <a:p>
            <a:r>
              <a:rPr lang="en-US" sz="2400" dirty="0"/>
              <a:t>graph nodes are routers</a:t>
            </a:r>
          </a:p>
          <a:p>
            <a:r>
              <a:rPr lang="en-US" sz="2400" dirty="0"/>
              <a:t>graph edges are physical links</a:t>
            </a:r>
          </a:p>
          <a:p>
            <a:pPr lvl="1"/>
            <a:r>
              <a:rPr lang="en-US" sz="2000" dirty="0"/>
              <a:t>link cost: delay, $ cost, or congestion level</a:t>
            </a:r>
          </a:p>
        </p:txBody>
      </p:sp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558800" y="1789115"/>
            <a:ext cx="43070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</a:rPr>
              <a:t>Goal:</a:t>
            </a:r>
            <a:r>
              <a:rPr lang="en-US" sz="2000" dirty="0"/>
              <a:t> determine “good” path</a:t>
            </a:r>
          </a:p>
          <a:p>
            <a:r>
              <a:rPr lang="en-US" sz="2000" dirty="0"/>
              <a:t>(sequence of routers) </a:t>
            </a:r>
            <a:r>
              <a:rPr lang="en-US" sz="2000" dirty="0" smtClean="0"/>
              <a:t>through </a:t>
            </a:r>
            <a:endParaRPr lang="en-US" sz="2000" dirty="0"/>
          </a:p>
          <a:p>
            <a:r>
              <a:rPr lang="en-US" sz="2000" dirty="0"/>
              <a:t>network from source to </a:t>
            </a:r>
            <a:r>
              <a:rPr lang="en-US" sz="2000" dirty="0" smtClean="0"/>
              <a:t>destination.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80903" name="Rectangle 6"/>
          <p:cNvSpPr>
            <a:spLocks noChangeArrowheads="1"/>
          </p:cNvSpPr>
          <p:nvPr/>
        </p:nvSpPr>
        <p:spPr bwMode="auto">
          <a:xfrm>
            <a:off x="571499" y="1571625"/>
            <a:ext cx="4162351" cy="12573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dirty="0">
              <a:solidFill>
                <a:srgbClr val="CC0000"/>
              </a:solidFill>
              <a:latin typeface="Times New Roman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5176" y="1331913"/>
            <a:ext cx="2425700" cy="461962"/>
            <a:chOff x="176" y="3065"/>
            <a:chExt cx="1528" cy="291"/>
          </a:xfrm>
        </p:grpSpPr>
        <p:sp>
          <p:nvSpPr>
            <p:cNvPr id="80975" name="Rectangle 8"/>
            <p:cNvSpPr>
              <a:spLocks noChangeArrowheads="1"/>
            </p:cNvSpPr>
            <p:nvPr/>
          </p:nvSpPr>
          <p:spPr bwMode="auto">
            <a:xfrm>
              <a:off x="186" y="3102"/>
              <a:ext cx="1482" cy="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6" name="Text Box 7"/>
            <p:cNvSpPr txBox="1">
              <a:spLocks noChangeArrowheads="1"/>
            </p:cNvSpPr>
            <p:nvPr/>
          </p:nvSpPr>
          <p:spPr bwMode="auto">
            <a:xfrm>
              <a:off x="176" y="3065"/>
              <a:ext cx="15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solidFill>
                    <a:srgbClr val="CC0000"/>
                  </a:solidFill>
                </a:rPr>
                <a:t>Routing protocol</a:t>
              </a:r>
              <a:endParaRPr lang="en-US" sz="2400" dirty="0">
                <a:solidFill>
                  <a:srgbClr val="CC0000"/>
                </a:solidFill>
                <a:latin typeface="Times New Roman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25851" y="1642486"/>
            <a:ext cx="3571875" cy="2236787"/>
            <a:chOff x="5093899" y="1700215"/>
            <a:chExt cx="3571875" cy="2236787"/>
          </a:xfrm>
        </p:grpSpPr>
        <p:sp>
          <p:nvSpPr>
            <p:cNvPr id="80905" name="Freeform 10"/>
            <p:cNvSpPr>
              <a:spLocks/>
            </p:cNvSpPr>
            <p:nvPr/>
          </p:nvSpPr>
          <p:spPr bwMode="auto">
            <a:xfrm>
              <a:off x="5093899" y="1700215"/>
              <a:ext cx="3571875" cy="2236787"/>
            </a:xfrm>
            <a:custGeom>
              <a:avLst/>
              <a:gdLst>
                <a:gd name="T0" fmla="*/ 0 w 2250"/>
                <a:gd name="T1" fmla="*/ 2147483647 h 1409"/>
                <a:gd name="T2" fmla="*/ 2147483647 w 2250"/>
                <a:gd name="T3" fmla="*/ 2147483647 h 1409"/>
                <a:gd name="T4" fmla="*/ 2147483647 w 2250"/>
                <a:gd name="T5" fmla="*/ 2147483647 h 1409"/>
                <a:gd name="T6" fmla="*/ 2147483647 w 2250"/>
                <a:gd name="T7" fmla="*/ 2147483647 h 1409"/>
                <a:gd name="T8" fmla="*/ 2147483647 w 2250"/>
                <a:gd name="T9" fmla="*/ 2147483647 h 1409"/>
                <a:gd name="T10" fmla="*/ 2147483647 w 2250"/>
                <a:gd name="T11" fmla="*/ 2147483647 h 1409"/>
                <a:gd name="T12" fmla="*/ 2147483647 w 2250"/>
                <a:gd name="T13" fmla="*/ 2147483647 h 1409"/>
                <a:gd name="T14" fmla="*/ 2147483647 w 2250"/>
                <a:gd name="T15" fmla="*/ 2147483647 h 1409"/>
                <a:gd name="T16" fmla="*/ 2147483647 w 2250"/>
                <a:gd name="T17" fmla="*/ 2147483647 h 1409"/>
                <a:gd name="T18" fmla="*/ 2147483647 w 2250"/>
                <a:gd name="T19" fmla="*/ 2147483647 h 1409"/>
                <a:gd name="T20" fmla="*/ 0 w 2250"/>
                <a:gd name="T21" fmla="*/ 2147483647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6" name="Freeform 11"/>
            <p:cNvSpPr>
              <a:spLocks/>
            </p:cNvSpPr>
            <p:nvPr/>
          </p:nvSpPr>
          <p:spPr bwMode="auto">
            <a:xfrm>
              <a:off x="5660287" y="2571752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7" name="Oval 13"/>
            <p:cNvSpPr>
              <a:spLocks noChangeArrowheads="1"/>
            </p:cNvSpPr>
            <p:nvPr/>
          </p:nvSpPr>
          <p:spPr bwMode="auto">
            <a:xfrm>
              <a:off x="5247537" y="2955925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8" name="Line 14"/>
            <p:cNvSpPr>
              <a:spLocks noChangeShapeType="1"/>
            </p:cNvSpPr>
            <p:nvPr/>
          </p:nvSpPr>
          <p:spPr bwMode="auto">
            <a:xfrm>
              <a:off x="5247536" y="294481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9" name="Line 15"/>
            <p:cNvSpPr>
              <a:spLocks noChangeShapeType="1"/>
            </p:cNvSpPr>
            <p:nvPr/>
          </p:nvSpPr>
          <p:spPr bwMode="auto">
            <a:xfrm>
              <a:off x="5744424" y="294481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0" name="Rectangle 16"/>
            <p:cNvSpPr>
              <a:spLocks noChangeArrowheads="1"/>
            </p:cNvSpPr>
            <p:nvPr/>
          </p:nvSpPr>
          <p:spPr bwMode="auto">
            <a:xfrm>
              <a:off x="5247537" y="2944815"/>
              <a:ext cx="492125" cy="77787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>
                <a:latin typeface="Times New Roman" charset="0"/>
              </a:endParaRPr>
            </a:p>
          </p:txBody>
        </p:sp>
        <p:sp>
          <p:nvSpPr>
            <p:cNvPr id="80911" name="Oval 17"/>
            <p:cNvSpPr>
              <a:spLocks noChangeArrowheads="1"/>
            </p:cNvSpPr>
            <p:nvPr/>
          </p:nvSpPr>
          <p:spPr bwMode="auto">
            <a:xfrm>
              <a:off x="5242774" y="2851152"/>
              <a:ext cx="496887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2" name="Oval 27"/>
            <p:cNvSpPr>
              <a:spLocks noChangeArrowheads="1"/>
            </p:cNvSpPr>
            <p:nvPr/>
          </p:nvSpPr>
          <p:spPr bwMode="auto">
            <a:xfrm>
              <a:off x="6000012" y="3570290"/>
              <a:ext cx="496888" cy="12858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28"/>
            <p:cNvSpPr>
              <a:spLocks noChangeShapeType="1"/>
            </p:cNvSpPr>
            <p:nvPr/>
          </p:nvSpPr>
          <p:spPr bwMode="auto">
            <a:xfrm>
              <a:off x="6000011" y="355917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Line 29"/>
            <p:cNvSpPr>
              <a:spLocks noChangeShapeType="1"/>
            </p:cNvSpPr>
            <p:nvPr/>
          </p:nvSpPr>
          <p:spPr bwMode="auto">
            <a:xfrm>
              <a:off x="6496899" y="355917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5" name="Rectangle 30"/>
            <p:cNvSpPr>
              <a:spLocks noChangeArrowheads="1"/>
            </p:cNvSpPr>
            <p:nvPr/>
          </p:nvSpPr>
          <p:spPr bwMode="auto">
            <a:xfrm>
              <a:off x="6000012" y="35591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>
                <a:latin typeface="Times New Roman" charset="0"/>
              </a:endParaRPr>
            </a:p>
          </p:txBody>
        </p:sp>
        <p:sp>
          <p:nvSpPr>
            <p:cNvPr id="80916" name="Oval 31"/>
            <p:cNvSpPr>
              <a:spLocks noChangeArrowheads="1"/>
            </p:cNvSpPr>
            <p:nvPr/>
          </p:nvSpPr>
          <p:spPr bwMode="auto">
            <a:xfrm>
              <a:off x="5995250" y="3465513"/>
              <a:ext cx="496887" cy="1508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7" name="Oval 41"/>
            <p:cNvSpPr>
              <a:spLocks noChangeArrowheads="1"/>
            </p:cNvSpPr>
            <p:nvPr/>
          </p:nvSpPr>
          <p:spPr bwMode="auto">
            <a:xfrm>
              <a:off x="5993662" y="2474915"/>
              <a:ext cx="496888" cy="12858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8" name="Line 42"/>
            <p:cNvSpPr>
              <a:spLocks noChangeShapeType="1"/>
            </p:cNvSpPr>
            <p:nvPr/>
          </p:nvSpPr>
          <p:spPr bwMode="auto">
            <a:xfrm>
              <a:off x="5993661" y="2463802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9" name="Line 43"/>
            <p:cNvSpPr>
              <a:spLocks noChangeShapeType="1"/>
            </p:cNvSpPr>
            <p:nvPr/>
          </p:nvSpPr>
          <p:spPr bwMode="auto">
            <a:xfrm>
              <a:off x="6490549" y="2463802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0" name="Rectangle 44"/>
            <p:cNvSpPr>
              <a:spLocks noChangeArrowheads="1"/>
            </p:cNvSpPr>
            <p:nvPr/>
          </p:nvSpPr>
          <p:spPr bwMode="auto">
            <a:xfrm>
              <a:off x="5993662" y="246380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>
                <a:latin typeface="Times New Roman" charset="0"/>
              </a:endParaRPr>
            </a:p>
          </p:txBody>
        </p:sp>
        <p:sp>
          <p:nvSpPr>
            <p:cNvPr id="80921" name="Oval 45"/>
            <p:cNvSpPr>
              <a:spLocks noChangeArrowheads="1"/>
            </p:cNvSpPr>
            <p:nvPr/>
          </p:nvSpPr>
          <p:spPr bwMode="auto">
            <a:xfrm>
              <a:off x="5988899" y="2370138"/>
              <a:ext cx="496887" cy="1508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Oval 55"/>
            <p:cNvSpPr>
              <a:spLocks noChangeArrowheads="1"/>
            </p:cNvSpPr>
            <p:nvPr/>
          </p:nvSpPr>
          <p:spPr bwMode="auto">
            <a:xfrm>
              <a:off x="7077925" y="2468565"/>
              <a:ext cx="495300" cy="12858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Line 56"/>
            <p:cNvSpPr>
              <a:spLocks noChangeShapeType="1"/>
            </p:cNvSpPr>
            <p:nvPr/>
          </p:nvSpPr>
          <p:spPr bwMode="auto">
            <a:xfrm>
              <a:off x="7077924" y="2457452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4" name="Line 57"/>
            <p:cNvSpPr>
              <a:spLocks noChangeShapeType="1"/>
            </p:cNvSpPr>
            <p:nvPr/>
          </p:nvSpPr>
          <p:spPr bwMode="auto">
            <a:xfrm>
              <a:off x="7573224" y="2457452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5" name="Rectangle 58"/>
            <p:cNvSpPr>
              <a:spLocks noChangeArrowheads="1"/>
            </p:cNvSpPr>
            <p:nvPr/>
          </p:nvSpPr>
          <p:spPr bwMode="auto">
            <a:xfrm>
              <a:off x="7077925" y="2457450"/>
              <a:ext cx="490537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>
                <a:latin typeface="Times New Roman" charset="0"/>
              </a:endParaRPr>
            </a:p>
          </p:txBody>
        </p:sp>
        <p:sp>
          <p:nvSpPr>
            <p:cNvPr id="80926" name="Oval 59"/>
            <p:cNvSpPr>
              <a:spLocks noChangeArrowheads="1"/>
            </p:cNvSpPr>
            <p:nvPr/>
          </p:nvSpPr>
          <p:spPr bwMode="auto">
            <a:xfrm>
              <a:off x="7082687" y="2368552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7" name="Oval 69"/>
            <p:cNvSpPr>
              <a:spLocks noChangeArrowheads="1"/>
            </p:cNvSpPr>
            <p:nvPr/>
          </p:nvSpPr>
          <p:spPr bwMode="auto">
            <a:xfrm>
              <a:off x="7093799" y="3565525"/>
              <a:ext cx="496887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8" name="Line 70"/>
            <p:cNvSpPr>
              <a:spLocks noChangeShapeType="1"/>
            </p:cNvSpPr>
            <p:nvPr/>
          </p:nvSpPr>
          <p:spPr bwMode="auto">
            <a:xfrm>
              <a:off x="7093799" y="355441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71"/>
            <p:cNvSpPr>
              <a:spLocks noChangeShapeType="1"/>
            </p:cNvSpPr>
            <p:nvPr/>
          </p:nvSpPr>
          <p:spPr bwMode="auto">
            <a:xfrm>
              <a:off x="7590686" y="355441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Rectangle 72"/>
            <p:cNvSpPr>
              <a:spLocks noChangeArrowheads="1"/>
            </p:cNvSpPr>
            <p:nvPr/>
          </p:nvSpPr>
          <p:spPr bwMode="auto">
            <a:xfrm>
              <a:off x="7093800" y="3554415"/>
              <a:ext cx="492125" cy="77787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>
                <a:latin typeface="Times New Roman" charset="0"/>
              </a:endParaRPr>
            </a:p>
          </p:txBody>
        </p:sp>
        <p:sp>
          <p:nvSpPr>
            <p:cNvPr id="80931" name="Oval 73"/>
            <p:cNvSpPr>
              <a:spLocks noChangeArrowheads="1"/>
            </p:cNvSpPr>
            <p:nvPr/>
          </p:nvSpPr>
          <p:spPr bwMode="auto">
            <a:xfrm>
              <a:off x="7089037" y="346075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Oval 83"/>
            <p:cNvSpPr>
              <a:spLocks noChangeArrowheads="1"/>
            </p:cNvSpPr>
            <p:nvPr/>
          </p:nvSpPr>
          <p:spPr bwMode="auto">
            <a:xfrm>
              <a:off x="7990737" y="3024190"/>
              <a:ext cx="496888" cy="12858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3" name="Line 84"/>
            <p:cNvSpPr>
              <a:spLocks noChangeShapeType="1"/>
            </p:cNvSpPr>
            <p:nvPr/>
          </p:nvSpPr>
          <p:spPr bwMode="auto">
            <a:xfrm>
              <a:off x="7990736" y="301307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4" name="Line 85"/>
            <p:cNvSpPr>
              <a:spLocks noChangeShapeType="1"/>
            </p:cNvSpPr>
            <p:nvPr/>
          </p:nvSpPr>
          <p:spPr bwMode="auto">
            <a:xfrm>
              <a:off x="8487624" y="301307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5" name="Rectangle 86"/>
            <p:cNvSpPr>
              <a:spLocks noChangeArrowheads="1"/>
            </p:cNvSpPr>
            <p:nvPr/>
          </p:nvSpPr>
          <p:spPr bwMode="auto">
            <a:xfrm>
              <a:off x="7990737" y="301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>
                <a:latin typeface="Times New Roman" charset="0"/>
              </a:endParaRPr>
            </a:p>
          </p:txBody>
        </p:sp>
        <p:sp>
          <p:nvSpPr>
            <p:cNvPr id="80936" name="Oval 87"/>
            <p:cNvSpPr>
              <a:spLocks noChangeArrowheads="1"/>
            </p:cNvSpPr>
            <p:nvPr/>
          </p:nvSpPr>
          <p:spPr bwMode="auto">
            <a:xfrm>
              <a:off x="7985974" y="2919413"/>
              <a:ext cx="496887" cy="1508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7" name="Freeform 96"/>
            <p:cNvSpPr>
              <a:spLocks/>
            </p:cNvSpPr>
            <p:nvPr/>
          </p:nvSpPr>
          <p:spPr bwMode="auto">
            <a:xfrm>
              <a:off x="7341450" y="2614615"/>
              <a:ext cx="1587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2147483647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8" name="Freeform 97"/>
            <p:cNvSpPr>
              <a:spLocks/>
            </p:cNvSpPr>
            <p:nvPr/>
          </p:nvSpPr>
          <p:spPr bwMode="auto">
            <a:xfrm>
              <a:off x="6241311" y="2624140"/>
              <a:ext cx="1588" cy="85248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214748364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9" name="Freeform 98"/>
            <p:cNvSpPr>
              <a:spLocks/>
            </p:cNvSpPr>
            <p:nvPr/>
          </p:nvSpPr>
          <p:spPr bwMode="auto">
            <a:xfrm>
              <a:off x="6503249" y="2600325"/>
              <a:ext cx="800100" cy="95250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0" name="Freeform 99"/>
            <p:cNvSpPr>
              <a:spLocks/>
            </p:cNvSpPr>
            <p:nvPr/>
          </p:nvSpPr>
          <p:spPr bwMode="auto">
            <a:xfrm>
              <a:off x="7593862" y="3152777"/>
              <a:ext cx="581025" cy="428625"/>
            </a:xfrm>
            <a:custGeom>
              <a:avLst/>
              <a:gdLst>
                <a:gd name="T0" fmla="*/ 0 w 366"/>
                <a:gd name="T1" fmla="*/ 2147483647 h 270"/>
                <a:gd name="T2" fmla="*/ 2147483647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1" name="Freeform 100"/>
            <p:cNvSpPr>
              <a:spLocks/>
            </p:cNvSpPr>
            <p:nvPr/>
          </p:nvSpPr>
          <p:spPr bwMode="auto">
            <a:xfrm>
              <a:off x="6512774" y="3600450"/>
              <a:ext cx="581025" cy="1588"/>
            </a:xfrm>
            <a:custGeom>
              <a:avLst/>
              <a:gdLst>
                <a:gd name="T0" fmla="*/ 2147483647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2" name="Freeform 101"/>
            <p:cNvSpPr>
              <a:spLocks/>
            </p:cNvSpPr>
            <p:nvPr/>
          </p:nvSpPr>
          <p:spPr bwMode="auto">
            <a:xfrm>
              <a:off x="5574561" y="3086100"/>
              <a:ext cx="438150" cy="419100"/>
            </a:xfrm>
            <a:custGeom>
              <a:avLst/>
              <a:gdLst>
                <a:gd name="T0" fmla="*/ 2147483647 w 276"/>
                <a:gd name="T1" fmla="*/ 2147483647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3" name="Freeform 118"/>
            <p:cNvSpPr>
              <a:spLocks/>
            </p:cNvSpPr>
            <p:nvPr/>
          </p:nvSpPr>
          <p:spPr bwMode="auto">
            <a:xfrm>
              <a:off x="6503250" y="2505075"/>
              <a:ext cx="581025" cy="1588"/>
            </a:xfrm>
            <a:custGeom>
              <a:avLst/>
              <a:gdLst>
                <a:gd name="T0" fmla="*/ 2147483647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4" name="Freeform 119"/>
            <p:cNvSpPr>
              <a:spLocks/>
            </p:cNvSpPr>
            <p:nvPr/>
          </p:nvSpPr>
          <p:spPr bwMode="auto">
            <a:xfrm>
              <a:off x="7574811" y="2500313"/>
              <a:ext cx="628650" cy="423862"/>
            </a:xfrm>
            <a:custGeom>
              <a:avLst/>
              <a:gdLst>
                <a:gd name="T0" fmla="*/ 2147483647 w 396"/>
                <a:gd name="T1" fmla="*/ 214748364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5" name="Freeform 120"/>
            <p:cNvSpPr>
              <a:spLocks/>
            </p:cNvSpPr>
            <p:nvPr/>
          </p:nvSpPr>
          <p:spPr bwMode="auto">
            <a:xfrm>
              <a:off x="5484075" y="1819275"/>
              <a:ext cx="1762125" cy="1023938"/>
            </a:xfrm>
            <a:custGeom>
              <a:avLst/>
              <a:gdLst>
                <a:gd name="T0" fmla="*/ 2147483647 w 1110"/>
                <a:gd name="T1" fmla="*/ 2147483647 h 645"/>
                <a:gd name="T2" fmla="*/ 0 w 1110"/>
                <a:gd name="T3" fmla="*/ 2147483647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3"/>
            <p:cNvGrpSpPr>
              <a:grpSpLocks/>
            </p:cNvGrpSpPr>
            <p:nvPr/>
          </p:nvGrpSpPr>
          <p:grpSpPr bwMode="auto">
            <a:xfrm>
              <a:off x="5301519" y="2774950"/>
              <a:ext cx="371510" cy="400050"/>
              <a:chOff x="2938" y="2429"/>
              <a:chExt cx="239" cy="252"/>
            </a:xfrm>
          </p:grpSpPr>
          <p:sp>
            <p:nvSpPr>
              <p:cNvPr id="80973" name="Rectangle 12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4" name="Text Box 121"/>
              <p:cNvSpPr txBox="1">
                <a:spLocks noChangeArrowheads="1"/>
              </p:cNvSpPr>
              <p:nvPr/>
            </p:nvSpPr>
            <p:spPr bwMode="auto">
              <a:xfrm>
                <a:off x="2938" y="2429"/>
                <a:ext cx="2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A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4" name="Group 124"/>
            <p:cNvGrpSpPr>
              <a:grpSpLocks/>
            </p:cNvGrpSpPr>
            <p:nvPr/>
          </p:nvGrpSpPr>
          <p:grpSpPr bwMode="auto">
            <a:xfrm>
              <a:off x="7170031" y="3384550"/>
              <a:ext cx="344488" cy="400050"/>
              <a:chOff x="2945" y="2429"/>
              <a:chExt cx="221" cy="252"/>
            </a:xfrm>
          </p:grpSpPr>
          <p:sp>
            <p:nvSpPr>
              <p:cNvPr id="80971" name="Rectangle 12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2" name="Text Box 126"/>
              <p:cNvSpPr txBox="1">
                <a:spLocks noChangeArrowheads="1"/>
              </p:cNvSpPr>
              <p:nvPr/>
            </p:nvSpPr>
            <p:spPr bwMode="auto">
              <a:xfrm>
                <a:off x="2945" y="2429"/>
                <a:ext cx="22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E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5" name="Group 127"/>
            <p:cNvGrpSpPr>
              <a:grpSpLocks/>
            </p:cNvGrpSpPr>
            <p:nvPr/>
          </p:nvGrpSpPr>
          <p:grpSpPr bwMode="auto">
            <a:xfrm>
              <a:off x="6079387" y="3379788"/>
              <a:ext cx="369888" cy="400050"/>
              <a:chOff x="2939" y="2429"/>
              <a:chExt cx="237" cy="252"/>
            </a:xfrm>
          </p:grpSpPr>
          <p:sp>
            <p:nvSpPr>
              <p:cNvPr id="80969" name="Rectangle 1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70" name="Text Box 129"/>
              <p:cNvSpPr txBox="1">
                <a:spLocks noChangeArrowheads="1"/>
              </p:cNvSpPr>
              <p:nvPr/>
            </p:nvSpPr>
            <p:spPr bwMode="auto">
              <a:xfrm>
                <a:off x="2939" y="2429"/>
                <a:ext cx="23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D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" name="Group 130"/>
            <p:cNvGrpSpPr>
              <a:grpSpLocks/>
            </p:cNvGrpSpPr>
            <p:nvPr/>
          </p:nvGrpSpPr>
          <p:grpSpPr bwMode="auto">
            <a:xfrm>
              <a:off x="7166784" y="2289175"/>
              <a:ext cx="339724" cy="400050"/>
              <a:chOff x="2949" y="2429"/>
              <a:chExt cx="219" cy="252"/>
            </a:xfrm>
          </p:grpSpPr>
          <p:sp>
            <p:nvSpPr>
              <p:cNvPr id="80967" name="Rectangle 13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8" name="Text Box 132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C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7" name="Group 133"/>
            <p:cNvGrpSpPr>
              <a:grpSpLocks/>
            </p:cNvGrpSpPr>
            <p:nvPr/>
          </p:nvGrpSpPr>
          <p:grpSpPr bwMode="auto">
            <a:xfrm>
              <a:off x="6073051" y="2289175"/>
              <a:ext cx="346075" cy="400050"/>
              <a:chOff x="2945" y="2429"/>
              <a:chExt cx="221" cy="252"/>
            </a:xfrm>
          </p:grpSpPr>
          <p:sp>
            <p:nvSpPr>
              <p:cNvPr id="80965" name="Rectangle 1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6" name="Text Box 135"/>
              <p:cNvSpPr txBox="1">
                <a:spLocks noChangeArrowheads="1"/>
              </p:cNvSpPr>
              <p:nvPr/>
            </p:nvSpPr>
            <p:spPr bwMode="auto">
              <a:xfrm>
                <a:off x="2945" y="2429"/>
                <a:ext cx="22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B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8" name="Group 136"/>
            <p:cNvGrpSpPr>
              <a:grpSpLocks/>
            </p:cNvGrpSpPr>
            <p:nvPr/>
          </p:nvGrpSpPr>
          <p:grpSpPr bwMode="auto">
            <a:xfrm>
              <a:off x="8084398" y="2841625"/>
              <a:ext cx="339724" cy="400050"/>
              <a:chOff x="2948" y="2429"/>
              <a:chExt cx="218" cy="252"/>
            </a:xfrm>
          </p:grpSpPr>
          <p:sp>
            <p:nvSpPr>
              <p:cNvPr id="80963" name="Rectangle 13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64" name="Text Box 138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F</a:t>
                </a:r>
                <a:endParaRPr lang="en-US" sz="2400">
                  <a:latin typeface="Times New Roman" charset="0"/>
                </a:endParaRPr>
              </a:p>
            </p:txBody>
          </p:sp>
        </p:grpSp>
        <p:sp>
          <p:nvSpPr>
            <p:cNvPr id="80952" name="Text Box 139"/>
            <p:cNvSpPr txBox="1">
              <a:spLocks noChangeArrowheads="1"/>
            </p:cNvSpPr>
            <p:nvPr/>
          </p:nvSpPr>
          <p:spPr bwMode="auto">
            <a:xfrm>
              <a:off x="5644353" y="2493964"/>
              <a:ext cx="3255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0953" name="Text Box 140"/>
            <p:cNvSpPr txBox="1">
              <a:spLocks noChangeArrowheads="1"/>
            </p:cNvSpPr>
            <p:nvPr/>
          </p:nvSpPr>
          <p:spPr bwMode="auto">
            <a:xfrm>
              <a:off x="6196803" y="2841625"/>
              <a:ext cx="3255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0954" name="Text Box 141"/>
            <p:cNvSpPr txBox="1">
              <a:spLocks noChangeArrowheads="1"/>
            </p:cNvSpPr>
            <p:nvPr/>
          </p:nvSpPr>
          <p:spPr bwMode="auto">
            <a:xfrm>
              <a:off x="5524726" y="3179764"/>
              <a:ext cx="2885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0955" name="Text Box 142"/>
            <p:cNvSpPr txBox="1">
              <a:spLocks noChangeArrowheads="1"/>
            </p:cNvSpPr>
            <p:nvPr/>
          </p:nvSpPr>
          <p:spPr bwMode="auto">
            <a:xfrm>
              <a:off x="6806403" y="2989264"/>
              <a:ext cx="3255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0956" name="Text Box 143"/>
            <p:cNvSpPr txBox="1">
              <a:spLocks noChangeArrowheads="1"/>
            </p:cNvSpPr>
            <p:nvPr/>
          </p:nvSpPr>
          <p:spPr bwMode="auto">
            <a:xfrm>
              <a:off x="6724875" y="3551239"/>
              <a:ext cx="2885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0957" name="Text Box 144"/>
            <p:cNvSpPr txBox="1">
              <a:spLocks noChangeArrowheads="1"/>
            </p:cNvSpPr>
            <p:nvPr/>
          </p:nvSpPr>
          <p:spPr bwMode="auto">
            <a:xfrm>
              <a:off x="7296375" y="2870200"/>
              <a:ext cx="2885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0958" name="Text Box 145"/>
            <p:cNvSpPr txBox="1">
              <a:spLocks noChangeArrowheads="1"/>
            </p:cNvSpPr>
            <p:nvPr/>
          </p:nvSpPr>
          <p:spPr bwMode="auto">
            <a:xfrm>
              <a:off x="7850185" y="3289300"/>
              <a:ext cx="3255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0959" name="Text Box 146"/>
            <p:cNvSpPr txBox="1">
              <a:spLocks noChangeArrowheads="1"/>
            </p:cNvSpPr>
            <p:nvPr/>
          </p:nvSpPr>
          <p:spPr bwMode="auto">
            <a:xfrm>
              <a:off x="7806528" y="2436814"/>
              <a:ext cx="3255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0960" name="Text Box 147"/>
            <p:cNvSpPr txBox="1">
              <a:spLocks noChangeArrowheads="1"/>
            </p:cNvSpPr>
            <p:nvPr/>
          </p:nvSpPr>
          <p:spPr bwMode="auto">
            <a:xfrm>
              <a:off x="6639717" y="2198689"/>
              <a:ext cx="3255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0961" name="Text Box 148"/>
            <p:cNvSpPr txBox="1">
              <a:spLocks noChangeArrowheads="1"/>
            </p:cNvSpPr>
            <p:nvPr/>
          </p:nvSpPr>
          <p:spPr bwMode="auto">
            <a:xfrm>
              <a:off x="6082503" y="1774825"/>
              <a:ext cx="3255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charset="0"/>
              </a:endParaRPr>
            </a:p>
          </p:txBody>
        </p:sp>
      </p:grpSp>
      <p:sp>
        <p:nvSpPr>
          <p:cNvPr id="80962" name="Rectangle 150"/>
          <p:cNvSpPr>
            <a:spLocks noChangeArrowheads="1"/>
          </p:cNvSpPr>
          <p:nvPr/>
        </p:nvSpPr>
        <p:spPr bwMode="auto">
          <a:xfrm>
            <a:off x="4876800" y="4295777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sz="2400" dirty="0">
                <a:latin typeface="+mn-lt"/>
              </a:rPr>
              <a:t>“good” path: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93000"/>
              <a:buFont typeface="Wingdings" charset="2"/>
              <a:buChar char="§"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typically means minimum cost path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93000"/>
              <a:buFont typeface="Wingdings" charset="2"/>
              <a:buChar char="§"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other </a:t>
            </a:r>
            <a:r>
              <a:rPr lang="en-US" sz="2000" dirty="0" err="1">
                <a:latin typeface="+mn-lt"/>
                <a:ea typeface="ＭＳ Ｐゴシック" charset="-128"/>
                <a:cs typeface="ＭＳ Ｐゴシック" charset="-128"/>
              </a:rPr>
              <a:t>def’s</a:t>
            </a: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 possible</a:t>
            </a:r>
          </a:p>
        </p:txBody>
      </p:sp>
      <p:pic>
        <p:nvPicPr>
          <p:cNvPr id="81" name="Picture 75" descr="underline_base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1045653"/>
            <a:ext cx="2114816" cy="16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45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16762</TotalTime>
  <Words>3318</Words>
  <Application>Microsoft Macintosh PowerPoint</Application>
  <PresentationFormat>On-screen Show (4:3)</PresentationFormat>
  <Paragraphs>824</Paragraphs>
  <Slides>44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</vt:lpstr>
      <vt:lpstr>Routing algorithm classification</vt:lpstr>
      <vt:lpstr>PowerPoint Presentation</vt:lpstr>
      <vt:lpstr>Making routing scalable</vt:lpstr>
      <vt:lpstr>Internet approach to scalable routing</vt:lpstr>
      <vt:lpstr>Interconnected ASes</vt:lpstr>
      <vt:lpstr>Intra-AS Routing</vt:lpstr>
      <vt:lpstr>OSPF (Open Shortest Path First)</vt:lpstr>
      <vt:lpstr>Hierarchical OSPF</vt:lpstr>
      <vt:lpstr>PowerPoint Presentation</vt:lpstr>
      <vt:lpstr>Internet inter-AS routing: BGP</vt:lpstr>
      <vt:lpstr>BGP basics</vt:lpstr>
      <vt:lpstr>Path attributes and BGP routes</vt:lpstr>
      <vt:lpstr>BGP path advertisement</vt:lpstr>
      <vt:lpstr>BGP path advertisement</vt:lpstr>
      <vt:lpstr>BGP, OSPF, forwarding table entries</vt:lpstr>
      <vt:lpstr>BGP, OSPF, forwarding table entries</vt:lpstr>
      <vt:lpstr>BGP route selection</vt:lpstr>
      <vt:lpstr>Why different Intra-, Inter-AS routing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PowerPoint Presentation</vt:lpstr>
      <vt:lpstr>PowerPoint Presentation</vt:lpstr>
      <vt:lpstr>Chapter 5: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Martin Gairing</cp:lastModifiedBy>
  <cp:revision>497</cp:revision>
  <dcterms:created xsi:type="dcterms:W3CDTF">1999-10-08T19:08:27Z</dcterms:created>
  <dcterms:modified xsi:type="dcterms:W3CDTF">2017-09-14T09:55:41Z</dcterms:modified>
</cp:coreProperties>
</file>