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499" r:id="rId2"/>
    <p:sldId id="256" r:id="rId3"/>
    <p:sldId id="365" r:id="rId4"/>
    <p:sldId id="258" r:id="rId5"/>
    <p:sldId id="368" r:id="rId6"/>
    <p:sldId id="259" r:id="rId7"/>
    <p:sldId id="466" r:id="rId8"/>
    <p:sldId id="467" r:id="rId9"/>
    <p:sldId id="261" r:id="rId10"/>
    <p:sldId id="371" r:id="rId11"/>
    <p:sldId id="372" r:id="rId12"/>
    <p:sldId id="373" r:id="rId13"/>
    <p:sldId id="468" r:id="rId14"/>
    <p:sldId id="469" r:id="rId15"/>
    <p:sldId id="470" r:id="rId16"/>
    <p:sldId id="263" r:id="rId17"/>
    <p:sldId id="264" r:id="rId18"/>
    <p:sldId id="265" r:id="rId19"/>
    <p:sldId id="445" r:id="rId20"/>
    <p:sldId id="471" r:id="rId21"/>
    <p:sldId id="408" r:id="rId22"/>
    <p:sldId id="446" r:id="rId23"/>
    <p:sldId id="447" r:id="rId24"/>
    <p:sldId id="409" r:id="rId25"/>
    <p:sldId id="410" r:id="rId26"/>
    <p:sldId id="411" r:id="rId27"/>
    <p:sldId id="412" r:id="rId28"/>
    <p:sldId id="477" r:id="rId29"/>
    <p:sldId id="413" r:id="rId30"/>
    <p:sldId id="414" r:id="rId31"/>
    <p:sldId id="415" r:id="rId32"/>
    <p:sldId id="454" r:id="rId33"/>
    <p:sldId id="417" r:id="rId34"/>
    <p:sldId id="418" r:id="rId35"/>
    <p:sldId id="419" r:id="rId36"/>
    <p:sldId id="420" r:id="rId37"/>
    <p:sldId id="453" r:id="rId38"/>
    <p:sldId id="452" r:id="rId39"/>
    <p:sldId id="423" r:id="rId40"/>
    <p:sldId id="472" r:id="rId41"/>
    <p:sldId id="473" r:id="rId42"/>
    <p:sldId id="456" r:id="rId43"/>
    <p:sldId id="427" r:id="rId44"/>
    <p:sldId id="428" r:id="rId45"/>
    <p:sldId id="429" r:id="rId46"/>
    <p:sldId id="458" r:id="rId47"/>
    <p:sldId id="431" r:id="rId48"/>
    <p:sldId id="432" r:id="rId49"/>
    <p:sldId id="433" r:id="rId50"/>
    <p:sldId id="434" r:id="rId51"/>
    <p:sldId id="459" r:id="rId52"/>
    <p:sldId id="436" r:id="rId53"/>
    <p:sldId id="437" r:id="rId54"/>
    <p:sldId id="474" r:id="rId55"/>
    <p:sldId id="457" r:id="rId56"/>
    <p:sldId id="475" r:id="rId57"/>
    <p:sldId id="320" r:id="rId58"/>
    <p:sldId id="321" r:id="rId59"/>
    <p:sldId id="322" r:id="rId60"/>
    <p:sldId id="485" r:id="rId61"/>
    <p:sldId id="378" r:id="rId62"/>
    <p:sldId id="476" r:id="rId63"/>
    <p:sldId id="383" r:id="rId64"/>
    <p:sldId id="384" r:id="rId65"/>
    <p:sldId id="478" r:id="rId66"/>
    <p:sldId id="326" r:id="rId67"/>
    <p:sldId id="480" r:id="rId68"/>
    <p:sldId id="325" r:id="rId69"/>
    <p:sldId id="386" r:id="rId70"/>
    <p:sldId id="451" r:id="rId71"/>
    <p:sldId id="481" r:id="rId72"/>
    <p:sldId id="482" r:id="rId73"/>
    <p:sldId id="483" r:id="rId74"/>
    <p:sldId id="484" r:id="rId75"/>
    <p:sldId id="486" r:id="rId76"/>
    <p:sldId id="487" r:id="rId77"/>
    <p:sldId id="488" r:id="rId78"/>
    <p:sldId id="489" r:id="rId79"/>
    <p:sldId id="492" r:id="rId80"/>
    <p:sldId id="491" r:id="rId81"/>
    <p:sldId id="493" r:id="rId82"/>
    <p:sldId id="334" r:id="rId83"/>
    <p:sldId id="340" r:id="rId84"/>
    <p:sldId id="508" r:id="rId85"/>
    <p:sldId id="498" r:id="rId86"/>
    <p:sldId id="395" r:id="rId87"/>
    <p:sldId id="394" r:id="rId88"/>
    <p:sldId id="398" r:id="rId89"/>
    <p:sldId id="397" r:id="rId90"/>
    <p:sldId id="399" r:id="rId91"/>
    <p:sldId id="347" r:id="rId92"/>
    <p:sldId id="348" r:id="rId93"/>
    <p:sldId id="401" r:id="rId94"/>
    <p:sldId id="354" r:id="rId95"/>
    <p:sldId id="500" r:id="rId96"/>
    <p:sldId id="501" r:id="rId97"/>
    <p:sldId id="502" r:id="rId98"/>
    <p:sldId id="503" r:id="rId99"/>
    <p:sldId id="504" r:id="rId100"/>
    <p:sldId id="505" r:id="rId101"/>
    <p:sldId id="506" r:id="rId102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DDDDDD"/>
    <a:srgbClr val="FFCCFF"/>
    <a:srgbClr val="FF99CC"/>
    <a:srgbClr val="000099"/>
    <a:srgbClr val="CC0000"/>
    <a:srgbClr val="FF66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165942B-EA52-0A4E-A149-533533508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3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CC7F265-7ACB-A843-8335-47AB1033F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B66BE8D-6D27-BD41-B7DD-CB4200A364E2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Different from textbook. Do nothing instead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677D7DC-5454-6D4D-B9AB-3AD3370B79D1}" type="slidenum">
              <a:rPr lang="en-US" sz="1200">
                <a:latin typeface="Times New Roman" charset="0"/>
              </a:rPr>
              <a:pPr/>
              <a:t>39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BE8E86B-0B23-7C4F-88C6-483196F97D0C}" type="slidenum">
              <a:rPr lang="en-US" sz="1200">
                <a:latin typeface="Times New Roman" charset="0"/>
              </a:rPr>
              <a:pPr/>
              <a:t>66</a:t>
            </a:fld>
            <a:endParaRPr lang="en-US" sz="120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0BA2212-4A5E-4F4B-8850-EFAC6EAF9416}" type="slidenum">
              <a:rPr lang="en-US" sz="1200">
                <a:latin typeface="Times New Roman" charset="0"/>
              </a:rPr>
              <a:pPr/>
              <a:t>67</a:t>
            </a:fld>
            <a:endParaRPr lang="en-US" sz="120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14292A4-6EBE-AA44-BCE8-F69C49791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021A9F-0666-B843-AF3F-1A8B169A0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A47E660-C684-2340-98AB-49AA77C04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1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11FCF71-4AF2-1E46-8FC8-47FF34D7C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DED7214-EF38-DC40-BB8B-F8EFFFCF1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49BD8E4-40A4-844B-B7ED-460A7C2E4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0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43C1AD7-42E7-6541-A189-E35BF722C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3DA2FCB-8D57-3447-91DF-6A8F95D64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6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1762CE1-EFB2-7341-AC0B-8093680FC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00EBE21-EFC9-CD4A-A41C-565B40136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1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4A4874E-9074-5F4D-9083-1EA314429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4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3-</a:t>
            </a:r>
            <a:fld id="{D6EC70D1-99DD-4447-9927-C6F35CB47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charset="0"/>
        <a:buChar char="v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2600" y="6459538"/>
            <a:ext cx="2895600" cy="2873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Transport Layer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>
                <a:cs typeface="Arial" charset="0"/>
              </a:rPr>
              <a:t>3-</a:t>
            </a:r>
            <a:fld id="{B6D9B674-449C-5944-89EA-91347A846B9A}" type="slidenum">
              <a:rPr lang="en-US" sz="1200">
                <a:cs typeface="Arial" charset="0"/>
              </a:rPr>
              <a:pPr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COMP211</a:t>
            </a:r>
            <a:b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3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Transport Layer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98463" y="5570538"/>
            <a:ext cx="53784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</a:pPr>
            <a:endParaRPr lang="en-US" sz="1400" dirty="0">
              <a:latin typeface="Gill Sans MT" charset="0"/>
              <a:cs typeface="Arial" charset="0"/>
            </a:endParaRPr>
          </a:p>
          <a:p>
            <a:pPr algn="l">
              <a:lnSpc>
                <a:spcPct val="85000"/>
              </a:lnSpc>
            </a:pPr>
            <a:endParaRPr lang="en-US" sz="1200" dirty="0">
              <a:latin typeface="Arial" charset="0"/>
              <a:cs typeface="Arial" charset="0"/>
            </a:endParaRPr>
          </a:p>
          <a:p>
            <a:pPr algn="l">
              <a:lnSpc>
                <a:spcPct val="85000"/>
              </a:lnSpc>
            </a:pPr>
            <a:r>
              <a:rPr lang="en-US" sz="1200" dirty="0">
                <a:latin typeface="Arial" charset="0"/>
                <a:cs typeface="Arial" charset="0"/>
              </a:rPr>
              <a:t>     All material copyright 1996-2016</a:t>
            </a:r>
          </a:p>
          <a:p>
            <a:pPr algn="l">
              <a:lnSpc>
                <a:spcPct val="85000"/>
              </a:lnSpc>
            </a:pPr>
            <a:r>
              <a:rPr lang="en-US" sz="1200" dirty="0">
                <a:latin typeface="Arial" charset="0"/>
                <a:cs typeface="Arial" charset="0"/>
              </a:rPr>
              <a:t>     J.F Kurose and K.W. Ross, All Rights Reserved</a:t>
            </a: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9" y="2422323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2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761038" y="36417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ts val="3063"/>
              </a:lnSpc>
            </a:pPr>
            <a:r>
              <a:rPr lang="en-US" sz="2800" i="1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>
                <a:solidFill>
                  <a:srgbClr val="008000"/>
                </a:solidFill>
                <a:cs typeface="Arial" charset="0"/>
              </a:rPr>
            </a:br>
            <a:endParaRPr lang="en-US" sz="200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12" name="Picture 1" descr="kurose7e_cover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778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835382" y="4618504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1800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sz="1800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sz="1800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sz="1800" dirty="0">
                <a:solidFill>
                  <a:srgbClr val="008000"/>
                </a:solidFill>
                <a:cs typeface="Arial" charset="0"/>
              </a:rPr>
            </a:br>
            <a:r>
              <a:rPr lang="en-US" sz="1800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sz="18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71ED8C6C-CFD4-B340-90D0-A4C57802F395}" type="slidenum">
              <a:rPr lang="en-US" sz="1200"/>
              <a:pPr/>
              <a:t>10</a:t>
            </a:fld>
            <a:endParaRPr lang="en-US" sz="1200"/>
          </a:p>
        </p:txBody>
      </p:sp>
      <p:pic>
        <p:nvPicPr>
          <p:cNvPr id="24579" name="Picture 1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Connectionless demultiplexing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/>
            <a:r>
              <a:rPr lang="en-US" i="1">
                <a:latin typeface="Gill Sans MT" charset="0"/>
              </a:rPr>
              <a:t>recall:</a:t>
            </a:r>
            <a:r>
              <a:rPr lang="en-US">
                <a:latin typeface="Gill Sans MT" charset="0"/>
              </a:rPr>
              <a:t> created socket has host-local port #:</a:t>
            </a:r>
          </a:p>
          <a:p>
            <a:pPr marL="347663" indent="-290513">
              <a:buFont typeface="Wingdings" charset="0"/>
              <a:buNone/>
            </a:pPr>
            <a:r>
              <a:rPr lang="en-US" sz="2000" b="1">
                <a:latin typeface="Courier New" charset="0"/>
              </a:rPr>
              <a:t>  DatagramSocket mySocket1        = new DatagramSocket(</a:t>
            </a:r>
            <a:r>
              <a:rPr lang="en-US" sz="2000" b="1">
                <a:solidFill>
                  <a:srgbClr val="CC0000"/>
                </a:solidFill>
                <a:latin typeface="Courier New" charset="0"/>
              </a:rPr>
              <a:t>12534</a:t>
            </a:r>
            <a:r>
              <a:rPr lang="en-US" sz="2000" b="1">
                <a:latin typeface="Courier New" charset="0"/>
              </a:rPr>
              <a:t>);</a:t>
            </a:r>
          </a:p>
          <a:p>
            <a:pPr marL="347663" indent="-290513">
              <a:buFont typeface="Wingdings" charset="0"/>
              <a:buNone/>
            </a:pPr>
            <a:endParaRPr lang="en-US" sz="2000">
              <a:latin typeface="Courier New" charset="0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when host receives UDP segment:</a:t>
            </a:r>
          </a:p>
          <a:p>
            <a:pPr lvl="1">
              <a:defRPr/>
            </a:pPr>
            <a:r>
              <a:rPr lang="en-US"/>
              <a:t>checks destination port # in segment</a:t>
            </a:r>
          </a:p>
          <a:p>
            <a:pPr lvl="1">
              <a:defRPr/>
            </a:pPr>
            <a:r>
              <a:rPr lang="en-US"/>
              <a:t>directs UDP segment to socket with that port #</a:t>
            </a: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>
              <a:latin typeface="Courier New" charset="0"/>
              <a:cs typeface="+mn-cs"/>
            </a:endParaRPr>
          </a:p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latin typeface="Gill Sans MT" charset="0"/>
                <a:cs typeface="+mn-cs"/>
              </a:rPr>
              <a:t>recall:</a:t>
            </a:r>
            <a:r>
              <a:rPr lang="en-US" sz="2800">
                <a:latin typeface="Gill Sans MT" charset="0"/>
                <a:cs typeface="+mn-cs"/>
              </a:rPr>
              <a:t> when creating datagram to send into UDP socket, must specify</a:t>
            </a: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destination IP address</a:t>
            </a: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IP datagrams with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same dest. port #,</a:t>
            </a:r>
            <a:r>
              <a:rPr lang="en-US" sz="2400">
                <a:latin typeface="Gill Sans MT" charset="0"/>
                <a:cs typeface="+mn-cs"/>
              </a:rPr>
              <a:t> but different source IP addresses and/or source port numbers will be directed to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same socket </a:t>
            </a:r>
            <a:r>
              <a:rPr lang="en-US" sz="2400">
                <a:latin typeface="Gill Sans MT" charset="0"/>
                <a:cs typeface="+mn-cs"/>
              </a:rPr>
              <a:t>at dest</a:t>
            </a:r>
          </a:p>
        </p:txBody>
      </p:sp>
      <p:sp>
        <p:nvSpPr>
          <p:cNvPr id="10250" name="Line 112"/>
          <p:cNvSpPr>
            <a:spLocks noChangeShapeType="1"/>
          </p:cNvSpPr>
          <p:nvPr/>
        </p:nvSpPr>
        <p:spPr bwMode="auto">
          <a:xfrm>
            <a:off x="1400175" y="3541713"/>
            <a:ext cx="58451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073150"/>
            <a:ext cx="8264525" cy="4711700"/>
          </a:xfrm>
        </p:spPr>
        <p:txBody>
          <a:bodyPr/>
          <a:lstStyle/>
          <a:p>
            <a:pPr marL="514350" indent="-514350">
              <a:buFont typeface="ZapfDingbats" charset="0"/>
              <a:buNone/>
            </a:pPr>
            <a:endParaRPr lang="en-US" sz="2400">
              <a:latin typeface="Gill Sans MT" charset="0"/>
            </a:endParaRPr>
          </a:p>
          <a:p>
            <a:pPr marL="514350" indent="-514350">
              <a:buFont typeface="Comic Sans MS" charset="0"/>
              <a:buAutoNum type="arabicPeriod" startAt="6"/>
            </a:pPr>
            <a:r>
              <a:rPr lang="en-US" sz="2400">
                <a:latin typeface="Gill Sans MT" charset="0"/>
              </a:rPr>
              <a:t>The Internet has been described as an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unreliable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communications medium.</a:t>
            </a:r>
          </a:p>
          <a:p>
            <a:pPr marL="857250" lvl="1" indent="-457200">
              <a:buFont typeface="Comic Sans MS" charset="0"/>
              <a:buAutoNum type="alphaLcParenR"/>
            </a:pPr>
            <a:r>
              <a:rPr lang="en-US" sz="2000">
                <a:latin typeface="Gill Sans MT" charset="0"/>
              </a:rPr>
              <a:t>What characteristics of Internet communications lead to this description?</a:t>
            </a:r>
          </a:p>
          <a:p>
            <a:pPr marL="857250" lvl="1" indent="-457200">
              <a:buFont typeface="Comic Sans MS" charset="0"/>
              <a:buAutoNum type="alphaLcParenR"/>
            </a:pPr>
            <a:r>
              <a:rPr lang="en-US" sz="2000">
                <a:latin typeface="Gill Sans MT" charset="0"/>
              </a:rPr>
              <a:t>Which protocol was developed to deal with these undesirable features?</a:t>
            </a:r>
          </a:p>
          <a:p>
            <a:pPr marL="857250" lvl="1" indent="-457200">
              <a:buFont typeface="Comic Sans MS" charset="0"/>
              <a:buAutoNum type="alphaLcParenR"/>
            </a:pPr>
            <a:r>
              <a:rPr lang="en-US" sz="2000">
                <a:latin typeface="Gill Sans MT" charset="0"/>
              </a:rPr>
              <a:t>Explain how the features of this protocol address the characteristics you listed in (a).</a:t>
            </a:r>
            <a:endParaRPr lang="en-US" sz="2000">
              <a:latin typeface="Gill Sans MT" charset="0"/>
              <a:cs typeface="ＭＳ Ｐゴシック" charset="0"/>
            </a:endParaRPr>
          </a:p>
          <a:p>
            <a:pPr marL="514350" indent="-514350">
              <a:buFont typeface="Comic Sans MS" charset="0"/>
              <a:buAutoNum type="arabicPeriod" startAt="6"/>
            </a:pPr>
            <a:endParaRPr lang="en-US" sz="2400">
              <a:latin typeface="Gill Sans MT" charset="0"/>
            </a:endParaRPr>
          </a:p>
          <a:p>
            <a:pPr marL="514350" indent="-514350">
              <a:buFont typeface="ZapfDingbat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133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</a:rPr>
              <a:t>Transport Layer:  Review Questions</a:t>
            </a:r>
          </a:p>
        </p:txBody>
      </p:sp>
      <p:sp>
        <p:nvSpPr>
          <p:cNvPr id="1218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5013" y="6442075"/>
            <a:ext cx="484187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236663"/>
            <a:ext cx="8264525" cy="4945062"/>
          </a:xfrm>
        </p:spPr>
        <p:txBody>
          <a:bodyPr/>
          <a:lstStyle/>
          <a:p>
            <a:pPr marL="457200" indent="-457200">
              <a:buFont typeface="Comic Sans MS" charset="0"/>
              <a:buAutoNum type="arabicPeriod" startAt="7"/>
            </a:pPr>
            <a:r>
              <a:rPr lang="en-US" sz="2400">
                <a:latin typeface="Gill Sans MT" charset="0"/>
              </a:rPr>
              <a:t>True or false?</a:t>
            </a:r>
          </a:p>
          <a:p>
            <a:pPr marL="857250" lvl="1" indent="-457200">
              <a:buFont typeface="Comic Sans MS" charset="0"/>
              <a:buAutoNum type="alphaLcParenR"/>
            </a:pPr>
            <a:r>
              <a:rPr lang="en-US" sz="2000">
                <a:latin typeface="Gill Sans MT" charset="0"/>
                <a:cs typeface="ＭＳ Ｐゴシック" charset="0"/>
              </a:rPr>
              <a:t>Suppose host A is sending a large file to host B over a TCP connection. If the sequence number for a segment is </a:t>
            </a:r>
            <a:r>
              <a:rPr lang="en-US" sz="2000">
                <a:solidFill>
                  <a:srgbClr val="3366FF"/>
                </a:solidFill>
                <a:latin typeface="Gill Sans MT" charset="0"/>
                <a:cs typeface="ＭＳ Ｐゴシック" charset="0"/>
              </a:rPr>
              <a:t>m</a:t>
            </a:r>
            <a:r>
              <a:rPr lang="en-US" sz="2000">
                <a:latin typeface="Gill Sans MT" charset="0"/>
                <a:cs typeface="ＭＳ Ｐゴシック" charset="0"/>
              </a:rPr>
              <a:t>, then the sequence number of the subsequent segment is necessarily </a:t>
            </a:r>
            <a:r>
              <a:rPr lang="en-US" sz="2000">
                <a:solidFill>
                  <a:srgbClr val="3366FF"/>
                </a:solidFill>
                <a:latin typeface="Gill Sans MT" charset="0"/>
                <a:cs typeface="ＭＳ Ｐゴシック" charset="0"/>
              </a:rPr>
              <a:t>m+1</a:t>
            </a:r>
            <a:r>
              <a:rPr lang="en-US" sz="2000">
                <a:latin typeface="Gill Sans MT" charset="0"/>
                <a:cs typeface="ＭＳ Ｐゴシック" charset="0"/>
              </a:rPr>
              <a:t>. </a:t>
            </a:r>
          </a:p>
          <a:p>
            <a:pPr marL="857250" lvl="1" indent="-457200">
              <a:buFont typeface="Comic Sans MS" charset="0"/>
              <a:buAutoNum type="alphaLcParenR"/>
            </a:pPr>
            <a:r>
              <a:rPr lang="en-US" sz="2000">
                <a:latin typeface="Gill Sans MT" charset="0"/>
                <a:cs typeface="ＭＳ Ｐゴシック" charset="0"/>
              </a:rPr>
              <a:t>The number of unacknowledged bytes that A sends cannot exceed the receive buffer.</a:t>
            </a:r>
          </a:p>
          <a:p>
            <a:pPr marL="857250" lvl="1" indent="-457200">
              <a:buFont typeface="Comic Sans MS" charset="0"/>
              <a:buAutoNum type="alphaLcParenR"/>
            </a:pPr>
            <a:r>
              <a:rPr lang="en-US" sz="2000">
                <a:latin typeface="Gill Sans MT" charset="0"/>
                <a:cs typeface="ＭＳ Ｐゴシック" charset="0"/>
              </a:rPr>
              <a:t>The size of the TCP receive window (</a:t>
            </a:r>
            <a:r>
              <a:rPr lang="en-US" sz="2000">
                <a:solidFill>
                  <a:srgbClr val="3366FF"/>
                </a:solidFill>
                <a:latin typeface="Lucida Console" charset="0"/>
                <a:cs typeface="Lucida Console" charset="0"/>
              </a:rPr>
              <a:t>rwnd)</a:t>
            </a:r>
            <a:r>
              <a:rPr lang="en-US" sz="2000">
                <a:latin typeface="Gill Sans MT" charset="0"/>
                <a:cs typeface="ＭＳ Ｐゴシック" charset="0"/>
              </a:rPr>
              <a:t> never changes throughout the duration of the connection.</a:t>
            </a:r>
          </a:p>
          <a:p>
            <a:pPr marL="857250" lvl="1" indent="-457200">
              <a:buFont typeface="Comic Sans MS" charset="0"/>
              <a:buAutoNum type="alphaLcParenR"/>
            </a:pPr>
            <a:r>
              <a:rPr lang="en-US" sz="2000">
                <a:latin typeface="Gill Sans MT" charset="0"/>
                <a:cs typeface="ＭＳ Ｐゴシック" charset="0"/>
              </a:rPr>
              <a:t>The TCP segment has a field in its header for </a:t>
            </a:r>
            <a:r>
              <a:rPr lang="en-US" sz="2000">
                <a:solidFill>
                  <a:srgbClr val="3366FF"/>
                </a:solidFill>
                <a:latin typeface="Lucida Console" charset="0"/>
                <a:cs typeface="Lucida Console" charset="0"/>
              </a:rPr>
              <a:t>rwnd</a:t>
            </a:r>
            <a:r>
              <a:rPr lang="en-US" sz="2000">
                <a:latin typeface="Lucida Console" charset="0"/>
                <a:cs typeface="Lucida Console" charset="0"/>
              </a:rPr>
              <a:t>.</a:t>
            </a:r>
          </a:p>
          <a:p>
            <a:pPr marL="857250" lvl="1" indent="-457200">
              <a:buFont typeface="Comic Sans MS" charset="0"/>
              <a:buAutoNum type="alphaLcParenR"/>
            </a:pPr>
            <a:r>
              <a:rPr lang="en-US" sz="2000">
                <a:latin typeface="Gill Sans MT" charset="0"/>
                <a:cs typeface="ＭＳ Ｐゴシック" charset="0"/>
              </a:rPr>
              <a:t>Suppose host A sends one segment with sequence number </a:t>
            </a:r>
            <a:r>
              <a:rPr lang="en-US" sz="2000">
                <a:solidFill>
                  <a:srgbClr val="3366FF"/>
                </a:solidFill>
                <a:latin typeface="Gill Sans MT" charset="0"/>
                <a:cs typeface="ＭＳ Ｐゴシック" charset="0"/>
              </a:rPr>
              <a:t>38</a:t>
            </a:r>
            <a:r>
              <a:rPr lang="en-US" sz="2000">
                <a:latin typeface="Gill Sans MT" charset="0"/>
                <a:cs typeface="ＭＳ Ｐゴシック" charset="0"/>
              </a:rPr>
              <a:t> and </a:t>
            </a:r>
            <a:r>
              <a:rPr lang="en-US" sz="2000">
                <a:solidFill>
                  <a:srgbClr val="3366FF"/>
                </a:solidFill>
                <a:latin typeface="Gill Sans MT" charset="0"/>
                <a:cs typeface="ＭＳ Ｐゴシック" charset="0"/>
              </a:rPr>
              <a:t>4</a:t>
            </a:r>
            <a:r>
              <a:rPr lang="en-US" sz="2000">
                <a:latin typeface="Gill Sans MT" charset="0"/>
                <a:cs typeface="ＭＳ Ｐゴシック" charset="0"/>
              </a:rPr>
              <a:t> bytes of data over a TCP connection to host B. In the same segment the  ack number is necessarily </a:t>
            </a:r>
            <a:r>
              <a:rPr lang="en-US" sz="2000">
                <a:solidFill>
                  <a:srgbClr val="3366FF"/>
                </a:solidFill>
                <a:latin typeface="Gill Sans MT" charset="0"/>
                <a:cs typeface="ＭＳ Ｐゴシック" charset="0"/>
              </a:rPr>
              <a:t>42</a:t>
            </a:r>
            <a:r>
              <a:rPr lang="en-US" sz="2000">
                <a:latin typeface="Gill Sans MT" charset="0"/>
                <a:cs typeface="ＭＳ Ｐゴシック" charset="0"/>
              </a:rPr>
              <a:t>.</a:t>
            </a:r>
          </a:p>
          <a:p>
            <a:pPr marL="457200" indent="-457200">
              <a:buFont typeface="Comic Sans MS" charset="0"/>
              <a:buAutoNum type="arabicPeriod" startAt="7"/>
            </a:pPr>
            <a:endParaRPr lang="en-US" sz="2400">
              <a:latin typeface="Gill Sans MT" charset="0"/>
            </a:endParaRPr>
          </a:p>
          <a:p>
            <a:pPr marL="457200" indent="-457200">
              <a:buFont typeface="ZapfDingbat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134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</a:rPr>
              <a:t>Transport Layer:  Review Questions</a:t>
            </a:r>
          </a:p>
        </p:txBody>
      </p:sp>
      <p:sp>
        <p:nvSpPr>
          <p:cNvPr id="1228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4850" y="6437313"/>
            <a:ext cx="676275" cy="276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B50A08E5-8F92-D447-948C-877BD1F26AC3}" type="slidenum">
              <a:rPr lang="en-US" sz="1200"/>
              <a:pPr/>
              <a:t>11</a:t>
            </a:fld>
            <a:endParaRPr lang="en-US" sz="1200"/>
          </a:p>
        </p:txBody>
      </p:sp>
      <p:pic>
        <p:nvPicPr>
          <p:cNvPr id="25603" name="Picture 2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Connectionless demux: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800"/>
            <a:ext cx="3211513" cy="725488"/>
          </a:xfrm>
        </p:spPr>
        <p:txBody>
          <a:bodyPr/>
          <a:lstStyle/>
          <a:p>
            <a:pPr marL="173038" indent="-173038">
              <a:buFont typeface="Wingdings" charset="0"/>
              <a:buNone/>
            </a:pPr>
            <a:r>
              <a:rPr lang="en-US" sz="2000" b="1">
                <a:latin typeface="Courier New" charset="0"/>
              </a:rPr>
              <a:t>DatagramSocket serverSocket = new DatagramSocket</a:t>
            </a:r>
          </a:p>
          <a:p>
            <a:pPr marL="173038" indent="-173038">
              <a:buFont typeface="Wingdings" charset="0"/>
              <a:buNone/>
            </a:pPr>
            <a:r>
              <a:rPr lang="en-US" sz="2000" b="1">
                <a:latin typeface="Courier New" charset="0"/>
              </a:rPr>
              <a:t> (</a:t>
            </a:r>
            <a:r>
              <a:rPr lang="en-US" sz="2000" b="1">
                <a:solidFill>
                  <a:srgbClr val="CC0000"/>
                </a:solidFill>
                <a:latin typeface="Courier New" charset="0"/>
              </a:rPr>
              <a:t>6428</a:t>
            </a:r>
            <a:r>
              <a:rPr lang="en-US" sz="2000" b="1">
                <a:latin typeface="Courier New" charset="0"/>
              </a:rPr>
              <a:t>);</a:t>
            </a:r>
          </a:p>
          <a:p>
            <a:pPr marL="173038" indent="-173038"/>
            <a:endParaRPr lang="en-US" sz="4000">
              <a:latin typeface="Gill Sans MT" charset="0"/>
            </a:endParaRPr>
          </a:p>
        </p:txBody>
      </p:sp>
      <p:sp>
        <p:nvSpPr>
          <p:cNvPr id="25606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1312"/>
              <a:gd name="T17" fmla="*/ 348 w 34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0"/>
              <a:gd name="T19" fmla="*/ 0 h 1382"/>
              <a:gd name="T20" fmla="*/ 290 w 290"/>
              <a:gd name="T21" fmla="*/ 1382 h 1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5609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5612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5616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5617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5618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28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P3</a:t>
            </a: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5628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5629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5630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P1</a:t>
            </a:r>
          </a:p>
        </p:txBody>
      </p: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87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88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89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5634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5635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5636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5638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5642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5643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5644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310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P4</a:t>
            </a:r>
          </a:p>
        </p:txBody>
      </p:sp>
      <p:sp>
        <p:nvSpPr>
          <p:cNvPr id="25646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1344"/>
              <a:gd name="T17" fmla="*/ 318 w 318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83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84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85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</a:rPr>
              <a:t>5775</a:t>
            </a:r>
            <a:r>
              <a:rPr lang="en-US" sz="1800" b="1">
                <a:latin typeface="Courier New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endParaRPr lang="en-US" sz="1800">
              <a:latin typeface="Courier New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</a:rPr>
              <a:t>9157</a:t>
            </a:r>
            <a:r>
              <a:rPr lang="en-US" sz="1800" b="1">
                <a:latin typeface="Courier New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endParaRPr lang="en-US" sz="2000">
              <a:latin typeface="Courier New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8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8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port: 6428</a:t>
              </a:r>
            </a:p>
          </p:txBody>
        </p:sp>
      </p:grp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77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78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port: 9157</a:t>
              </a:r>
            </a:p>
          </p:txBody>
        </p:sp>
      </p:grpSp>
      <p:grpSp>
        <p:nvGrpSpPr>
          <p:cNvPr id="7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74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75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port: ?</a:t>
              </a:r>
            </a:p>
          </p:txBody>
        </p:sp>
      </p:grpSp>
      <p:grpSp>
        <p:nvGrpSpPr>
          <p:cNvPr id="8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71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72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port: ?</a:t>
              </a:r>
            </a:p>
          </p:txBody>
        </p:sp>
      </p:grpSp>
      <p:grpSp>
        <p:nvGrpSpPr>
          <p:cNvPr id="25666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5703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4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7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5701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2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8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5669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71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5674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65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340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5676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63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342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43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5679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61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5680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81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59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347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83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86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53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54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90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56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57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D481B272-FD6D-5C48-A26A-A7A93D1209F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Connection-oriented demux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TCP socket identified by 4-tuple: 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</a:rPr>
              <a:t>source IP address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</a:rPr>
              <a:t>source port number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</a:rPr>
              <a:t>dest IP address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</a:rPr>
              <a:t>dest port number</a:t>
            </a:r>
          </a:p>
          <a:p>
            <a:pPr>
              <a:defRPr/>
            </a:pPr>
            <a:r>
              <a:rPr lang="en-US">
                <a:cs typeface="+mn-cs"/>
              </a:rPr>
              <a:t>demux: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500"/>
            <a:ext cx="4114800" cy="464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server host may support many simultaneous TCP sockets:</a:t>
            </a:r>
          </a:p>
          <a:p>
            <a:pPr lvl="1">
              <a:defRPr/>
            </a:pPr>
            <a:r>
              <a:rPr lang="en-US"/>
              <a:t>each socket identified by its own 4-tuple</a:t>
            </a:r>
          </a:p>
          <a:p>
            <a:pPr>
              <a:defRPr/>
            </a:pPr>
            <a:r>
              <a:rPr lang="en-US">
                <a:cs typeface="+mn-cs"/>
              </a:rPr>
              <a:t>web servers have different sockets for each connecting client</a:t>
            </a:r>
          </a:p>
          <a:p>
            <a:pPr lvl="1">
              <a:defRPr/>
            </a:pPr>
            <a:r>
              <a:rPr lang="en-US"/>
              <a:t>non-persistent HTTP will have different socket for each request</a:t>
            </a:r>
          </a:p>
        </p:txBody>
      </p:sp>
      <p:pic>
        <p:nvPicPr>
          <p:cNvPr id="26630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E2DAC13-F50A-8C4E-B809-7B7BE67732AD}" type="slidenum">
              <a:rPr lang="en-US" sz="1200"/>
              <a:pPr/>
              <a:t>13</a:t>
            </a:fld>
            <a:endParaRPr lang="en-US" sz="1200"/>
          </a:p>
        </p:txBody>
      </p:sp>
      <p:pic>
        <p:nvPicPr>
          <p:cNvPr id="27651" name="Picture 15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1312"/>
              <a:gd name="T17" fmla="*/ 348 w 34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0"/>
              <a:gd name="T19" fmla="*/ 0 h 1382"/>
              <a:gd name="T20" fmla="*/ 290 w 290"/>
              <a:gd name="T21" fmla="*/ 1382 h 1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765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765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P3</a:t>
            </a:r>
          </a:p>
        </p:txBody>
      </p:sp>
      <p:grpSp>
        <p:nvGrpSpPr>
          <p:cNvPr id="27667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52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53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54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766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766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3339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P4</a:t>
            </a:r>
          </a:p>
        </p:txBody>
      </p:sp>
      <p:sp>
        <p:nvSpPr>
          <p:cNvPr id="27675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7676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7677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7678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7679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7680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7681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4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P2</a:t>
            </a:r>
          </a:p>
        </p:txBody>
      </p:sp>
      <p:sp>
        <p:nvSpPr>
          <p:cNvPr id="27683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1344"/>
              <a:gd name="T17" fmla="*/ 318 w 318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84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49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50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IP, port: B,80</a:t>
              </a:r>
            </a:p>
          </p:txBody>
        </p:sp>
      </p:grpSp>
      <p:grpSp>
        <p:nvGrpSpPr>
          <p:cNvPr id="27685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4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4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IP,port: A,9157</a:t>
              </a:r>
            </a:p>
          </p:txBody>
        </p:sp>
      </p:grpSp>
      <p:sp>
        <p:nvSpPr>
          <p:cNvPr id="1335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  <a:cs typeface="+mn-cs"/>
              </a:rPr>
              <a:t>host: IP address A</a:t>
            </a:r>
          </a:p>
        </p:txBody>
      </p:sp>
      <p:sp>
        <p:nvSpPr>
          <p:cNvPr id="1335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  <a:cs typeface="+mn-cs"/>
              </a:rPr>
              <a:t>host: IP address C</a:t>
            </a:r>
          </a:p>
        </p:txBody>
      </p:sp>
      <p:sp>
        <p:nvSpPr>
          <p:cNvPr id="1335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5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9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5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5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7693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42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43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44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359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P6</a:t>
            </a:r>
          </a:p>
        </p:txBody>
      </p:sp>
      <p:sp>
        <p:nvSpPr>
          <p:cNvPr id="13360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P5</a:t>
            </a:r>
          </a:p>
        </p:txBody>
      </p:sp>
      <p:grpSp>
        <p:nvGrpSpPr>
          <p:cNvPr id="27696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8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9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40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7697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4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5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6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363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64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65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66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7702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0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1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32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7703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2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2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2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36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P3</a:t>
            </a:r>
          </a:p>
        </p:txBody>
      </p:sp>
      <p:sp>
        <p:nvSpPr>
          <p:cNvPr id="27705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8"/>
              <a:gd name="T16" fmla="*/ 0 h 1698"/>
              <a:gd name="T17" fmla="*/ 1698 w 1698"/>
              <a:gd name="T18" fmla="*/ 1698 h 16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6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  <a:gd name="T12" fmla="*/ 0 w 1946"/>
              <a:gd name="T13" fmla="*/ 0 h 1801"/>
              <a:gd name="T14" fmla="*/ 1946 w 1946"/>
              <a:gd name="T15" fmla="*/ 1801 h 1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7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  <a:gd name="T12" fmla="*/ 0 w 1014"/>
              <a:gd name="T13" fmla="*/ 0 h 1480"/>
              <a:gd name="T14" fmla="*/ 1014 w 1014"/>
              <a:gd name="T15" fmla="*/ 1480 h 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708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2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2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IP,port: B,80</a:t>
              </a:r>
            </a:p>
          </p:txBody>
        </p:sp>
      </p:grpSp>
      <p:grpSp>
        <p:nvGrpSpPr>
          <p:cNvPr id="27709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3419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20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21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>
                  <a:cs typeface="+mn-cs"/>
                </a:rPr>
                <a:t>source </a:t>
              </a:r>
              <a:r>
                <a:rPr lang="en-US" sz="1400" dirty="0" err="1">
                  <a:cs typeface="+mn-cs"/>
                </a:rPr>
                <a:t>IP,port</a:t>
              </a:r>
              <a:r>
                <a:rPr lang="en-US" sz="1400" dirty="0">
                  <a:cs typeface="+mn-cs"/>
                </a:rPr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>
                  <a:cs typeface="+mn-cs"/>
                </a:rPr>
                <a:t>dest</a:t>
              </a:r>
              <a:r>
                <a:rPr lang="en-US" sz="1400" dirty="0">
                  <a:cs typeface="+mn-cs"/>
                </a:rPr>
                <a:t> </a:t>
              </a:r>
              <a:r>
                <a:rPr lang="en-US" sz="1400" dirty="0" err="1">
                  <a:cs typeface="+mn-cs"/>
                </a:rPr>
                <a:t>IP,port</a:t>
              </a:r>
              <a:r>
                <a:rPr lang="en-US" sz="1400" dirty="0">
                  <a:cs typeface="+mn-cs"/>
                </a:rPr>
                <a:t>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three segments, all destined to IP address: B,</a:t>
            </a:r>
          </a:p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 dest port: 80 are demultiplexed to </a:t>
            </a:r>
            <a:r>
              <a:rPr lang="en-US" i="1">
                <a:solidFill>
                  <a:srgbClr val="CC0000"/>
                </a:solidFill>
                <a:cs typeface="+mn-cs"/>
              </a:rPr>
              <a:t>different </a:t>
            </a:r>
            <a:r>
              <a:rPr lang="en-US">
                <a:solidFill>
                  <a:srgbClr val="CC0000"/>
                </a:solidFill>
                <a:cs typeface="+mn-cs"/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79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  <a:cs typeface="+mn-cs"/>
              </a:rPr>
              <a:t>server: IP address B</a:t>
            </a:r>
          </a:p>
        </p:txBody>
      </p:sp>
      <p:grpSp>
        <p:nvGrpSpPr>
          <p:cNvPr id="27715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22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724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7727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8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393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7729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395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96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7732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4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7733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34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12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400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736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739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06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07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743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09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10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7716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20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1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7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18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9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CAE82019-C65F-564F-90CF-39D2E3EE18A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1312"/>
              <a:gd name="T17" fmla="*/ 348 w 34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0"/>
              <a:gd name="T19" fmla="*/ 0 h 1382"/>
              <a:gd name="T20" fmla="*/ 290 w 290"/>
              <a:gd name="T21" fmla="*/ 1382 h 1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8679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8680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8682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8686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8688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P3</a:t>
            </a:r>
          </a:p>
        </p:txBody>
      </p:sp>
      <p:grpSp>
        <p:nvGrpSpPr>
          <p:cNvPr id="28690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72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73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8691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8693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8696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8697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8698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8700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8701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8702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8703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P2</a:t>
            </a:r>
          </a:p>
        </p:txBody>
      </p:sp>
      <p:sp>
        <p:nvSpPr>
          <p:cNvPr id="28705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1344"/>
              <a:gd name="T17" fmla="*/ 318 w 318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06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6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7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IP, port: B,80</a:t>
              </a:r>
            </a:p>
          </p:txBody>
        </p:sp>
      </p:grpSp>
      <p:grpSp>
        <p:nvGrpSpPr>
          <p:cNvPr id="28707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6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6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IP,port: A,9157</a:t>
              </a:r>
            </a:p>
          </p:txBody>
        </p:sp>
      </p:grpSp>
      <p:sp>
        <p:nvSpPr>
          <p:cNvPr id="14373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  <a:cs typeface="+mn-cs"/>
              </a:rPr>
              <a:t>host: IP address A</a:t>
            </a:r>
          </a:p>
        </p:txBody>
      </p:sp>
      <p:sp>
        <p:nvSpPr>
          <p:cNvPr id="14374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  <a:cs typeface="+mn-cs"/>
              </a:rPr>
              <a:t>host: IP address C</a:t>
            </a:r>
          </a:p>
        </p:txBody>
      </p:sp>
      <p:sp>
        <p:nvSpPr>
          <p:cNvPr id="1437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  <a:cs typeface="+mn-cs"/>
              </a:rPr>
              <a:t>server: IP address B</a:t>
            </a:r>
          </a:p>
        </p:txBody>
      </p:sp>
      <p:sp>
        <p:nvSpPr>
          <p:cNvPr id="1437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7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713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7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8716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62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63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64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8717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8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9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60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8718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4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5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6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8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8723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0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1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52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8724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46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47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48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9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P3</a:t>
            </a:r>
          </a:p>
        </p:txBody>
      </p:sp>
      <p:sp>
        <p:nvSpPr>
          <p:cNvPr id="28726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8"/>
              <a:gd name="T16" fmla="*/ 0 h 1698"/>
              <a:gd name="T17" fmla="*/ 1698 w 1698"/>
              <a:gd name="T18" fmla="*/ 1698 h 16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7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  <a:gd name="T12" fmla="*/ 0 w 1946"/>
              <a:gd name="T13" fmla="*/ 0 h 1801"/>
              <a:gd name="T14" fmla="*/ 1946 w 1946"/>
              <a:gd name="T15" fmla="*/ 1801 h 1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8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  <a:gd name="T12" fmla="*/ 0 w 1014"/>
              <a:gd name="T13" fmla="*/ 0 h 1480"/>
              <a:gd name="T14" fmla="*/ 1014 w 1014"/>
              <a:gd name="T15" fmla="*/ 1480 h 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8729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4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4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>
                  <a:cs typeface="+mn-cs"/>
                </a:rPr>
                <a:t>dest IP,port: B,80</a:t>
              </a:r>
            </a:p>
          </p:txBody>
        </p:sp>
      </p:grpSp>
      <p:grpSp>
        <p:nvGrpSpPr>
          <p:cNvPr id="28730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40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41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>
                  <a:cs typeface="+mn-cs"/>
                </a:rPr>
                <a:t>source </a:t>
              </a:r>
              <a:r>
                <a:rPr lang="en-US" sz="1400" dirty="0" err="1">
                  <a:cs typeface="+mn-cs"/>
                </a:rPr>
                <a:t>IP,port</a:t>
              </a:r>
              <a:r>
                <a:rPr lang="en-US" sz="1400" dirty="0">
                  <a:cs typeface="+mn-cs"/>
                </a:rPr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>
                  <a:cs typeface="+mn-cs"/>
                </a:rPr>
                <a:t>dest</a:t>
              </a:r>
              <a:r>
                <a:rPr lang="en-US" sz="1400" dirty="0">
                  <a:cs typeface="+mn-cs"/>
                </a:rPr>
                <a:t> </a:t>
              </a:r>
              <a:r>
                <a:rPr lang="en-US" sz="1400" dirty="0" err="1">
                  <a:cs typeface="+mn-cs"/>
                </a:rPr>
                <a:t>IP,port</a:t>
              </a:r>
              <a:r>
                <a:rPr lang="en-US" sz="1400" dirty="0">
                  <a:cs typeface="+mn-cs"/>
                </a:rPr>
                <a:t>: B,80</a:t>
              </a:r>
            </a:p>
          </p:txBody>
        </p:sp>
      </p:grpSp>
      <p:sp>
        <p:nvSpPr>
          <p:cNvPr id="14396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P4</a:t>
            </a:r>
          </a:p>
        </p:txBody>
      </p:sp>
      <p:sp>
        <p:nvSpPr>
          <p:cNvPr id="1439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CC0000"/>
                </a:solidFill>
                <a:cs typeface="+mn-cs"/>
              </a:rPr>
              <a:t>threaded server</a:t>
            </a:r>
          </a:p>
        </p:txBody>
      </p:sp>
      <p:sp>
        <p:nvSpPr>
          <p:cNvPr id="1439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8734" name="Picture 103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35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8772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3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6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8770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1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7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8738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40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8743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34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409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8745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32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411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12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8748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30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8749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50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28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52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55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22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23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759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25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26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D75B2527-52A9-744E-A6D5-410954C11993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/>
              <a:t>reliable data transfer</a:t>
            </a:r>
          </a:p>
          <a:p>
            <a:pPr marL="912813" lvl="1">
              <a:defRPr/>
            </a:pPr>
            <a:r>
              <a:rPr lang="en-US"/>
              <a:t>flow control</a:t>
            </a:r>
          </a:p>
          <a:p>
            <a:pPr marL="912813" lvl="1"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29702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10BF47DD-6A71-3A4D-8451-0BB197F68A72}" type="slidenum">
              <a:rPr lang="en-US" sz="1200"/>
              <a:pPr/>
              <a:t>16</a:t>
            </a:fld>
            <a:endParaRPr lang="en-US" sz="1200"/>
          </a:p>
        </p:txBody>
      </p:sp>
      <p:pic>
        <p:nvPicPr>
          <p:cNvPr id="30723" name="Picture 10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UDP: User Datagram Protocol </a:t>
            </a:r>
            <a:r>
              <a:rPr lang="en-US" sz="3200">
                <a:latin typeface="Gill Sans MT" charset="0"/>
              </a:rPr>
              <a:t>[RFC 768]</a:t>
            </a:r>
            <a:endParaRPr lang="en-US">
              <a:latin typeface="Gill Sans MT" charset="0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3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ja-JP" altLang="en-US" sz="2400">
                <a:cs typeface="+mn-cs"/>
              </a:rPr>
              <a:t>“</a:t>
            </a:r>
            <a:r>
              <a:rPr lang="en-US" sz="2400">
                <a:cs typeface="+mn-cs"/>
              </a:rPr>
              <a:t>no frills,</a:t>
            </a:r>
            <a:r>
              <a:rPr lang="ja-JP" altLang="en-US" sz="2400">
                <a:cs typeface="+mn-cs"/>
              </a:rPr>
              <a:t>”</a:t>
            </a:r>
            <a:r>
              <a:rPr lang="en-US" sz="2400">
                <a:cs typeface="+mn-cs"/>
              </a:rPr>
              <a:t> </a:t>
            </a:r>
            <a:r>
              <a:rPr lang="ja-JP" altLang="en-US" sz="2400">
                <a:cs typeface="+mn-cs"/>
              </a:rPr>
              <a:t>“</a:t>
            </a:r>
            <a:r>
              <a:rPr lang="en-US" sz="2400">
                <a:cs typeface="+mn-cs"/>
              </a:rPr>
              <a:t>bare bones</a:t>
            </a:r>
            <a:r>
              <a:rPr lang="ja-JP" altLang="en-US" sz="2400">
                <a:cs typeface="+mn-cs"/>
              </a:rPr>
              <a:t>”</a:t>
            </a:r>
            <a:r>
              <a:rPr lang="en-US" sz="2400">
                <a:cs typeface="+mn-cs"/>
              </a:rPr>
              <a:t> Internet transport protocol</a:t>
            </a:r>
          </a:p>
          <a:p>
            <a:pPr>
              <a:defRPr/>
            </a:pPr>
            <a:r>
              <a:rPr lang="ja-JP" altLang="en-US" sz="2400">
                <a:cs typeface="+mn-cs"/>
              </a:rPr>
              <a:t>“</a:t>
            </a:r>
            <a:r>
              <a:rPr lang="en-US" sz="2400">
                <a:cs typeface="+mn-cs"/>
              </a:rPr>
              <a:t>best effort</a:t>
            </a:r>
            <a:r>
              <a:rPr lang="ja-JP" altLang="en-US" sz="2400">
                <a:cs typeface="+mn-cs"/>
              </a:rPr>
              <a:t>”</a:t>
            </a:r>
            <a:r>
              <a:rPr lang="en-US" sz="2400">
                <a:cs typeface="+mn-cs"/>
              </a:rPr>
              <a:t> service, UDP segments may be:</a:t>
            </a:r>
          </a:p>
          <a:p>
            <a:pPr lvl="1">
              <a:defRPr/>
            </a:pPr>
            <a:r>
              <a:rPr lang="en-US"/>
              <a:t>lost</a:t>
            </a:r>
          </a:p>
          <a:p>
            <a:pPr lvl="1">
              <a:defRPr/>
            </a:pPr>
            <a:r>
              <a:rPr lang="en-US"/>
              <a:t>delivered out-of-order to app</a:t>
            </a:r>
          </a:p>
          <a:p>
            <a:pPr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connectionless:</a:t>
            </a:r>
            <a:endParaRPr lang="en-US">
              <a:solidFill>
                <a:srgbClr val="CC0000"/>
              </a:solidFill>
              <a:cs typeface="+mn-cs"/>
            </a:endParaRPr>
          </a:p>
          <a:p>
            <a:pPr lvl="1">
              <a:defRPr/>
            </a:pPr>
            <a:r>
              <a:rPr lang="en-US"/>
              <a:t>no handshaking between UDP sender, receiver</a:t>
            </a:r>
          </a:p>
          <a:p>
            <a:pPr lvl="1">
              <a:defRPr/>
            </a:pPr>
            <a:r>
              <a:rPr lang="en-US"/>
              <a:t>each UDP segment handled independently of others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745038" y="1271588"/>
            <a:ext cx="4052887" cy="51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UDP use: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streaming multimedia apps (loss tolerant, rate sensitive)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DNS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SNMP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reliable transfer over UDP: 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add reliability at application layer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application-specific error recovery!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DD0822FA-427E-5F40-B64D-8CFA3CCCC202}" type="slidenum">
              <a:rPr lang="en-US" sz="1200"/>
              <a:pPr/>
              <a:t>17</a:t>
            </a:fld>
            <a:endParaRPr lang="en-US" sz="1200"/>
          </a:p>
        </p:txBody>
      </p:sp>
      <p:pic>
        <p:nvPicPr>
          <p:cNvPr id="31747" name="Picture 3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UDP: segment header</a:t>
            </a:r>
            <a:endParaRPr lang="en-US">
              <a:latin typeface="Gill Sans MT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cs typeface="+mn-cs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source port #</a:t>
            </a:r>
            <a:endParaRPr lang="en-US" sz="240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dest port #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cs typeface="+mn-cs"/>
              </a:rPr>
              <a:t>32 bits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/>
              <a:t>application</a:t>
            </a:r>
          </a:p>
          <a:p>
            <a:r>
              <a:rPr lang="en-US" sz="2000"/>
              <a:t>data </a:t>
            </a:r>
          </a:p>
          <a:p>
            <a:r>
              <a:rPr lang="en-US" sz="2000"/>
              <a:t>(payload)</a:t>
            </a:r>
            <a:endParaRPr lang="en-US" sz="2400"/>
          </a:p>
        </p:txBody>
      </p:sp>
      <p:sp>
        <p:nvSpPr>
          <p:cNvPr id="31760" name="Text Box 19"/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/>
              <a:t>UDP segment format</a:t>
            </a:r>
            <a:endParaRPr lang="en-US" sz="2400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62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length</a:t>
            </a:r>
            <a:endParaRPr lang="en-US" sz="2400"/>
          </a:p>
        </p:txBody>
      </p:sp>
      <p:sp>
        <p:nvSpPr>
          <p:cNvPr id="31763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checksum</a:t>
            </a:r>
            <a:endParaRPr lang="en-US" sz="2400"/>
          </a:p>
        </p:txBody>
      </p:sp>
      <p:sp>
        <p:nvSpPr>
          <p:cNvPr id="31764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length, in bytes of UDP segment, including header</a:t>
            </a:r>
            <a:endParaRPr lang="en-US" sz="2400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1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/>
          <a:lstStyle/>
          <a:p>
            <a:pPr>
              <a:defRPr/>
            </a:pPr>
            <a:r>
              <a:rPr lang="en-US" sz="2400">
                <a:cs typeface="+mn-cs"/>
              </a:rPr>
              <a:t>no connection establishment (which can add delay)</a:t>
            </a:r>
          </a:p>
          <a:p>
            <a:pPr>
              <a:defRPr/>
            </a:pPr>
            <a:r>
              <a:rPr lang="en-US" sz="2400">
                <a:cs typeface="+mn-cs"/>
              </a:rPr>
              <a:t>simple: no connection state at sender, receiver</a:t>
            </a:r>
          </a:p>
          <a:p>
            <a:pPr>
              <a:defRPr/>
            </a:pPr>
            <a:r>
              <a:rPr lang="en-US" sz="2400">
                <a:cs typeface="+mn-cs"/>
              </a:rPr>
              <a:t>small header size</a:t>
            </a:r>
          </a:p>
          <a:p>
            <a:pPr>
              <a:defRPr/>
            </a:pPr>
            <a:r>
              <a:rPr lang="en-US" sz="2400">
                <a:cs typeface="+mn-cs"/>
              </a:rPr>
              <a:t>no congestion control: UDP can blast away as fast as desired</a:t>
            </a: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68" name="Text Box 28"/>
          <p:cNvSpPr txBox="1">
            <a:spLocks noChangeArrowheads="1"/>
          </p:cNvSpPr>
          <p:nvPr/>
        </p:nvSpPr>
        <p:spPr bwMode="auto">
          <a:xfrm>
            <a:off x="4935538" y="2643188"/>
            <a:ext cx="3130550" cy="433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8A04A655-15EA-5049-A185-490E892D7E7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Internet checksum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994025"/>
            <a:ext cx="3886200" cy="3495675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0"/>
              <a:buNone/>
            </a:pPr>
            <a:r>
              <a:rPr lang="en-US" sz="3200">
                <a:solidFill>
                  <a:srgbClr val="CC0000"/>
                </a:solidFill>
                <a:latin typeface="Gill Sans MT" charset="0"/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Gill Sans MT" charset="0"/>
              </a:rPr>
              <a:t>treat segment contents, including header fields,  as sequence of 16-bit integers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Gill Sans MT" charset="0"/>
              </a:rPr>
              <a:t>checksum: addition (1</a:t>
            </a:r>
            <a:r>
              <a:rPr lang="en-GB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complement sum) of segment contents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Gill Sans MT" charset="0"/>
              </a:rPr>
              <a:t>sender puts checksum value into UDP checksum field</a:t>
            </a:r>
          </a:p>
          <a:p>
            <a:pPr>
              <a:lnSpc>
                <a:spcPct val="70000"/>
              </a:lnSpc>
              <a:buFont typeface="Wingdings" charset="0"/>
              <a:buNone/>
            </a:pPr>
            <a:endParaRPr lang="en-US" sz="2400">
              <a:latin typeface="Gill Sans MT" charset="0"/>
            </a:endParaRPr>
          </a:p>
          <a:p>
            <a:pPr>
              <a:lnSpc>
                <a:spcPct val="70000"/>
              </a:lnSpc>
            </a:pPr>
            <a:endParaRPr lang="en-US" sz="3200">
              <a:latin typeface="Gill Sans MT" charset="0"/>
            </a:endParaRP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973388"/>
            <a:ext cx="4217988" cy="32575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receiver:</a:t>
            </a:r>
          </a:p>
          <a:p>
            <a:r>
              <a:rPr lang="en-US" sz="2400">
                <a:latin typeface="Gill Sans MT" charset="0"/>
              </a:rPr>
              <a:t>compute checksum of received segment</a:t>
            </a:r>
          </a:p>
          <a:p>
            <a:r>
              <a:rPr lang="en-US" sz="2400">
                <a:latin typeface="Gill Sans MT" charset="0"/>
              </a:rPr>
              <a:t>check if computed checksum equals checksum field value:</a:t>
            </a:r>
          </a:p>
          <a:p>
            <a:pPr lvl="1"/>
            <a:r>
              <a:rPr lang="en-US">
                <a:latin typeface="Gill Sans MT" charset="0"/>
              </a:rPr>
              <a:t>NO - error detected</a:t>
            </a:r>
          </a:p>
          <a:p>
            <a:pPr lvl="1"/>
            <a:r>
              <a:rPr lang="en-US">
                <a:latin typeface="Gill Sans MT" charset="0"/>
              </a:rPr>
              <a:t>YES - no error detected. </a:t>
            </a:r>
            <a:r>
              <a:rPr lang="en-US" i="1">
                <a:latin typeface="Gill Sans MT" charset="0"/>
              </a:rPr>
              <a:t>But maybe errors nonetheless?</a:t>
            </a:r>
            <a:r>
              <a:rPr lang="en-US">
                <a:latin typeface="Gill Sans MT" charset="0"/>
              </a:rPr>
              <a:t> More later ….</a:t>
            </a:r>
          </a:p>
          <a:p>
            <a:endParaRPr lang="en-US">
              <a:latin typeface="Gill Sans MT" charset="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728663" y="2065338"/>
            <a:ext cx="7924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Goal:</a:t>
            </a:r>
            <a:r>
              <a:rPr lang="en-US" sz="2800">
                <a:latin typeface="Gill Sans MT" charset="0"/>
              </a:rPr>
              <a:t> detect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errors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(e.g., flipped bits) in transmitted segment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800">
              <a:latin typeface="Gill Sans MT" charset="0"/>
            </a:endParaRPr>
          </a:p>
        </p:txBody>
      </p:sp>
      <p:pic>
        <p:nvPicPr>
          <p:cNvPr id="32775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27113"/>
            <a:ext cx="43973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739775" y="1352550"/>
            <a:ext cx="7924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Used in:</a:t>
            </a:r>
            <a:r>
              <a:rPr lang="en-US" sz="2800" dirty="0">
                <a:latin typeface="Gill Sans MT" charset="0"/>
              </a:rPr>
              <a:t> UDP</a:t>
            </a:r>
            <a:r>
              <a:rPr lang="en-GB" sz="2800">
                <a:latin typeface="Gill Sans MT" charset="0"/>
              </a:rPr>
              <a:t>,  TCP,  ICMP, IP</a:t>
            </a:r>
            <a:endParaRPr lang="en-US" altLang="ja-JP" sz="2800" dirty="0">
              <a:latin typeface="Gill Sans MT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800" dirty="0">
              <a:latin typeface="Gill Sans MT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FACBEF7-F790-E745-A35E-4591FD02ED9F}" type="slidenum">
              <a:rPr lang="en-US" sz="1200"/>
              <a:pPr/>
              <a:t>19</a:t>
            </a:fld>
            <a:endParaRPr lang="en-US" sz="1200"/>
          </a:p>
        </p:txBody>
      </p:sp>
      <p:pic>
        <p:nvPicPr>
          <p:cNvPr id="33795" name="Picture 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493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30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Internet checksum: example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example: add two 16-bit integers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1860550" y="2190750"/>
            <a:ext cx="6400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1  1  1  0  0  1  1  0  0  1  1  0  0  1  1  0</a:t>
            </a:r>
          </a:p>
          <a:p>
            <a:pPr algn="l"/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sz="2000" b="1">
              <a:latin typeface="Comic Sans MS" charset="0"/>
            </a:endParaRPr>
          </a:p>
          <a:p>
            <a:pPr algn="l"/>
            <a:r>
              <a:rPr lang="en-US" sz="2000" b="1">
                <a:latin typeface="Comic Sans MS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sz="2000" b="1">
              <a:latin typeface="Comic Sans MS" charset="0"/>
            </a:endParaRPr>
          </a:p>
          <a:p>
            <a:pPr algn="l"/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1  0  1  1  1  0  1  1  1  0  1  1  1  1  0  0</a:t>
            </a:r>
          </a:p>
          <a:p>
            <a:pPr algn="l"/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0  1  0  0  0  1  0  0  0  1  0  0  0  0  1  1</a:t>
            </a:r>
            <a:endParaRPr lang="en-US" sz="2400" b="1">
              <a:latin typeface="Comic Sans MS" charset="0"/>
            </a:endParaRPr>
          </a:p>
        </p:txBody>
      </p:sp>
      <p:sp>
        <p:nvSpPr>
          <p:cNvPr id="19464" name="Line 5"/>
          <p:cNvSpPr>
            <a:spLocks noChangeShapeType="1"/>
          </p:cNvSpPr>
          <p:nvPr/>
        </p:nvSpPr>
        <p:spPr bwMode="auto">
          <a:xfrm flipH="1">
            <a:off x="1784350" y="30178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5" name="Oval 6"/>
          <p:cNvSpPr>
            <a:spLocks noChangeArrowheads="1"/>
          </p:cNvSpPr>
          <p:nvPr/>
        </p:nvSpPr>
        <p:spPr bwMode="auto">
          <a:xfrm>
            <a:off x="1860550" y="31940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260350" y="3149600"/>
            <a:ext cx="15462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  <a:cs typeface="+mn-cs"/>
              </a:rPr>
              <a:t>wraparound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1169988" y="3757613"/>
            <a:ext cx="6365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  <a:cs typeface="+mn-cs"/>
              </a:rPr>
              <a:t>sum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487363" y="4110038"/>
            <a:ext cx="131921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  <a:cs typeface="+mn-cs"/>
              </a:rPr>
              <a:t>checksum</a:t>
            </a:r>
          </a:p>
        </p:txBody>
      </p:sp>
      <p:sp>
        <p:nvSpPr>
          <p:cNvPr id="19469" name="Line 10"/>
          <p:cNvSpPr>
            <a:spLocks noChangeShapeType="1"/>
          </p:cNvSpPr>
          <p:nvPr/>
        </p:nvSpPr>
        <p:spPr bwMode="auto">
          <a:xfrm flipH="1">
            <a:off x="1784350" y="37369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05" name="Freeform 11"/>
          <p:cNvSpPr>
            <a:spLocks/>
          </p:cNvSpPr>
          <p:nvPr/>
        </p:nvSpPr>
        <p:spPr bwMode="auto">
          <a:xfrm>
            <a:off x="2022475" y="35004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sm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849313" y="5043488"/>
            <a:ext cx="76882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>
                <a:latin typeface="Gill Sans MT" charset="0"/>
              </a:rPr>
              <a:t>Note:</a:t>
            </a:r>
            <a:r>
              <a:rPr lang="en-US" sz="2400">
                <a:latin typeface="Gill Sans MT" charset="0"/>
              </a:rPr>
              <a:t> when adding numbers, a carryout from the most significant bit needs to be added to the result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B98DA410-94CA-DF4C-AEF5-F05CA36A4534}" type="slidenum">
              <a:rPr lang="en-US" sz="1200"/>
              <a:pPr/>
              <a:t>2</a:t>
            </a:fld>
            <a:endParaRPr lang="en-US" sz="1200"/>
          </a:p>
        </p:txBody>
      </p:sp>
      <p:pic>
        <p:nvPicPr>
          <p:cNvPr id="1638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287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3: Transport Layer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9388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CC0000"/>
                </a:solidFill>
                <a:latin typeface="Gill Sans MT" charset="0"/>
              </a:rPr>
              <a:t>our goals: </a:t>
            </a:r>
          </a:p>
          <a:p>
            <a:r>
              <a:rPr lang="en-US">
                <a:latin typeface="Gill Sans MT" charset="0"/>
              </a:rPr>
              <a:t>understand principles behind transport layer services:</a:t>
            </a:r>
          </a:p>
          <a:p>
            <a:pPr lvl="1"/>
            <a:r>
              <a:rPr lang="en-US">
                <a:latin typeface="Gill Sans MT" charset="0"/>
              </a:rPr>
              <a:t>multiplexing, demultiplexing</a:t>
            </a:r>
          </a:p>
          <a:p>
            <a:pPr lvl="1"/>
            <a:r>
              <a:rPr lang="en-US">
                <a:latin typeface="Gill Sans MT" charset="0"/>
              </a:rPr>
              <a:t>reliable data transfer</a:t>
            </a:r>
          </a:p>
          <a:p>
            <a:pPr lvl="1"/>
            <a:r>
              <a:rPr lang="en-US">
                <a:latin typeface="Gill Sans MT" charset="0"/>
              </a:rPr>
              <a:t>flow control</a:t>
            </a:r>
          </a:p>
          <a:p>
            <a:pPr lvl="1"/>
            <a:r>
              <a:rPr lang="en-US">
                <a:latin typeface="Gill Sans MT" charset="0"/>
              </a:rPr>
              <a:t>congestion control</a:t>
            </a:r>
            <a:endParaRPr lang="en-US" sz="2800">
              <a:latin typeface="Gill Sans MT" charset="0"/>
            </a:endParaRP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501775"/>
            <a:ext cx="4267200" cy="4648200"/>
          </a:xfrm>
        </p:spPr>
        <p:txBody>
          <a:bodyPr/>
          <a:lstStyle/>
          <a:p>
            <a:endParaRPr lang="en-US"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learn about Internet transport layer protocols:</a:t>
            </a:r>
          </a:p>
          <a:p>
            <a:pPr lvl="1"/>
            <a:r>
              <a:rPr lang="en-US">
                <a:latin typeface="Gill Sans MT" charset="0"/>
              </a:rPr>
              <a:t>UDP: connectionless transport</a:t>
            </a:r>
          </a:p>
          <a:p>
            <a:pPr lvl="1"/>
            <a:r>
              <a:rPr lang="en-US">
                <a:latin typeface="Gill Sans MT" charset="0"/>
              </a:rPr>
              <a:t>TCP: connection-oriented reliable transport</a:t>
            </a:r>
          </a:p>
          <a:p>
            <a:pPr lvl="1"/>
            <a:r>
              <a:rPr lang="en-US">
                <a:latin typeface="Gill Sans MT" charset="0"/>
              </a:rPr>
              <a:t>TCP congestion control</a:t>
            </a:r>
            <a:endParaRPr lang="en-US" sz="2000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A2E8E5A2-B3CA-D345-8372-D12134AC4FEA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3.4 principles of reliable data transfer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/>
              <a:t>reliable data transfer</a:t>
            </a:r>
          </a:p>
          <a:p>
            <a:pPr marL="912813" lvl="1">
              <a:defRPr/>
            </a:pPr>
            <a:r>
              <a:rPr lang="en-US"/>
              <a:t>flow control</a:t>
            </a:r>
          </a:p>
          <a:p>
            <a:pPr marL="912813" lvl="1"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35846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EBEC8F85-DFB6-1847-A7A4-0600149402A8}" type="slidenum">
              <a:rPr lang="en-US" sz="1200"/>
              <a:pPr/>
              <a:t>21</a:t>
            </a:fld>
            <a:endParaRPr lang="en-US" sz="1200"/>
          </a:p>
        </p:txBody>
      </p:sp>
      <p:pic>
        <p:nvPicPr>
          <p:cNvPr id="36867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Principles of reliable data transfer</a:t>
            </a:r>
            <a:endParaRPr lang="en-US" sz="4800">
              <a:latin typeface="Gill Sans MT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important in application, transport, link layers</a:t>
            </a:r>
          </a:p>
          <a:p>
            <a:pPr lvl="1"/>
            <a:r>
              <a:rPr lang="en-US">
                <a:latin typeface="Gill Sans MT" charset="0"/>
              </a:rPr>
              <a:t>top-10 list of important networking topics!</a:t>
            </a:r>
          </a:p>
          <a:p>
            <a:endParaRPr lang="en-US" sz="3200">
              <a:latin typeface="Gill Sans MT" charset="0"/>
            </a:endParaRP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characteristics of unreliable channel will determine complexity of reliable data transfer protocol (rdt)</a:t>
            </a:r>
            <a:endParaRPr lang="en-US">
              <a:latin typeface="Gill Sans MT" charset="0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50A78EC7-F05F-134D-A809-20361AD6733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characteristics of unreliable channel will determine complexity of reliable data transfer protocol (rdt)</a:t>
            </a:r>
            <a:endParaRPr lang="en-US">
              <a:latin typeface="Gill Sans MT" charset="0"/>
            </a:endParaRPr>
          </a:p>
        </p:txBody>
      </p:sp>
      <p:pic>
        <p:nvPicPr>
          <p:cNvPr id="37892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789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  <p:sp>
        <p:nvSpPr>
          <p:cNvPr id="37896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important in application, transport, link layers</a:t>
            </a:r>
          </a:p>
          <a:p>
            <a:pPr lvl="1"/>
            <a:r>
              <a:rPr lang="en-US">
                <a:latin typeface="Gill Sans MT" charset="0"/>
              </a:rPr>
              <a:t>top-10 list of important networking topics!</a:t>
            </a:r>
          </a:p>
          <a:p>
            <a:endParaRPr lang="en-US" sz="3200">
              <a:latin typeface="Gill Sans MT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4320112F-2488-EC40-959E-BD0ACFFE2AF7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characteristics of unreliable channel will determine complexity of reliable data transfer protocol (rdt)</a:t>
            </a:r>
            <a:endParaRPr lang="en-US">
              <a:latin typeface="Gill Sans MT" charset="0"/>
            </a:endParaRPr>
          </a:p>
        </p:txBody>
      </p:sp>
      <p:pic>
        <p:nvPicPr>
          <p:cNvPr id="38916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important in application, transport, link layers</a:t>
            </a:r>
          </a:p>
          <a:p>
            <a:pPr lvl="1"/>
            <a:r>
              <a:rPr lang="en-US">
                <a:latin typeface="Gill Sans MT" charset="0"/>
              </a:rPr>
              <a:t>top-10 list of important networking topics!</a:t>
            </a:r>
          </a:p>
          <a:p>
            <a:endParaRPr lang="en-US" sz="3200">
              <a:latin typeface="Gill Sans MT" charset="0"/>
            </a:endParaRPr>
          </a:p>
        </p:txBody>
      </p:sp>
      <p:pic>
        <p:nvPicPr>
          <p:cNvPr id="38918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F70E2F11-ECEB-3B45-9013-E896585BD4B4}" type="slidenum">
              <a:rPr lang="en-US" sz="1200"/>
              <a:pPr/>
              <a:t>24</a:t>
            </a:fld>
            <a:endParaRPr lang="en-US" sz="1200"/>
          </a:p>
        </p:txBody>
      </p:sp>
      <p:pic>
        <p:nvPicPr>
          <p:cNvPr id="39939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Reliable data transfer: getting started</a:t>
            </a:r>
            <a:endParaRPr lang="en-US">
              <a:latin typeface="Gill Sans MT" charset="0"/>
            </a:endParaRPr>
          </a:p>
        </p:txBody>
      </p:sp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  <a:cs typeface="+mn-cs"/>
              </a:rPr>
              <a:t>send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  <a:cs typeface="+mn-cs"/>
              </a:rPr>
              <a:t>side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  <a:cs typeface="+mn-cs"/>
              </a:rPr>
              <a:t>receive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  <a:cs typeface="+mn-cs"/>
              </a:rPr>
              <a:t>side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39959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r>
                <a:rPr lang="en-US" sz="1800"/>
                <a:t>deliver to receiver upper layer</a:t>
              </a:r>
              <a:endParaRPr lang="en-US" sz="2400"/>
            </a:p>
          </p:txBody>
        </p:sp>
        <p:grpSp>
          <p:nvGrpSpPr>
            <p:cNvPr id="39960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04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by rdt,</a:t>
              </a:r>
            </a:p>
            <a:p>
              <a:r>
                <a:rPr lang="en-US" sz="1800"/>
                <a:t>to transfer packet over </a:t>
              </a:r>
            </a:p>
            <a:p>
              <a:r>
                <a:rPr lang="en-US" sz="1800"/>
                <a:t>unreliable channel to receiver</a:t>
              </a:r>
              <a:endParaRPr lang="en-US" sz="2400"/>
            </a:p>
          </p:txBody>
        </p:sp>
        <p:grpSp>
          <p:nvGrpSpPr>
            <p:cNvPr id="39956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00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39951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/>
            </a:p>
          </p:txBody>
        </p:sp>
        <p:grpSp>
          <p:nvGrpSpPr>
            <p:cNvPr id="39952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39947" name="Text Box 22"/>
          <p:cNvSpPr txBox="1">
            <a:spLocks noChangeArrowheads="1"/>
          </p:cNvSpPr>
          <p:nvPr/>
        </p:nvSpPr>
        <p:spPr bwMode="auto">
          <a:xfrm>
            <a:off x="5103813" y="1470025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0000"/>
                </a:solidFill>
                <a:latin typeface="Courier New" charset="0"/>
              </a:rPr>
              <a:t>deliver_data():</a:t>
            </a:r>
            <a:r>
              <a:rPr lang="en-US" sz="1800">
                <a:latin typeface="Times New Roman" charset="0"/>
              </a:rPr>
              <a:t> </a:t>
            </a:r>
            <a:r>
              <a:rPr lang="en-US" sz="1800"/>
              <a:t>called by </a:t>
            </a:r>
            <a:r>
              <a:rPr lang="en-US" sz="1800" b="1"/>
              <a:t>rdt</a:t>
            </a:r>
            <a:r>
              <a:rPr lang="en-US" sz="1800"/>
              <a:t> to deliver data to upper layer</a:t>
            </a:r>
            <a:endParaRPr lang="en-US" sz="2400"/>
          </a:p>
        </p:txBody>
      </p:sp>
      <p:grpSp>
        <p:nvGrpSpPr>
          <p:cNvPr id="39948" name="Group 23"/>
          <p:cNvGrpSpPr>
            <a:grpSpLocks/>
          </p:cNvGrpSpPr>
          <p:nvPr/>
        </p:nvGrpSpPr>
        <p:grpSpPr bwMode="auto">
          <a:xfrm>
            <a:off x="4981575" y="1495425"/>
            <a:ext cx="4024313" cy="1323975"/>
            <a:chOff x="3138" y="942"/>
            <a:chExt cx="2370" cy="834"/>
          </a:xfrm>
        </p:grpSpPr>
        <p:sp>
          <p:nvSpPr>
            <p:cNvPr id="24591" name="Line 24"/>
            <p:cNvSpPr>
              <a:spLocks noChangeShapeType="1"/>
            </p:cNvSpPr>
            <p:nvPr/>
          </p:nvSpPr>
          <p:spPr bwMode="auto">
            <a:xfrm flipH="1">
              <a:off x="4560" y="1344"/>
              <a:ext cx="150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592" name="Rectangle 25"/>
            <p:cNvSpPr>
              <a:spLocks noChangeArrowheads="1"/>
            </p:cNvSpPr>
            <p:nvPr/>
          </p:nvSpPr>
          <p:spPr bwMode="auto">
            <a:xfrm>
              <a:off x="3138" y="942"/>
              <a:ext cx="2370" cy="3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024C57F8-CB39-FE43-912A-5708A0A3C3AB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/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we</a:t>
            </a:r>
            <a:r>
              <a:rPr lang="ja-JP" altLang="en-US">
                <a:solidFill>
                  <a:srgbClr val="CC0000"/>
                </a:solidFill>
                <a:cs typeface="+mn-cs"/>
              </a:rPr>
              <a:t>’</a:t>
            </a:r>
            <a:r>
              <a:rPr lang="en-US">
                <a:solidFill>
                  <a:srgbClr val="CC0000"/>
                </a:solidFill>
                <a:cs typeface="+mn-cs"/>
              </a:rPr>
              <a:t>ll:</a:t>
            </a:r>
          </a:p>
          <a:p>
            <a:pPr>
              <a:defRPr/>
            </a:pPr>
            <a:r>
              <a:rPr lang="en-US">
                <a:cs typeface="+mn-cs"/>
              </a:rPr>
              <a:t>incrementally develop sender, receiver sides of </a:t>
            </a:r>
            <a:r>
              <a:rPr lang="en-US" u="sng">
                <a:solidFill>
                  <a:srgbClr val="CC0000"/>
                </a:solidFill>
                <a:cs typeface="+mn-cs"/>
              </a:rPr>
              <a:t>r</a:t>
            </a:r>
            <a:r>
              <a:rPr lang="en-US">
                <a:cs typeface="+mn-cs"/>
              </a:rPr>
              <a:t>eliable </a:t>
            </a:r>
            <a:r>
              <a:rPr lang="en-US" u="sng">
                <a:solidFill>
                  <a:srgbClr val="CC0000"/>
                </a:solidFill>
                <a:cs typeface="+mn-cs"/>
              </a:rPr>
              <a:t>d</a:t>
            </a:r>
            <a:r>
              <a:rPr lang="en-US">
                <a:cs typeface="+mn-cs"/>
              </a:rPr>
              <a:t>ata </a:t>
            </a:r>
            <a:r>
              <a:rPr lang="en-US" u="sng">
                <a:solidFill>
                  <a:srgbClr val="CC0000"/>
                </a:solidFill>
                <a:cs typeface="+mn-cs"/>
              </a:rPr>
              <a:t>t</a:t>
            </a:r>
            <a:r>
              <a:rPr lang="en-US">
                <a:cs typeface="+mn-cs"/>
              </a:rPr>
              <a:t>ransfer protocol (rdt)</a:t>
            </a:r>
          </a:p>
          <a:p>
            <a:pPr>
              <a:defRPr/>
            </a:pPr>
            <a:r>
              <a:rPr lang="en-US">
                <a:cs typeface="+mn-cs"/>
              </a:rPr>
              <a:t>consider only unidirectional data transfer</a:t>
            </a:r>
          </a:p>
          <a:p>
            <a:pPr lvl="1">
              <a:defRPr/>
            </a:pPr>
            <a:r>
              <a:rPr lang="en-US"/>
              <a:t>but control info will flow on both directions!</a:t>
            </a:r>
          </a:p>
          <a:p>
            <a:pPr>
              <a:defRPr/>
            </a:pPr>
            <a:r>
              <a:rPr lang="en-US">
                <a:cs typeface="+mn-cs"/>
              </a:rPr>
              <a:t>use finite state machines (FSM)  to specify sender, receiver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cs typeface="+mn-cs"/>
              </a:rPr>
              <a:t>state</a:t>
            </a:r>
          </a:p>
          <a:p>
            <a:pPr>
              <a:defRPr/>
            </a:pPr>
            <a:r>
              <a:rPr lang="en-US" sz="2000">
                <a:cs typeface="+mn-cs"/>
              </a:rPr>
              <a:t>1</a:t>
            </a:r>
          </a:p>
        </p:txBody>
      </p:sp>
      <p:sp>
        <p:nvSpPr>
          <p:cNvPr id="40967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cs typeface="+mn-cs"/>
              </a:rPr>
              <a:t>state</a:t>
            </a:r>
          </a:p>
          <a:p>
            <a:pPr>
              <a:defRPr/>
            </a:pPr>
            <a:r>
              <a:rPr lang="en-US" sz="2000">
                <a:cs typeface="+mn-cs"/>
              </a:rPr>
              <a:t>2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event causing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actions taken on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4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1800">
                <a:solidFill>
                  <a:srgbClr val="CC0000"/>
                </a:solidFill>
              </a:rPr>
              <a:t>state:</a:t>
            </a:r>
            <a:r>
              <a:rPr lang="en-US" sz="1800"/>
              <a:t> when in this </a:t>
            </a:r>
            <a:r>
              <a:rPr lang="ja-JP" altLang="en-US" sz="1800"/>
              <a:t>“</a:t>
            </a:r>
            <a:r>
              <a:rPr lang="en-US" altLang="ja-JP" sz="1800"/>
              <a:t>state</a:t>
            </a:r>
            <a:r>
              <a:rPr lang="ja-JP" altLang="en-US" sz="1800"/>
              <a:t>”</a:t>
            </a:r>
            <a:r>
              <a:rPr lang="en-US" altLang="ja-JP" sz="1800"/>
              <a:t> next state uniquely determined by next event</a:t>
            </a:r>
            <a:endParaRPr lang="en-US" sz="1800"/>
          </a:p>
        </p:txBody>
      </p:sp>
      <p:sp>
        <p:nvSpPr>
          <p:cNvPr id="40975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8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event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40979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actions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0981" name="Picture 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Reliable data transfer: getting started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193C0AC0-DF5B-9E42-9B77-47DA396A743E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rdt1.0: </a:t>
            </a:r>
            <a:r>
              <a:rPr lang="en-US" sz="3200">
                <a:cs typeface="+mj-cs"/>
              </a:rPr>
              <a:t>reliable transfer over a 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underlying channel perfectly reliable</a:t>
            </a:r>
          </a:p>
          <a:p>
            <a:pPr lvl="1">
              <a:defRPr/>
            </a:pPr>
            <a:r>
              <a:rPr lang="en-US"/>
              <a:t>no bit errors</a:t>
            </a:r>
          </a:p>
          <a:p>
            <a:pPr lvl="1">
              <a:defRPr/>
            </a:pPr>
            <a:r>
              <a:rPr lang="en-US"/>
              <a:t>no loss of packets</a:t>
            </a:r>
          </a:p>
          <a:p>
            <a:pPr>
              <a:defRPr/>
            </a:pPr>
            <a:r>
              <a:rPr lang="en-US">
                <a:cs typeface="+mn-cs"/>
              </a:rPr>
              <a:t>separate FSMs for sender, receiver:</a:t>
            </a:r>
          </a:p>
          <a:p>
            <a:pPr lvl="1">
              <a:defRPr/>
            </a:pPr>
            <a:r>
              <a:rPr lang="en-US"/>
              <a:t>sender sends data into underlying channel</a:t>
            </a:r>
          </a:p>
          <a:p>
            <a:pPr lvl="1">
              <a:defRPr/>
            </a:pPr>
            <a:r>
              <a:rPr lang="en-US"/>
              <a:t>receiver reads data from underlying channel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charset="0"/>
            </a:endParaRPr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1684338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packet = make_pkt(data)</a:t>
            </a:r>
          </a:p>
          <a:p>
            <a:pPr algn="l"/>
            <a:r>
              <a:rPr lang="en-US">
                <a:latin typeface="Arial" charset="0"/>
              </a:rPr>
              <a:t>udt_send(packet)</a:t>
            </a:r>
            <a:endParaRPr lang="en-US">
              <a:latin typeface="Times New Roman" charset="0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charset="0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3611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 (packet,data)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  <a:endParaRPr lang="en-US">
              <a:latin typeface="Times New Roman" charset="0"/>
            </a:endParaRPr>
          </a:p>
        </p:txBody>
      </p:sp>
      <p:sp>
        <p:nvSpPr>
          <p:cNvPr id="41997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charset="0"/>
            </a:endParaRPr>
          </a:p>
        </p:txBody>
      </p:sp>
      <p:sp>
        <p:nvSpPr>
          <p:cNvPr id="41999" name="Freeform 14"/>
          <p:cNvSpPr>
            <a:spLocks/>
          </p:cNvSpPr>
          <p:nvPr/>
        </p:nvSpPr>
        <p:spPr bwMode="auto">
          <a:xfrm>
            <a:off x="598328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endParaRPr lang="en-US">
              <a:latin typeface="Times New Roman" charset="0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4627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6367463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Arial" charset="0"/>
                <a:cs typeface="+mn-cs"/>
              </a:rPr>
              <a:t>rdt_rcv(packet</a:t>
            </a:r>
            <a:r>
              <a:rPr lang="en-US" dirty="0">
                <a:latin typeface="Arial" charset="0"/>
                <a:cs typeface="+mn-cs"/>
              </a:rPr>
              <a:t>)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  <a:cs typeface="+mn-cs"/>
              </a:rPr>
              <a:t>sender</a:t>
            </a:r>
          </a:p>
        </p:txBody>
      </p:sp>
      <p:sp>
        <p:nvSpPr>
          <p:cNvPr id="2664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  <a:cs typeface="+mn-cs"/>
              </a:rPr>
              <a:t>receiver</a:t>
            </a:r>
          </a:p>
        </p:txBody>
      </p:sp>
      <p:pic>
        <p:nvPicPr>
          <p:cNvPr id="42006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5DDFE355-E21C-4543-99F2-A767BDF5C53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checksum to detect bit errors</a:t>
            </a:r>
          </a:p>
          <a:p>
            <a:pPr>
              <a:lnSpc>
                <a:spcPct val="75000"/>
              </a:lnSpc>
              <a:defRPr/>
            </a:pPr>
            <a:r>
              <a:rPr lang="en-US" i="1">
                <a:cs typeface="+mn-cs"/>
              </a:rPr>
              <a:t>the</a:t>
            </a:r>
            <a:r>
              <a:rPr lang="en-US">
                <a:cs typeface="+mn-cs"/>
              </a:rPr>
              <a:t> question: how to recover from errors:</a:t>
            </a:r>
          </a:p>
          <a:p>
            <a:pPr lvl="1">
              <a:lnSpc>
                <a:spcPct val="75000"/>
              </a:lnSpc>
              <a:defRPr/>
            </a:pPr>
            <a:r>
              <a:rPr lang="en-US" i="1">
                <a:solidFill>
                  <a:srgbClr val="CC0000"/>
                </a:solidFill>
              </a:rPr>
              <a:t>acknowledgements (ACKs):</a:t>
            </a:r>
            <a:r>
              <a:rPr lang="en-US"/>
              <a:t> receiver explicitly tells sender that pkt received OK</a:t>
            </a:r>
          </a:p>
          <a:p>
            <a:pPr lvl="1">
              <a:lnSpc>
                <a:spcPct val="75000"/>
              </a:lnSpc>
              <a:defRPr/>
            </a:pPr>
            <a:r>
              <a:rPr lang="en-US" i="1">
                <a:solidFill>
                  <a:srgbClr val="CC0000"/>
                </a:solidFill>
              </a:rPr>
              <a:t>negative acknowledgements (NAKs):</a:t>
            </a:r>
            <a:r>
              <a:rPr lang="en-US"/>
              <a:t> receiver explicitly tells sender that pkt had errors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sender retransmits pkt on receipt of NAK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cs typeface="+mn-cs"/>
              </a:rPr>
              <a:t>rdt2.0</a:t>
            </a:r>
            <a:r>
              <a:rPr lang="en-US">
                <a:cs typeface="+mn-cs"/>
              </a:rPr>
              <a:t> (beyond </a:t>
            </a:r>
            <a:r>
              <a:rPr lang="en-US" sz="2400" b="1">
                <a:latin typeface="Courier New" charset="0"/>
                <a:cs typeface="+mn-cs"/>
              </a:rPr>
              <a:t>rdt1.0</a:t>
            </a:r>
            <a:r>
              <a:rPr lang="en-US"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error detection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receiver feedback: control msgs (ACK,NAK) rcvr-&gt;sender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rdt2.0: channel with bit errors</a:t>
            </a:r>
          </a:p>
        </p:txBody>
      </p:sp>
      <p:pic>
        <p:nvPicPr>
          <p:cNvPr id="43013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1735138" y="3678238"/>
            <a:ext cx="6084887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How do humans recover from </a:t>
            </a:r>
            <a:r>
              <a:rPr lang="ja-JP" alt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errors</a:t>
            </a:r>
            <a:r>
              <a:rPr lang="ja-JP" alt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sz="3200" i="1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during conversation?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AF1DD1A-B6FA-0A45-8C3A-2EAEB77FB97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checksum to detect bit errors</a:t>
            </a:r>
          </a:p>
          <a:p>
            <a:pPr>
              <a:lnSpc>
                <a:spcPct val="75000"/>
              </a:lnSpc>
              <a:defRPr/>
            </a:pPr>
            <a:r>
              <a:rPr lang="en-US" i="1">
                <a:cs typeface="+mn-cs"/>
              </a:rPr>
              <a:t>the</a:t>
            </a:r>
            <a:r>
              <a:rPr lang="en-US"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defRPr/>
            </a:pPr>
            <a:r>
              <a:rPr lang="en-US" i="1">
                <a:solidFill>
                  <a:srgbClr val="CC0000"/>
                </a:solidFill>
              </a:rPr>
              <a:t>acknowledgements (ACKs):</a:t>
            </a:r>
            <a:r>
              <a:rPr lang="en-US"/>
              <a:t> receiver explicitly tells sender that pkt received OK</a:t>
            </a:r>
          </a:p>
          <a:p>
            <a:pPr lvl="1">
              <a:defRPr/>
            </a:pPr>
            <a:r>
              <a:rPr lang="en-US" i="1">
                <a:solidFill>
                  <a:srgbClr val="CC0000"/>
                </a:solidFill>
              </a:rPr>
              <a:t>negative acknowledgements (NAKs):</a:t>
            </a:r>
            <a:r>
              <a:rPr lang="en-US"/>
              <a:t> receiver explicitly tells sender that pkt had errors</a:t>
            </a:r>
          </a:p>
          <a:p>
            <a:pPr lvl="1">
              <a:defRPr/>
            </a:pPr>
            <a:r>
              <a:rPr lang="en-US"/>
              <a:t>sender retransmits pkt on receipt of NAK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cs typeface="+mn-cs"/>
              </a:rPr>
              <a:t>rdt2.0</a:t>
            </a:r>
            <a:r>
              <a:rPr lang="en-US">
                <a:cs typeface="+mn-cs"/>
              </a:rPr>
              <a:t> (beyond </a:t>
            </a:r>
            <a:r>
              <a:rPr lang="en-US" sz="2400" b="1">
                <a:latin typeface="Courier New" charset="0"/>
                <a:cs typeface="+mn-cs"/>
              </a:rPr>
              <a:t>rdt1.0</a:t>
            </a:r>
            <a:r>
              <a:rPr lang="en-US"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error detection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feedback: control msgs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rdt2.0: channel with bit errors</a:t>
            </a:r>
          </a:p>
        </p:txBody>
      </p:sp>
      <p:pic>
        <p:nvPicPr>
          <p:cNvPr id="4403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6F540B9E-B4C4-454D-8D8B-929238F4C0AB}" type="slidenum">
              <a:rPr lang="en-US" sz="1200"/>
              <a:pPr/>
              <a:t>29</a:t>
            </a:fld>
            <a:endParaRPr lang="en-US" sz="1200"/>
          </a:p>
        </p:txBody>
      </p:sp>
      <p:pic>
        <p:nvPicPr>
          <p:cNvPr id="45059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rdt2.0: FSM specification</a:t>
            </a:r>
            <a:endParaRPr lang="en-US">
              <a:latin typeface="Gill Sans MT" charset="0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charset="0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charset="0"/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charset="0"/>
            </a:endParaRPr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charset="0"/>
            </a:endParaRPr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charset="0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091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45092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45093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089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45078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0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508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</a:rPr>
                <a:t>Wait for call from below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45081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  <a:cs typeface="+mn-cs"/>
              </a:rPr>
              <a:t>sender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  <a:cs typeface="+mn-cs"/>
              </a:rPr>
              <a:t>receiver</a:t>
            </a:r>
          </a:p>
        </p:txBody>
      </p:sp>
      <p:sp>
        <p:nvSpPr>
          <p:cNvPr id="45084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5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charset="0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  <a:cs typeface="+mn-cs"/>
              </a:rPr>
              <a:t>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3E85CCA-D600-DD47-8E67-7B9C12E62289}" type="slidenum">
              <a:rPr lang="en-US" sz="1200"/>
              <a:pPr/>
              <a:t>3</a:t>
            </a:fld>
            <a:endParaRPr lang="en-US" sz="1200"/>
          </a:p>
        </p:txBody>
      </p:sp>
      <p:pic>
        <p:nvPicPr>
          <p:cNvPr id="17411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/>
              <a:t>reliable data transfer</a:t>
            </a:r>
          </a:p>
          <a:p>
            <a:pPr marL="912813" lvl="1">
              <a:defRPr/>
            </a:pPr>
            <a:r>
              <a:rPr lang="en-US"/>
              <a:t>flow control</a:t>
            </a:r>
          </a:p>
          <a:p>
            <a:pPr marL="912813" lvl="1"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679A420-F0F4-FA40-A1AB-CA4A62CA09FD}" type="slidenum">
              <a:rPr lang="en-US" sz="1200"/>
              <a:pPr/>
              <a:t>30</a:t>
            </a:fld>
            <a:endParaRPr lang="en-US" sz="1200"/>
          </a:p>
        </p:txBody>
      </p:sp>
      <p:pic>
        <p:nvPicPr>
          <p:cNvPr id="46083" name="Picture 4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rdt2.0: operation with no errors</a:t>
            </a:r>
            <a:endParaRPr lang="en-US">
              <a:latin typeface="Gill Sans MT" charset="0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charset="0"/>
            </a:endParaRP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charset="0"/>
            </a:endParaRP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charset="0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charset="0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charset="0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0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6128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46129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46130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1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charset="0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6124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6122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8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0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18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  <a:cs typeface="+mn-cs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5" grpId="0" animBg="1"/>
      <p:bldP spid="288809" grpId="0" animBg="1"/>
      <p:bldP spid="288811" grpId="0" animBg="1"/>
      <p:bldP spid="288815" grpId="0" animBg="1"/>
      <p:bldP spid="2888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A2F0504F-047E-FC4D-8FA0-6630F7B88FF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rdt2.0: error scenario</a:t>
            </a:r>
            <a:endParaRPr lang="en-US">
              <a:latin typeface="Gill Sans MT" charset="0"/>
            </a:endParaRPr>
          </a:p>
        </p:txBody>
      </p:sp>
      <p:sp>
        <p:nvSpPr>
          <p:cNvPr id="47108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charset="0"/>
            </a:endParaRPr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charset="0"/>
            </a:endParaRPr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charset="0"/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3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7156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47157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47158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4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715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47125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charset="0"/>
            </a:endParaRPr>
          </a:p>
        </p:txBody>
      </p:sp>
      <p:sp>
        <p:nvSpPr>
          <p:cNvPr id="47128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7152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7150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1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8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6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  <a:cs typeface="+mn-cs"/>
              </a:rPr>
              <a:t>L</a:t>
            </a:r>
          </a:p>
        </p:txBody>
      </p:sp>
      <p:pic>
        <p:nvPicPr>
          <p:cNvPr id="47145" name="Picture 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9" grpId="0" animBg="1"/>
      <p:bldP spid="289833" grpId="0" animBg="1"/>
      <p:bldP spid="289835" grpId="0" animBg="1"/>
      <p:bldP spid="289839" grpId="0" animBg="1"/>
      <p:bldP spid="289839" grpId="1" animBg="1"/>
      <p:bldP spid="289841" grpId="0" animBg="1"/>
      <p:bldP spid="2898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69D784C7-CA48-A64C-B4C8-C3C3A3F8A41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 has a fatal flaw!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722688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Gill Sans MT" charset="0"/>
              </a:rPr>
              <a:t>sender doesn</a:t>
            </a:r>
            <a:r>
              <a:rPr lang="en-GB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know what happened at receiver!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Gill Sans MT" charset="0"/>
              </a:rPr>
              <a:t>Can</a:t>
            </a:r>
            <a:r>
              <a:rPr lang="en-GB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just retransmit: possible duplicate</a:t>
            </a:r>
            <a:endParaRPr lang="en-US" altLang="ja-JP">
              <a:latin typeface="Gill Sans MT" charset="0"/>
            </a:endParaRPr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charset="0"/>
              <a:buNone/>
            </a:pPr>
            <a:endParaRPr lang="en-US" sz="2400">
              <a:latin typeface="Gill Sans MT" charset="0"/>
            </a:endParaRPr>
          </a:p>
          <a:p>
            <a:pPr>
              <a:lnSpc>
                <a:spcPct val="70000"/>
              </a:lnSpc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lnSpc>
                <a:spcPct val="70000"/>
              </a:lnSpc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CC0000"/>
                </a:solidFill>
                <a:latin typeface="Gill Sans MT" charset="0"/>
              </a:rPr>
              <a:t>handling duplicates</a:t>
            </a:r>
            <a:r>
              <a:rPr lang="en-US" sz="3200">
                <a:solidFill>
                  <a:srgbClr val="FF0000"/>
                </a:solidFill>
                <a:latin typeface="Gill Sans MT" charset="0"/>
              </a:rPr>
              <a:t>: </a:t>
            </a:r>
          </a:p>
          <a:p>
            <a:r>
              <a:rPr lang="en-US" sz="2400">
                <a:latin typeface="Gill Sans MT" charset="0"/>
              </a:rPr>
              <a:t>sender retransmits current pkt if ACK/NAK corrupted</a:t>
            </a:r>
          </a:p>
          <a:p>
            <a:r>
              <a:rPr lang="en-US" sz="2400">
                <a:latin typeface="Gill Sans MT" charset="0"/>
              </a:rPr>
              <a:t>sender adds </a:t>
            </a:r>
            <a:r>
              <a:rPr lang="en-US" sz="2400" i="1">
                <a:solidFill>
                  <a:srgbClr val="000099"/>
                </a:solidFill>
                <a:latin typeface="Gill Sans MT" charset="0"/>
              </a:rPr>
              <a:t>sequence number</a:t>
            </a:r>
            <a:r>
              <a:rPr lang="en-US" sz="2400">
                <a:latin typeface="Gill Sans MT" charset="0"/>
              </a:rPr>
              <a:t> to each pkt</a:t>
            </a:r>
          </a:p>
          <a:p>
            <a:r>
              <a:rPr lang="en-US" sz="2400">
                <a:latin typeface="Gill Sans MT" charset="0"/>
              </a:rPr>
              <a:t>receiver discards (doesn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deliver up) duplicate pkt</a:t>
            </a:r>
            <a:endParaRPr lang="en-US" sz="2400">
              <a:latin typeface="Gill Sans MT" charset="0"/>
            </a:endParaRPr>
          </a:p>
        </p:txBody>
      </p:sp>
      <p:pic>
        <p:nvPicPr>
          <p:cNvPr id="48134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CC0000"/>
                  </a:solidFill>
                  <a:latin typeface="Gill Sans MT" charset="0"/>
                  <a:cs typeface="+mn-cs"/>
                </a:rPr>
                <a:t>stop and wait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4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  <a:cs typeface="+mn-cs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  <a:cs typeface="+mn-cs"/>
                </a:rPr>
                <a:t>then waits for receiver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  <a:cs typeface="+mn-cs"/>
                </a:rPr>
                <a:t>response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91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A3425253-64AE-F747-950F-C4554293C6B0}" type="slidenum">
              <a:rPr lang="en-US" sz="1200"/>
              <a:pPr/>
              <a:t>33</a:t>
            </a:fld>
            <a:endParaRPr lang="en-US" sz="1200"/>
          </a:p>
        </p:txBody>
      </p:sp>
      <p:pic>
        <p:nvPicPr>
          <p:cNvPr id="49155" name="Picture 3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rdt2.1: sender, handles garbled ACK/NAKs</a:t>
            </a:r>
            <a:endParaRPr lang="en-US">
              <a:latin typeface="Gill Sans MT" charset="0"/>
            </a:endParaRPr>
          </a:p>
        </p:txBody>
      </p:sp>
      <p:sp>
        <p:nvSpPr>
          <p:cNvPr id="49157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Wait for call 0 from above</a:t>
            </a:r>
            <a:endParaRPr lang="en-US" sz="1400">
              <a:latin typeface="Times New Roman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make_pkt(0,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 or NAK 0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49165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make_pkt(1,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 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</a:t>
              </a:r>
            </a:p>
            <a:p>
              <a:r>
                <a:rPr lang="en-US" sz="1400">
                  <a:latin typeface="Arial" charset="0"/>
                </a:rPr>
                <a:t> call 1 from above</a:t>
              </a:r>
              <a:endParaRPr lang="en-US" sz="1400">
                <a:latin typeface="Times New Roman" charset="0"/>
              </a:endParaRPr>
            </a:p>
          </p:txBody>
        </p:sp>
      </p:grpSp>
      <p:grpSp>
        <p:nvGrpSpPr>
          <p:cNvPr id="4918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 or NAK 1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  <a:cs typeface="+mn-cs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  <a:cs typeface="+mn-cs"/>
              </a:rPr>
              <a:t>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8E8C5797-EA77-B549-8871-B0615B5E895C}" type="slidenum">
              <a:rPr lang="en-US" sz="1200"/>
              <a:pPr/>
              <a:t>34</a:t>
            </a:fld>
            <a:endParaRPr lang="en-US" sz="1200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0 from below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has_seq0(rcvpkt)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has_seq1(rcvpkt)</a:t>
            </a:r>
            <a:r>
              <a:rPr lang="en-US">
                <a:latin typeface="Arial" charset="0"/>
              </a:rPr>
              <a:t> </a:t>
            </a:r>
            <a:endParaRPr lang="en-US">
              <a:latin typeface="Times New Roman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charset="0"/>
            </a:endParaRPr>
          </a:p>
        </p:txBody>
      </p:sp>
      <p:grpSp>
        <p:nvGrpSpPr>
          <p:cNvPr id="5018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1 from below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5019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has_seq0(rcvpkt) </a:t>
            </a:r>
            <a:endParaRPr lang="en-US" sz="1400">
              <a:latin typeface="Times New Roman" charset="0"/>
            </a:endParaRPr>
          </a:p>
        </p:txBody>
      </p:sp>
      <p:sp>
        <p:nvSpPr>
          <p:cNvPr id="5019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charset="0"/>
            </a:endParaRPr>
          </a:p>
        </p:txBody>
      </p:sp>
      <p:sp>
        <p:nvSpPr>
          <p:cNvPr id="5019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charset="0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charset="0"/>
            </a:endParaRP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has_seq1(rcvpkt)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5019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charset="0"/>
            </a:endParaRPr>
          </a:p>
        </p:txBody>
      </p:sp>
      <p:sp>
        <p:nvSpPr>
          <p:cNvPr id="5020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charset="0"/>
            </a:endParaRPr>
          </a:p>
        </p:txBody>
      </p:sp>
      <p:sp>
        <p:nvSpPr>
          <p:cNvPr id="5020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6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7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rdt2.1: receiver, handles garbled </a:t>
            </a:r>
            <a:r>
              <a:rPr lang="en-US" sz="3200">
                <a:latin typeface="Gill Sans MT" charset="0"/>
              </a:rPr>
              <a:t>ACK/NAKs</a:t>
            </a:r>
            <a:endParaRPr lang="en-US" sz="3600">
              <a:latin typeface="Gill Sans MT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B891C6CB-7B46-1247-ADA1-A195A9B6E6E0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rdt2.1: discussion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u="sng">
                <a:solidFill>
                  <a:srgbClr val="CC0000"/>
                </a:solidFill>
                <a:latin typeface="Gill Sans MT" charset="0"/>
              </a:rPr>
              <a:t>sender:</a:t>
            </a:r>
            <a:endParaRPr lang="en-US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seq # added to pkt</a:t>
            </a:r>
          </a:p>
          <a:p>
            <a:r>
              <a:rPr lang="en-US">
                <a:latin typeface="Gill Sans MT" charset="0"/>
              </a:rPr>
              <a:t>two seq. #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(0,1) will suffice.  Why?</a:t>
            </a:r>
          </a:p>
          <a:p>
            <a:r>
              <a:rPr lang="en-US">
                <a:latin typeface="Gill Sans MT" charset="0"/>
              </a:rPr>
              <a:t>must check if received ACK/NAK corrupted </a:t>
            </a:r>
          </a:p>
          <a:p>
            <a:r>
              <a:rPr lang="en-US">
                <a:latin typeface="Gill Sans MT" charset="0"/>
              </a:rPr>
              <a:t>twice as many states</a:t>
            </a:r>
          </a:p>
          <a:p>
            <a:pPr lvl="1"/>
            <a:r>
              <a:rPr lang="en-US">
                <a:latin typeface="Gill Sans MT" charset="0"/>
              </a:rPr>
              <a:t>state must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whether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expected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pkt should have seq # of 0 or 1 </a:t>
            </a:r>
          </a:p>
          <a:p>
            <a:endParaRPr lang="en-US">
              <a:latin typeface="Gill Sans MT" charset="0"/>
            </a:endParaRP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cs typeface="+mn-cs"/>
              </a:rPr>
              <a:t>receiver:</a:t>
            </a:r>
            <a:endParaRPr lang="en-US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>
                <a:cs typeface="+mn-cs"/>
              </a:rPr>
              <a:t>must check if received packet is duplicate</a:t>
            </a:r>
          </a:p>
          <a:p>
            <a:pPr lvl="1">
              <a:defRPr/>
            </a:pPr>
            <a:r>
              <a:rPr lang="en-US"/>
              <a:t>state indicates whether 0 or 1 is expected pkt seq #</a:t>
            </a:r>
          </a:p>
          <a:p>
            <a:pPr>
              <a:defRPr/>
            </a:pPr>
            <a:r>
              <a:rPr lang="en-US">
                <a:cs typeface="+mn-cs"/>
              </a:rPr>
              <a:t>note: receiver can </a:t>
            </a:r>
            <a:r>
              <a:rPr lang="en-US" i="1">
                <a:cs typeface="+mn-cs"/>
              </a:rPr>
              <a:t>not</a:t>
            </a:r>
            <a:r>
              <a:rPr lang="en-US">
                <a:cs typeface="+mn-cs"/>
              </a:rPr>
              <a:t> know if its last ACK/NAK received OK at sender</a:t>
            </a:r>
          </a:p>
        </p:txBody>
      </p:sp>
      <p:pic>
        <p:nvPicPr>
          <p:cNvPr id="5120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EE7643B7-7071-314B-800E-5AD9259F71E9}" type="slidenum">
              <a:rPr lang="en-US" sz="1200"/>
              <a:pPr/>
              <a:t>36</a:t>
            </a:fld>
            <a:endParaRPr lang="en-US" sz="1200"/>
          </a:p>
        </p:txBody>
      </p:sp>
      <p:pic>
        <p:nvPicPr>
          <p:cNvPr id="5222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rdt2.2: a NAK-free protocol</a:t>
            </a:r>
            <a:endParaRPr lang="en-US">
              <a:latin typeface="Gill Sans MT" charset="0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same functionality as rdt2.1, using ACKs only</a:t>
            </a:r>
          </a:p>
          <a:p>
            <a:r>
              <a:rPr lang="en-US">
                <a:latin typeface="Gill Sans MT" charset="0"/>
              </a:rPr>
              <a:t>instead of NAK, receiver sends ACK for last pkt received OK</a:t>
            </a:r>
          </a:p>
          <a:p>
            <a:pPr lvl="1"/>
            <a:r>
              <a:rPr lang="en-US">
                <a:latin typeface="Gill Sans MT" charset="0"/>
              </a:rPr>
              <a:t>receiver must </a:t>
            </a:r>
            <a:r>
              <a:rPr lang="en-US" i="1">
                <a:latin typeface="Gill Sans MT" charset="0"/>
              </a:rPr>
              <a:t>explicitly</a:t>
            </a:r>
            <a:r>
              <a:rPr lang="en-US">
                <a:latin typeface="Gill Sans MT" charset="0"/>
              </a:rPr>
              <a:t> include seq # of pkt being ACKed </a:t>
            </a:r>
          </a:p>
          <a:p>
            <a:r>
              <a:rPr lang="en-US">
                <a:latin typeface="Gill Sans MT" charset="0"/>
              </a:rPr>
              <a:t>duplicate ACK at sender results in same action as NAK: </a:t>
            </a:r>
            <a:r>
              <a:rPr lang="en-US" i="1">
                <a:latin typeface="Gill Sans MT" charset="0"/>
              </a:rPr>
              <a:t>retransmit current pkt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9636F51D-BFA9-7D4E-BB9E-53D8207EBA28}" type="slidenum">
              <a:rPr lang="en-US" sz="1200"/>
              <a:pPr/>
              <a:t>37</a:t>
            </a:fld>
            <a:endParaRPr lang="en-US" sz="1200"/>
          </a:p>
        </p:txBody>
      </p:sp>
      <p:pic>
        <p:nvPicPr>
          <p:cNvPr id="53251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rdt2.2: sender, receiver fragments</a:t>
            </a:r>
          </a:p>
        </p:txBody>
      </p:sp>
      <p:grpSp>
        <p:nvGrpSpPr>
          <p:cNvPr id="53253" name="Group 3"/>
          <p:cNvGrpSpPr>
            <a:grpSpLocks/>
          </p:cNvGrpSpPr>
          <p:nvPr/>
        </p:nvGrpSpPr>
        <p:grpSpPr bwMode="auto">
          <a:xfrm>
            <a:off x="2427288" y="1238250"/>
            <a:ext cx="6508750" cy="2841625"/>
            <a:chOff x="1529" y="780"/>
            <a:chExt cx="4100" cy="1790"/>
          </a:xfrm>
        </p:grpSpPr>
        <p:grpSp>
          <p:nvGrpSpPr>
            <p:cNvPr id="53271" name="Group 4"/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53288" name="Oval 5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9" name="Text Box 6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latin typeface="Arial" charset="0"/>
                  </a:rPr>
                  <a:t>Wait for call 0 from above</a:t>
                </a:r>
                <a:endParaRPr lang="en-US" sz="1400">
                  <a:latin typeface="Times New Roman" charset="0"/>
                </a:endParaRPr>
              </a:p>
            </p:txBody>
          </p:sp>
        </p:grpSp>
        <p:sp>
          <p:nvSpPr>
            <p:cNvPr id="53272" name="Text Box 7"/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sndpkt = make_pkt(0, data, checksum)</a:t>
              </a:r>
            </a:p>
            <a:p>
              <a:pPr algn="l"/>
              <a:r>
                <a:rPr lang="en-US">
                  <a:latin typeface="Arial" charset="0"/>
                </a:rPr>
                <a:t>udt_send(sndpkt)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53273" name="Text Box 8"/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rdt_send(data)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53274" name="Line 9"/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Line 10"/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11"/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3 w 2835"/>
                <a:gd name="T3" fmla="*/ 0 h 525"/>
                <a:gd name="T4" fmla="*/ 0 60000 65536"/>
                <a:gd name="T5" fmla="*/ 0 60000 65536"/>
                <a:gd name="T6" fmla="*/ 0 w 2835"/>
                <a:gd name="T7" fmla="*/ 0 h 525"/>
                <a:gd name="T8" fmla="*/ 2835 w 283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12"/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4 h 1080"/>
                <a:gd name="T4" fmla="*/ 0 60000 65536"/>
                <a:gd name="T5" fmla="*/ 0 60000 65536"/>
                <a:gd name="T6" fmla="*/ 0 w 735"/>
                <a:gd name="T7" fmla="*/ 0 h 1080"/>
                <a:gd name="T8" fmla="*/ 735 w 735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Text Box 13"/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udt_send(sndpkt)</a:t>
              </a:r>
              <a:endParaRPr lang="en-US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53279" name="Text Box 14"/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 </a:t>
              </a:r>
            </a:p>
            <a:p>
              <a:pPr algn="l"/>
              <a:r>
                <a:rPr lang="en-US">
                  <a:latin typeface="Arial" charset="0"/>
                </a:rPr>
                <a:t>( corrupt(rcvpkt) ||</a:t>
              </a:r>
            </a:p>
            <a:p>
              <a:pPr algn="l"/>
              <a:r>
                <a:rPr lang="en-US">
                  <a:latin typeface="Arial" charset="0"/>
                </a:rPr>
                <a:t>  </a:t>
              </a: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isACK(rcvpkt,1)</a:t>
              </a:r>
              <a:r>
                <a:rPr lang="en-US">
                  <a:latin typeface="Arial" charset="0"/>
                </a:rPr>
                <a:t> )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53280" name="Line 15"/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16"/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  <a:gd name="T6" fmla="*/ 0 w 128"/>
                <a:gd name="T7" fmla="*/ 0 h 774"/>
                <a:gd name="T8" fmla="*/ 128 w 128"/>
                <a:gd name="T9" fmla="*/ 774 h 7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Text Box 17"/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  </a:t>
              </a:r>
            </a:p>
            <a:p>
              <a:pPr algn="l"/>
              <a:r>
                <a:rPr lang="en-US">
                  <a:latin typeface="Arial" charset="0"/>
                </a:rPr>
                <a:t>&amp;&amp; notcorrupt(rcvpkt) </a:t>
              </a:r>
            </a:p>
            <a:p>
              <a:pPr algn="l"/>
              <a:r>
                <a:rPr lang="en-US">
                  <a:latin typeface="Arial" charset="0"/>
                </a:rPr>
                <a:t>&amp;&amp; </a:t>
              </a: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isACK(rcvpkt,0)</a:t>
              </a:r>
              <a:r>
                <a:rPr lang="en-US" sz="1000">
                  <a:latin typeface="Arial" charset="0"/>
                </a:rPr>
                <a:t> 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53283" name="Line 18"/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84" name="Group 19"/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3286" name="Oval 20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7" name="Text Box 21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latin typeface="Arial" charset="0"/>
                  </a:rPr>
                  <a:t>Wait for ACK</a:t>
                </a:r>
              </a:p>
              <a:p>
                <a:r>
                  <a:rPr lang="en-US" sz="1400">
                    <a:latin typeface="Arial" charset="0"/>
                  </a:rPr>
                  <a:t>0</a:t>
                </a:r>
                <a:endParaRPr lang="en-US" sz="1400">
                  <a:latin typeface="Times New Roman" charset="0"/>
                </a:endParaRPr>
              </a:p>
            </p:txBody>
          </p:sp>
        </p:grpSp>
        <p:sp>
          <p:nvSpPr>
            <p:cNvPr id="37926" name="Text Box 22"/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srgbClr val="000099"/>
                  </a:solidFill>
                  <a:cs typeface="+mn-cs"/>
                </a:rPr>
                <a:t>sender FSM</a:t>
              </a:r>
            </a:p>
            <a:p>
              <a:pPr>
                <a:defRPr/>
              </a:pPr>
              <a:r>
                <a:rPr lang="en-US" sz="2000">
                  <a:solidFill>
                    <a:srgbClr val="000099"/>
                  </a:solidFill>
                  <a:cs typeface="+mn-cs"/>
                </a:rPr>
                <a:t>fragment</a:t>
              </a:r>
            </a:p>
          </p:txBody>
        </p:sp>
      </p:grpSp>
      <p:sp>
        <p:nvSpPr>
          <p:cNvPr id="37895" name="Line 23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53256" name="Text Box 25"/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notcorrupt(rcvpkt) </a:t>
              </a:r>
            </a:p>
            <a:p>
              <a:pPr algn="l"/>
              <a:r>
                <a:rPr lang="en-US">
                  <a:latin typeface="Arial" charset="0"/>
                </a:rPr>
                <a:t>  &amp;&amp; has_seq1(rcvpkt) 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53257" name="Text Box 26"/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extract(rcvpkt,data)</a:t>
              </a:r>
            </a:p>
            <a:p>
              <a:pPr algn="l"/>
              <a:r>
                <a:rPr lang="en-US">
                  <a:latin typeface="Arial" charset="0"/>
                </a:rPr>
                <a:t>deliver_data(data)</a:t>
              </a:r>
            </a:p>
            <a:p>
              <a:pPr algn="l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sndpkt = make_pkt(ACK1, chksum)</a:t>
              </a:r>
            </a:p>
            <a:p>
              <a:pPr algn="l"/>
              <a:r>
                <a:rPr lang="en-US">
                  <a:latin typeface="Arial" charset="0"/>
                </a:rPr>
                <a:t>udt_send(sndpkt)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53258" name="Group 27"/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53260" name="Group 28"/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53269" name="Oval 29"/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>
                      <a:latin typeface="Arial" charset="0"/>
                    </a:rPr>
                    <a:t>Wait for </a:t>
                  </a:r>
                </a:p>
                <a:p>
                  <a:r>
                    <a:rPr lang="en-US" sz="1400">
                      <a:latin typeface="Arial" charset="0"/>
                    </a:rPr>
                    <a:t>0 from below</a:t>
                  </a:r>
                  <a:endParaRPr lang="en-US" sz="1400">
                    <a:latin typeface="Times New Roman" charset="0"/>
                  </a:endParaRPr>
                </a:p>
              </p:txBody>
            </p:sp>
          </p:grpSp>
          <p:sp>
            <p:nvSpPr>
              <p:cNvPr id="53261" name="Freeform 31"/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>
                  <a:gd name="T0" fmla="*/ 0 w 520"/>
                  <a:gd name="T1" fmla="*/ 117 h 117"/>
                  <a:gd name="T2" fmla="*/ 520 w 520"/>
                  <a:gd name="T3" fmla="*/ 17 h 117"/>
                  <a:gd name="T4" fmla="*/ 0 60000 65536"/>
                  <a:gd name="T5" fmla="*/ 0 60000 65536"/>
                  <a:gd name="T6" fmla="*/ 0 w 520"/>
                  <a:gd name="T7" fmla="*/ 0 h 117"/>
                  <a:gd name="T8" fmla="*/ 520 w 520"/>
                  <a:gd name="T9" fmla="*/ 117 h 1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2" name="Freeform 32"/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>
                  <a:gd name="T0" fmla="*/ 0 w 1514"/>
                  <a:gd name="T1" fmla="*/ 0 h 130"/>
                  <a:gd name="T2" fmla="*/ 1514 w 1514"/>
                  <a:gd name="T3" fmla="*/ 17 h 130"/>
                  <a:gd name="T4" fmla="*/ 0 60000 65536"/>
                  <a:gd name="T5" fmla="*/ 0 60000 65536"/>
                  <a:gd name="T6" fmla="*/ 0 w 1514"/>
                  <a:gd name="T7" fmla="*/ 0 h 130"/>
                  <a:gd name="T8" fmla="*/ 1514 w 1514"/>
                  <a:gd name="T9" fmla="*/ 130 h 1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3" name="Line 33"/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4" name="Freeform 34"/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3 h 1815"/>
                  <a:gd name="T2" fmla="*/ 0 w 619"/>
                  <a:gd name="T3" fmla="*/ 2 h 1815"/>
                  <a:gd name="T4" fmla="*/ 0 60000 65536"/>
                  <a:gd name="T5" fmla="*/ 0 60000 65536"/>
                  <a:gd name="T6" fmla="*/ 0 w 619"/>
                  <a:gd name="T7" fmla="*/ 0 h 1815"/>
                  <a:gd name="T8" fmla="*/ 619 w 619"/>
                  <a:gd name="T9" fmla="*/ 1815 h 18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5" name="Line 35"/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6" name="Text Box 36"/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>
                    <a:latin typeface="Arial" charset="0"/>
                  </a:rPr>
                  <a:t>rdt_rcv(rcvpkt) &amp;&amp; </a:t>
                </a:r>
              </a:p>
              <a:p>
                <a:pPr algn="l"/>
                <a:r>
                  <a:rPr lang="en-US">
                    <a:latin typeface="Arial" charset="0"/>
                  </a:rPr>
                  <a:t>   (corrupt(rcvpkt) ||</a:t>
                </a:r>
              </a:p>
              <a:p>
                <a:pPr algn="l"/>
                <a:r>
                  <a:rPr lang="en-US">
                    <a:latin typeface="Arial" charset="0"/>
                  </a:rPr>
                  <a:t>     </a:t>
                </a:r>
                <a:r>
                  <a:rPr lang="en-US" b="1">
                    <a:solidFill>
                      <a:srgbClr val="FF0000"/>
                    </a:solidFill>
                    <a:latin typeface="Arial" charset="0"/>
                  </a:rPr>
                  <a:t>has_seq1(rcvpkt))</a:t>
                </a:r>
                <a:endParaRPr lang="en-US" b="1">
                  <a:solidFill>
                    <a:srgbClr val="FF0000"/>
                  </a:solidFill>
                  <a:latin typeface="Times New Roman" charset="0"/>
                </a:endParaRPr>
              </a:p>
            </p:txBody>
          </p:sp>
          <p:sp>
            <p:nvSpPr>
              <p:cNvPr id="53267" name="Text Box 37"/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b="1">
                    <a:solidFill>
                      <a:srgbClr val="FF0000"/>
                    </a:solidFill>
                    <a:latin typeface="Arial" charset="0"/>
                  </a:rPr>
                  <a:t>udt_send(sndpkt)</a:t>
                </a:r>
                <a:endParaRPr lang="en-US" b="1">
                  <a:solidFill>
                    <a:srgbClr val="FF0000"/>
                  </a:solidFill>
                  <a:latin typeface="Times New Roman" charset="0"/>
                </a:endParaRPr>
              </a:p>
            </p:txBody>
          </p:sp>
          <p:sp>
            <p:nvSpPr>
              <p:cNvPr id="37909" name="Text Box 38"/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solidFill>
                      <a:srgbClr val="000099"/>
                    </a:solidFill>
                    <a:cs typeface="+mn-cs"/>
                  </a:rPr>
                  <a:t>receiver FSM</a:t>
                </a:r>
              </a:p>
              <a:p>
                <a:pPr>
                  <a:defRPr/>
                </a:pPr>
                <a:r>
                  <a:rPr lang="en-US" sz="2000">
                    <a:solidFill>
                      <a:srgbClr val="000099"/>
                    </a:solidFill>
                    <a:cs typeface="+mn-cs"/>
                  </a:rPr>
                  <a:t>fragment</a:t>
                </a:r>
              </a:p>
            </p:txBody>
          </p:sp>
        </p:grpSp>
        <p:sp>
          <p:nvSpPr>
            <p:cNvPr id="37900" name="Text Box 39"/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Symbol" charset="0"/>
                  <a:cs typeface="+mn-cs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42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88BBFE25-6925-024C-9450-31F0F579A2AC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rdt3.0: channels with errors </a:t>
            </a:r>
            <a:r>
              <a:rPr lang="en-US" sz="3600" i="1">
                <a:latin typeface="Gill Sans MT" charset="0"/>
              </a:rPr>
              <a:t>and</a:t>
            </a:r>
            <a:r>
              <a:rPr lang="en-US" sz="3600">
                <a:latin typeface="Gill Sans MT" charset="0"/>
              </a:rPr>
              <a:t> loss</a:t>
            </a:r>
            <a:endParaRPr lang="en-US">
              <a:latin typeface="Gill Sans MT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cs typeface="+mn-cs"/>
              </a:rPr>
              <a:t>new assumption:</a:t>
            </a:r>
            <a:r>
              <a:rPr lang="en-US">
                <a:cs typeface="+mn-cs"/>
              </a:rPr>
              <a:t> underlying channel can also lose packets (data, ACKs)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checksum, seq. #, ACKs, retransmissions will be of help … 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cs typeface="+mn-cs"/>
              </a:rPr>
              <a:t>approach:</a:t>
            </a:r>
            <a:r>
              <a:rPr lang="en-US">
                <a:cs typeface="+mn-cs"/>
              </a:rPr>
              <a:t> sender waits </a:t>
            </a:r>
            <a:r>
              <a:rPr lang="ja-JP" altLang="en-US">
                <a:cs typeface="+mn-cs"/>
              </a:rPr>
              <a:t>“</a:t>
            </a:r>
            <a:r>
              <a:rPr lang="en-US">
                <a:cs typeface="+mn-cs"/>
              </a:rPr>
              <a:t>reasonable</a:t>
            </a:r>
            <a:r>
              <a:rPr lang="ja-JP" altLang="en-US">
                <a:cs typeface="+mn-cs"/>
              </a:rPr>
              <a:t>”</a:t>
            </a:r>
            <a:r>
              <a:rPr lang="en-US">
                <a:cs typeface="+mn-cs"/>
              </a:rPr>
              <a:t> amount of time for ACK </a:t>
            </a:r>
          </a:p>
          <a:p>
            <a:pPr>
              <a:lnSpc>
                <a:spcPct val="80000"/>
              </a:lnSpc>
              <a:defRPr/>
            </a:pPr>
            <a:r>
              <a:rPr lang="en-US" sz="2400">
                <a:cs typeface="+mn-cs"/>
              </a:rPr>
              <a:t>retransmits if no ACK received in this time</a:t>
            </a:r>
          </a:p>
          <a:p>
            <a:pPr>
              <a:lnSpc>
                <a:spcPct val="70000"/>
              </a:lnSpc>
              <a:defRPr/>
            </a:pPr>
            <a:r>
              <a:rPr lang="en-US" sz="2400">
                <a:cs typeface="+mn-cs"/>
              </a:rPr>
              <a:t>if pkt (or ACK) just delayed (not lost):</a:t>
            </a:r>
          </a:p>
          <a:p>
            <a:pPr lvl="1">
              <a:defRPr/>
            </a:pPr>
            <a:r>
              <a:rPr lang="en-US"/>
              <a:t>retransmission will be  duplicate, but seq. #</a:t>
            </a:r>
            <a:r>
              <a:rPr lang="ja-JP" altLang="en-US"/>
              <a:t>’</a:t>
            </a:r>
            <a:r>
              <a:rPr lang="en-US"/>
              <a:t>s already handles this</a:t>
            </a:r>
            <a:endParaRPr lang="en-US" sz="2000"/>
          </a:p>
          <a:p>
            <a:pPr lvl="1">
              <a:defRPr/>
            </a:pPr>
            <a:r>
              <a:rPr lang="en-US"/>
              <a:t>receiver must specify seq # of pkt being ACKed</a:t>
            </a:r>
            <a:endParaRPr lang="en-US" sz="2000"/>
          </a:p>
          <a:p>
            <a:pPr>
              <a:lnSpc>
                <a:spcPct val="70000"/>
              </a:lnSpc>
              <a:defRPr/>
            </a:pPr>
            <a:r>
              <a:rPr lang="en-US" sz="2400">
                <a:cs typeface="+mn-cs"/>
              </a:rPr>
              <a:t>requires countdown timer</a:t>
            </a:r>
          </a:p>
        </p:txBody>
      </p:sp>
      <p:pic>
        <p:nvPicPr>
          <p:cNvPr id="5427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9861C80B-C6E5-A947-87A4-B343AA695F99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rdt3.0 sender</a:t>
            </a:r>
            <a:endParaRPr lang="en-US">
              <a:latin typeface="Gill Sans MT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make_pkt(0,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charset="0"/>
            </a:endParaRPr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4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55352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3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ACK0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55305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6497638" y="941388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isACK(rcvpkt,1) )</a:t>
            </a:r>
            <a:endParaRPr lang="en-US" sz="1400">
              <a:latin typeface="Times New Roman" charset="0"/>
            </a:endParaRPr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6624638" y="1684338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9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55350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1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1 from above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55310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make_pkt(1,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charset="0"/>
            </a:endParaRPr>
          </a:p>
        </p:txBody>
      </p:sp>
      <p:sp>
        <p:nvSpPr>
          <p:cNvPr id="55314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charset="0"/>
            </a:endParaRPr>
          </a:p>
        </p:txBody>
      </p:sp>
      <p:sp>
        <p:nvSpPr>
          <p:cNvPr id="55315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isACK(rcvpkt,0)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55317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isACK(rcvpkt,0) )</a:t>
            </a:r>
            <a:endParaRPr lang="en-US" sz="1400">
              <a:latin typeface="Times New Roman" charset="0"/>
            </a:endParaRPr>
          </a:p>
        </p:txBody>
      </p:sp>
      <p:sp>
        <p:nvSpPr>
          <p:cNvPr id="55319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isACK(rcvpkt,1)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55321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charset="0"/>
            </a:endParaRPr>
          </a:p>
        </p:txBody>
      </p:sp>
      <p:sp>
        <p:nvSpPr>
          <p:cNvPr id="55323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charset="0"/>
            </a:endParaRPr>
          </a:p>
        </p:txBody>
      </p:sp>
      <p:sp>
        <p:nvSpPr>
          <p:cNvPr id="55324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restart_timer</a:t>
            </a:r>
            <a:endParaRPr lang="en-US" sz="1400">
              <a:latin typeface="Times New Roman" charset="0"/>
            </a:endParaRPr>
          </a:p>
        </p:txBody>
      </p:sp>
      <p:sp>
        <p:nvSpPr>
          <p:cNvPr id="55326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charset="0"/>
            </a:endParaRPr>
          </a:p>
        </p:txBody>
      </p:sp>
      <p:sp>
        <p:nvSpPr>
          <p:cNvPr id="55327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restart_timer</a:t>
            </a:r>
            <a:endParaRPr lang="en-US" sz="1400">
              <a:latin typeface="Times New Roman" charset="0"/>
            </a:endParaRPr>
          </a:p>
        </p:txBody>
      </p:sp>
      <p:sp>
        <p:nvSpPr>
          <p:cNvPr id="55331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charset="0"/>
            </a:endParaRPr>
          </a:p>
        </p:txBody>
      </p:sp>
      <p:sp>
        <p:nvSpPr>
          <p:cNvPr id="55332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charset="0"/>
            </a:endParaRPr>
          </a:p>
        </p:txBody>
      </p:sp>
      <p:grpSp>
        <p:nvGrpSpPr>
          <p:cNvPr id="55335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55348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0from above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55336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37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55346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ACK1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55338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Symbol" charset="0"/>
                <a:cs typeface="+mn-cs"/>
              </a:rPr>
              <a:t>L</a:t>
            </a:r>
          </a:p>
        </p:txBody>
      </p:sp>
      <p:sp>
        <p:nvSpPr>
          <p:cNvPr id="55340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charset="0"/>
            </a:endParaRPr>
          </a:p>
        </p:txBody>
      </p:sp>
      <p:sp>
        <p:nvSpPr>
          <p:cNvPr id="55341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4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  <a:cs typeface="+mn-cs"/>
              </a:rPr>
              <a:t>L</a:t>
            </a:r>
          </a:p>
        </p:txBody>
      </p:sp>
      <p:sp>
        <p:nvSpPr>
          <p:cNvPr id="55343" name="Text Box 55"/>
          <p:cNvSpPr txBox="1">
            <a:spLocks noChangeArrowheads="1"/>
          </p:cNvSpPr>
          <p:nvPr/>
        </p:nvSpPr>
        <p:spPr bwMode="auto">
          <a:xfrm>
            <a:off x="1319213" y="5761038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solidFill>
                  <a:srgbClr val="FF0000"/>
                </a:solidFill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solidFill>
                  <a:srgbClr val="FF0000"/>
                </a:solidFill>
                <a:latin typeface="Arial" charset="0"/>
              </a:rPr>
              <a:t>restart_timer</a:t>
            </a:r>
            <a:endParaRPr lang="en-US" sz="140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55344" name="Picture 5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5" name="Text Box 55"/>
          <p:cNvSpPr txBox="1">
            <a:spLocks noChangeArrowheads="1"/>
          </p:cNvSpPr>
          <p:nvPr/>
        </p:nvSpPr>
        <p:spPr bwMode="auto">
          <a:xfrm>
            <a:off x="6534150" y="1641475"/>
            <a:ext cx="1573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solidFill>
                  <a:srgbClr val="FF0000"/>
                </a:solidFill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solidFill>
                  <a:srgbClr val="FF0000"/>
                </a:solidFill>
                <a:latin typeface="Arial" charset="0"/>
              </a:rPr>
              <a:t>restart_timer</a:t>
            </a:r>
            <a:endParaRPr lang="en-US" sz="1400">
              <a:solidFill>
                <a:srgbClr val="FF0000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BA36A43D-5FB0-B343-8D1F-8F56994BD1DC}" type="slidenum">
              <a:rPr lang="en-US" sz="1200"/>
              <a:pPr/>
              <a:t>4</a:t>
            </a:fld>
            <a:endParaRPr lang="en-US" sz="1200"/>
          </a:p>
        </p:txBody>
      </p:sp>
      <p:grpSp>
        <p:nvGrpSpPr>
          <p:cNvPr id="18435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18464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001 w 1036"/>
                <a:gd name="T1" fmla="*/ 11 h 675"/>
                <a:gd name="T2" fmla="*/ 603 w 1036"/>
                <a:gd name="T3" fmla="*/ 53 h 675"/>
                <a:gd name="T4" fmla="*/ 319 w 1036"/>
                <a:gd name="T5" fmla="*/ 129 h 675"/>
                <a:gd name="T6" fmla="*/ 237 w 1036"/>
                <a:gd name="T7" fmla="*/ 229 h 675"/>
                <a:gd name="T8" fmla="*/ 33 w 1036"/>
                <a:gd name="T9" fmla="*/ 297 h 675"/>
                <a:gd name="T10" fmla="*/ 26 w 1036"/>
                <a:gd name="T11" fmla="*/ 459 h 675"/>
                <a:gd name="T12" fmla="*/ 204 w 1036"/>
                <a:gd name="T13" fmla="*/ 489 h 675"/>
                <a:gd name="T14" fmla="*/ 710 w 1036"/>
                <a:gd name="T15" fmla="*/ 489 h 675"/>
                <a:gd name="T16" fmla="*/ 923 w 1036"/>
                <a:gd name="T17" fmla="*/ 555 h 675"/>
                <a:gd name="T18" fmla="*/ 1162 w 1036"/>
                <a:gd name="T19" fmla="*/ 657 h 675"/>
                <a:gd name="T20" fmla="*/ 1345 w 1036"/>
                <a:gd name="T21" fmla="*/ 661 h 675"/>
                <a:gd name="T22" fmla="*/ 1471 w 1036"/>
                <a:gd name="T23" fmla="*/ 603 h 675"/>
                <a:gd name="T24" fmla="*/ 1534 w 1036"/>
                <a:gd name="T25" fmla="*/ 445 h 675"/>
                <a:gd name="T26" fmla="*/ 1574 w 1036"/>
                <a:gd name="T27" fmla="*/ 291 h 675"/>
                <a:gd name="T28" fmla="*/ 1579 w 1036"/>
                <a:gd name="T29" fmla="*/ 107 h 675"/>
                <a:gd name="T30" fmla="*/ 1445 w 1036"/>
                <a:gd name="T31" fmla="*/ 17 h 675"/>
                <a:gd name="T32" fmla="*/ 1199 w 1036"/>
                <a:gd name="T33" fmla="*/ 3 h 675"/>
                <a:gd name="T34" fmla="*/ 1001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5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09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8466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3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4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5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6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7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8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9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40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41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42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43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44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45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481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8841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42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82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7205 w 765"/>
                <a:gd name="T1" fmla="*/ 320 h 459"/>
                <a:gd name="T2" fmla="*/ 4883 w 765"/>
                <a:gd name="T3" fmla="*/ 2272 h 459"/>
                <a:gd name="T4" fmla="*/ 1633 w 765"/>
                <a:gd name="T5" fmla="*/ 3233 h 459"/>
                <a:gd name="T6" fmla="*/ 234 w 765"/>
                <a:gd name="T7" fmla="*/ 10895 h 459"/>
                <a:gd name="T8" fmla="*/ 3055 w 765"/>
                <a:gd name="T9" fmla="*/ 14395 h 459"/>
                <a:gd name="T10" fmla="*/ 5872 w 765"/>
                <a:gd name="T11" fmla="*/ 13798 h 459"/>
                <a:gd name="T12" fmla="*/ 9913 w 765"/>
                <a:gd name="T13" fmla="*/ 14395 h 459"/>
                <a:gd name="T14" fmla="*/ 11862 w 765"/>
                <a:gd name="T15" fmla="*/ 14061 h 459"/>
                <a:gd name="T16" fmla="*/ 12768 w 765"/>
                <a:gd name="T17" fmla="*/ 12064 h 459"/>
                <a:gd name="T18" fmla="*/ 12745 w 765"/>
                <a:gd name="T19" fmla="*/ 5121 h 459"/>
                <a:gd name="T20" fmla="*/ 11248 w 765"/>
                <a:gd name="T21" fmla="*/ 1117 h 459"/>
                <a:gd name="T22" fmla="*/ 7205 w 765"/>
                <a:gd name="T23" fmla="*/ 32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0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1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2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3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4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5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6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7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8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59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0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1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2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3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4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5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501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8824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5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6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7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8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9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0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1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2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3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4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5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6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7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8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04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18840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02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816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817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818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819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8822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3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85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86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03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8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810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13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77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04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87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8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8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802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05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8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9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05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879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9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9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794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97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0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61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06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87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786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9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0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2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53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07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87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778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1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2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4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45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73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509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87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770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73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4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10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87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762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65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11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87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754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57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12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87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746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9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13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87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738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1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2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14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87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87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8730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33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4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96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97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15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8713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15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6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7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8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9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0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1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2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3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4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5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6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14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16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8699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01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2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3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4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5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6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7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8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9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0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1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2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00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518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8697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8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19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8695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6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0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8693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4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1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8691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2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8522" name="Picture 1107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3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8689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0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24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8657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1 w 354"/>
                  <a:gd name="T1" fmla="*/ 0 h 2742"/>
                  <a:gd name="T2" fmla="*/ 59 w 354"/>
                  <a:gd name="T3" fmla="*/ 79 h 2742"/>
                  <a:gd name="T4" fmla="*/ 58 w 354"/>
                  <a:gd name="T5" fmla="*/ 612 h 2742"/>
                  <a:gd name="T6" fmla="*/ 0 w 354"/>
                  <a:gd name="T7" fmla="*/ 640 h 2742"/>
                  <a:gd name="T8" fmla="*/ 1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59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36 w 211"/>
                  <a:gd name="T3" fmla="*/ 51 h 2537"/>
                  <a:gd name="T4" fmla="*/ 2 w 211"/>
                  <a:gd name="T5" fmla="*/ 58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30 h 226"/>
                  <a:gd name="T4" fmla="*/ 56 w 328"/>
                  <a:gd name="T5" fmla="*/ 54 h 226"/>
                  <a:gd name="T6" fmla="*/ 0 w 328"/>
                  <a:gd name="T7" fmla="*/ 2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8662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53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328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8664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330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31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8667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68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29 h 226"/>
                  <a:gd name="T4" fmla="*/ 56 w 328"/>
                  <a:gd name="T5" fmla="*/ 52 h 226"/>
                  <a:gd name="T6" fmla="*/ 0 w 328"/>
                  <a:gd name="T7" fmla="*/ 2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69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4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335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71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50 w 296"/>
                  <a:gd name="T3" fmla="*/ 32 h 256"/>
                  <a:gd name="T4" fmla="*/ 50 w 296"/>
                  <a:gd name="T5" fmla="*/ 59 h 256"/>
                  <a:gd name="T6" fmla="*/ 0 w 296"/>
                  <a:gd name="T7" fmla="*/ 2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52 w 304"/>
                  <a:gd name="T3" fmla="*/ 38 h 288"/>
                  <a:gd name="T4" fmla="*/ 49 w 304"/>
                  <a:gd name="T5" fmla="*/ 68 h 288"/>
                  <a:gd name="T6" fmla="*/ 2 w 304"/>
                  <a:gd name="T7" fmla="*/ 29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74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5 h 240"/>
                  <a:gd name="T2" fmla="*/ 2 w 306"/>
                  <a:gd name="T3" fmla="*/ 57 h 240"/>
                  <a:gd name="T4" fmla="*/ 52 w 306"/>
                  <a:gd name="T5" fmla="*/ 26 h 240"/>
                  <a:gd name="T6" fmla="*/ 50 w 306"/>
                  <a:gd name="T7" fmla="*/ 0 h 240"/>
                  <a:gd name="T8" fmla="*/ 0 w 306"/>
                  <a:gd name="T9" fmla="*/ 2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41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42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78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44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45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25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8625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1 w 354"/>
                  <a:gd name="T1" fmla="*/ 0 h 2742"/>
                  <a:gd name="T2" fmla="*/ 59 w 354"/>
                  <a:gd name="T3" fmla="*/ 79 h 2742"/>
                  <a:gd name="T4" fmla="*/ 58 w 354"/>
                  <a:gd name="T5" fmla="*/ 612 h 2742"/>
                  <a:gd name="T6" fmla="*/ 0 w 354"/>
                  <a:gd name="T7" fmla="*/ 640 h 2742"/>
                  <a:gd name="T8" fmla="*/ 1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27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36 w 211"/>
                  <a:gd name="T3" fmla="*/ 51 h 2537"/>
                  <a:gd name="T4" fmla="*/ 2 w 211"/>
                  <a:gd name="T5" fmla="*/ 58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30 h 226"/>
                  <a:gd name="T4" fmla="*/ 56 w 328"/>
                  <a:gd name="T5" fmla="*/ 54 h 226"/>
                  <a:gd name="T6" fmla="*/ 0 w 328"/>
                  <a:gd name="T7" fmla="*/ 2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8630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2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296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8632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19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298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9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8635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17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36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29 h 226"/>
                  <a:gd name="T4" fmla="*/ 56 w 328"/>
                  <a:gd name="T5" fmla="*/ 52 h 226"/>
                  <a:gd name="T6" fmla="*/ 0 w 328"/>
                  <a:gd name="T7" fmla="*/ 2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37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1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303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39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50 w 296"/>
                  <a:gd name="T3" fmla="*/ 32 h 256"/>
                  <a:gd name="T4" fmla="*/ 50 w 296"/>
                  <a:gd name="T5" fmla="*/ 59 h 256"/>
                  <a:gd name="T6" fmla="*/ 0 w 296"/>
                  <a:gd name="T7" fmla="*/ 2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52 w 304"/>
                  <a:gd name="T3" fmla="*/ 38 h 288"/>
                  <a:gd name="T4" fmla="*/ 49 w 304"/>
                  <a:gd name="T5" fmla="*/ 68 h 288"/>
                  <a:gd name="T6" fmla="*/ 2 w 304"/>
                  <a:gd name="T7" fmla="*/ 29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42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5 h 240"/>
                  <a:gd name="T2" fmla="*/ 2 w 306"/>
                  <a:gd name="T3" fmla="*/ 57 h 240"/>
                  <a:gd name="T4" fmla="*/ 52 w 306"/>
                  <a:gd name="T5" fmla="*/ 26 h 240"/>
                  <a:gd name="T6" fmla="*/ 50 w 306"/>
                  <a:gd name="T7" fmla="*/ 0 h 240"/>
                  <a:gd name="T8" fmla="*/ 0 w 306"/>
                  <a:gd name="T9" fmla="*/ 2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9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0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46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12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3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526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8602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3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4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0 w 2982"/>
                  <a:gd name="T1" fmla="*/ 0 h 2442"/>
                  <a:gd name="T2" fmla="*/ 0 w 2982"/>
                  <a:gd name="T3" fmla="*/ 13 h 2442"/>
                  <a:gd name="T4" fmla="*/ 44 w 2982"/>
                  <a:gd name="T5" fmla="*/ 18 h 2442"/>
                  <a:gd name="T6" fmla="*/ 55 w 2982"/>
                  <a:gd name="T7" fmla="*/ 2 h 2442"/>
                  <a:gd name="T8" fmla="*/ 1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605" name="Picture 1181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6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6 w 2528"/>
                  <a:gd name="T3" fmla="*/ 3 h 455"/>
                  <a:gd name="T4" fmla="*/ 45 w 2528"/>
                  <a:gd name="T5" fmla="*/ 3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0 w 702"/>
                  <a:gd name="T1" fmla="*/ 0 h 1893"/>
                  <a:gd name="T2" fmla="*/ 0 w 702"/>
                  <a:gd name="T3" fmla="*/ 14 h 1893"/>
                  <a:gd name="T4" fmla="*/ 2 w 702"/>
                  <a:gd name="T5" fmla="*/ 14 h 1893"/>
                  <a:gd name="T6" fmla="*/ 13 w 702"/>
                  <a:gd name="T7" fmla="*/ 1 h 1893"/>
                  <a:gd name="T8" fmla="*/ 1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4 w 756"/>
                  <a:gd name="T1" fmla="*/ 0 h 2184"/>
                  <a:gd name="T2" fmla="*/ 2 w 756"/>
                  <a:gd name="T3" fmla="*/ 16 h 2184"/>
                  <a:gd name="T4" fmla="*/ 0 w 756"/>
                  <a:gd name="T5" fmla="*/ 16 h 2184"/>
                  <a:gd name="T6" fmla="*/ 11 w 756"/>
                  <a:gd name="T7" fmla="*/ 1 h 2184"/>
                  <a:gd name="T8" fmla="*/ 14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4 w 2773"/>
                  <a:gd name="T5" fmla="*/ 5 h 738"/>
                  <a:gd name="T6" fmla="*/ 43 w 2773"/>
                  <a:gd name="T7" fmla="*/ 4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26 w 637"/>
                  <a:gd name="T1" fmla="*/ 0 h 1659"/>
                  <a:gd name="T2" fmla="*/ 27 w 637"/>
                  <a:gd name="T3" fmla="*/ 0 h 1659"/>
                  <a:gd name="T4" fmla="*/ 3 w 637"/>
                  <a:gd name="T5" fmla="*/ 114 h 1659"/>
                  <a:gd name="T6" fmla="*/ 0 w 637"/>
                  <a:gd name="T7" fmla="*/ 112 h 1659"/>
                  <a:gd name="T8" fmla="*/ 2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4 h 550"/>
                  <a:gd name="T4" fmla="*/ 92 w 2216"/>
                  <a:gd name="T5" fmla="*/ 39 h 550"/>
                  <a:gd name="T6" fmla="*/ 94 w 2216"/>
                  <a:gd name="T7" fmla="*/ 34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12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619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0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13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23 h 792"/>
                  <a:gd name="T2" fmla="*/ 22 w 990"/>
                  <a:gd name="T3" fmla="*/ 0 h 792"/>
                  <a:gd name="T4" fmla="*/ 22 w 990"/>
                  <a:gd name="T5" fmla="*/ 2 h 792"/>
                  <a:gd name="T6" fmla="*/ 0 w 990"/>
                  <a:gd name="T7" fmla="*/ 25 h 792"/>
                  <a:gd name="T8" fmla="*/ 1 w 990"/>
                  <a:gd name="T9" fmla="*/ 2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56 w 2532"/>
                  <a:gd name="T5" fmla="*/ 21 h 723"/>
                  <a:gd name="T6" fmla="*/ 56 w 2532"/>
                  <a:gd name="T7" fmla="*/ 2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4 h 147"/>
                  <a:gd name="T4" fmla="*/ 0 w 26"/>
                  <a:gd name="T5" fmla="*/ 4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6 w 1176"/>
                  <a:gd name="T1" fmla="*/ 0 h 606"/>
                  <a:gd name="T2" fmla="*/ 0 w 1176"/>
                  <a:gd name="T3" fmla="*/ 19 h 606"/>
                  <a:gd name="T4" fmla="*/ 1 w 1176"/>
                  <a:gd name="T5" fmla="*/ 19 h 606"/>
                  <a:gd name="T6" fmla="*/ 26 w 1176"/>
                  <a:gd name="T7" fmla="*/ 1 h 606"/>
                  <a:gd name="T8" fmla="*/ 2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36 w 2532"/>
                  <a:gd name="T5" fmla="*/ 16 h 723"/>
                  <a:gd name="T6" fmla="*/ 36 w 2532"/>
                  <a:gd name="T7" fmla="*/ 1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21 h 723"/>
                  <a:gd name="T6" fmla="*/ 0 w 2532"/>
                  <a:gd name="T7" fmla="*/ 22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7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8579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0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1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0 w 2982"/>
                  <a:gd name="T1" fmla="*/ 0 h 2442"/>
                  <a:gd name="T2" fmla="*/ 0 w 2982"/>
                  <a:gd name="T3" fmla="*/ 13 h 2442"/>
                  <a:gd name="T4" fmla="*/ 44 w 2982"/>
                  <a:gd name="T5" fmla="*/ 18 h 2442"/>
                  <a:gd name="T6" fmla="*/ 55 w 2982"/>
                  <a:gd name="T7" fmla="*/ 2 h 2442"/>
                  <a:gd name="T8" fmla="*/ 1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82" name="Picture 1205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3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6 w 2528"/>
                  <a:gd name="T3" fmla="*/ 3 h 455"/>
                  <a:gd name="T4" fmla="*/ 45 w 2528"/>
                  <a:gd name="T5" fmla="*/ 3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0 w 702"/>
                  <a:gd name="T1" fmla="*/ 0 h 1893"/>
                  <a:gd name="T2" fmla="*/ 0 w 702"/>
                  <a:gd name="T3" fmla="*/ 14 h 1893"/>
                  <a:gd name="T4" fmla="*/ 2 w 702"/>
                  <a:gd name="T5" fmla="*/ 14 h 1893"/>
                  <a:gd name="T6" fmla="*/ 13 w 702"/>
                  <a:gd name="T7" fmla="*/ 1 h 1893"/>
                  <a:gd name="T8" fmla="*/ 1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4 w 756"/>
                  <a:gd name="T1" fmla="*/ 0 h 2184"/>
                  <a:gd name="T2" fmla="*/ 2 w 756"/>
                  <a:gd name="T3" fmla="*/ 16 h 2184"/>
                  <a:gd name="T4" fmla="*/ 0 w 756"/>
                  <a:gd name="T5" fmla="*/ 16 h 2184"/>
                  <a:gd name="T6" fmla="*/ 11 w 756"/>
                  <a:gd name="T7" fmla="*/ 1 h 2184"/>
                  <a:gd name="T8" fmla="*/ 14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4 w 2773"/>
                  <a:gd name="T5" fmla="*/ 5 h 738"/>
                  <a:gd name="T6" fmla="*/ 43 w 2773"/>
                  <a:gd name="T7" fmla="*/ 4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26 w 637"/>
                  <a:gd name="T1" fmla="*/ 0 h 1659"/>
                  <a:gd name="T2" fmla="*/ 27 w 637"/>
                  <a:gd name="T3" fmla="*/ 0 h 1659"/>
                  <a:gd name="T4" fmla="*/ 3 w 637"/>
                  <a:gd name="T5" fmla="*/ 114 h 1659"/>
                  <a:gd name="T6" fmla="*/ 0 w 637"/>
                  <a:gd name="T7" fmla="*/ 112 h 1659"/>
                  <a:gd name="T8" fmla="*/ 2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4 h 550"/>
                  <a:gd name="T4" fmla="*/ 92 w 2216"/>
                  <a:gd name="T5" fmla="*/ 39 h 550"/>
                  <a:gd name="T6" fmla="*/ 94 w 2216"/>
                  <a:gd name="T7" fmla="*/ 34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89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96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8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9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0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1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90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23 h 792"/>
                  <a:gd name="T2" fmla="*/ 22 w 990"/>
                  <a:gd name="T3" fmla="*/ 0 h 792"/>
                  <a:gd name="T4" fmla="*/ 22 w 990"/>
                  <a:gd name="T5" fmla="*/ 2 h 792"/>
                  <a:gd name="T6" fmla="*/ 0 w 990"/>
                  <a:gd name="T7" fmla="*/ 25 h 792"/>
                  <a:gd name="T8" fmla="*/ 1 w 990"/>
                  <a:gd name="T9" fmla="*/ 2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56 w 2532"/>
                  <a:gd name="T5" fmla="*/ 21 h 723"/>
                  <a:gd name="T6" fmla="*/ 56 w 2532"/>
                  <a:gd name="T7" fmla="*/ 2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4 h 147"/>
                  <a:gd name="T4" fmla="*/ 0 w 26"/>
                  <a:gd name="T5" fmla="*/ 4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6 w 1176"/>
                  <a:gd name="T1" fmla="*/ 0 h 606"/>
                  <a:gd name="T2" fmla="*/ 0 w 1176"/>
                  <a:gd name="T3" fmla="*/ 19 h 606"/>
                  <a:gd name="T4" fmla="*/ 1 w 1176"/>
                  <a:gd name="T5" fmla="*/ 19 h 606"/>
                  <a:gd name="T6" fmla="*/ 26 w 1176"/>
                  <a:gd name="T7" fmla="*/ 1 h 606"/>
                  <a:gd name="T8" fmla="*/ 2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36 w 2532"/>
                  <a:gd name="T5" fmla="*/ 16 h 723"/>
                  <a:gd name="T6" fmla="*/ 36 w 2532"/>
                  <a:gd name="T7" fmla="*/ 1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21 h 723"/>
                  <a:gd name="T6" fmla="*/ 0 w 2532"/>
                  <a:gd name="T7" fmla="*/ 22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8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8556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7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8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0 w 2982"/>
                  <a:gd name="T1" fmla="*/ 0 h 2442"/>
                  <a:gd name="T2" fmla="*/ 0 w 2982"/>
                  <a:gd name="T3" fmla="*/ 13 h 2442"/>
                  <a:gd name="T4" fmla="*/ 44 w 2982"/>
                  <a:gd name="T5" fmla="*/ 18 h 2442"/>
                  <a:gd name="T6" fmla="*/ 55 w 2982"/>
                  <a:gd name="T7" fmla="*/ 2 h 2442"/>
                  <a:gd name="T8" fmla="*/ 1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59" name="Picture 1229" descr="screen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60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6 w 2528"/>
                  <a:gd name="T3" fmla="*/ 3 h 455"/>
                  <a:gd name="T4" fmla="*/ 45 w 2528"/>
                  <a:gd name="T5" fmla="*/ 3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0 w 702"/>
                  <a:gd name="T1" fmla="*/ 0 h 1893"/>
                  <a:gd name="T2" fmla="*/ 0 w 702"/>
                  <a:gd name="T3" fmla="*/ 14 h 1893"/>
                  <a:gd name="T4" fmla="*/ 2 w 702"/>
                  <a:gd name="T5" fmla="*/ 14 h 1893"/>
                  <a:gd name="T6" fmla="*/ 13 w 702"/>
                  <a:gd name="T7" fmla="*/ 1 h 1893"/>
                  <a:gd name="T8" fmla="*/ 1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4 w 756"/>
                  <a:gd name="T1" fmla="*/ 0 h 2184"/>
                  <a:gd name="T2" fmla="*/ 2 w 756"/>
                  <a:gd name="T3" fmla="*/ 16 h 2184"/>
                  <a:gd name="T4" fmla="*/ 0 w 756"/>
                  <a:gd name="T5" fmla="*/ 16 h 2184"/>
                  <a:gd name="T6" fmla="*/ 11 w 756"/>
                  <a:gd name="T7" fmla="*/ 1 h 2184"/>
                  <a:gd name="T8" fmla="*/ 14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4 w 2773"/>
                  <a:gd name="T5" fmla="*/ 5 h 738"/>
                  <a:gd name="T6" fmla="*/ 43 w 2773"/>
                  <a:gd name="T7" fmla="*/ 4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26 w 637"/>
                  <a:gd name="T1" fmla="*/ 0 h 1659"/>
                  <a:gd name="T2" fmla="*/ 27 w 637"/>
                  <a:gd name="T3" fmla="*/ 0 h 1659"/>
                  <a:gd name="T4" fmla="*/ 3 w 637"/>
                  <a:gd name="T5" fmla="*/ 114 h 1659"/>
                  <a:gd name="T6" fmla="*/ 0 w 637"/>
                  <a:gd name="T7" fmla="*/ 112 h 1659"/>
                  <a:gd name="T8" fmla="*/ 2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4 h 550"/>
                  <a:gd name="T4" fmla="*/ 92 w 2216"/>
                  <a:gd name="T5" fmla="*/ 39 h 550"/>
                  <a:gd name="T6" fmla="*/ 94 w 2216"/>
                  <a:gd name="T7" fmla="*/ 34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66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73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67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23 h 792"/>
                  <a:gd name="T2" fmla="*/ 22 w 990"/>
                  <a:gd name="T3" fmla="*/ 0 h 792"/>
                  <a:gd name="T4" fmla="*/ 22 w 990"/>
                  <a:gd name="T5" fmla="*/ 2 h 792"/>
                  <a:gd name="T6" fmla="*/ 0 w 990"/>
                  <a:gd name="T7" fmla="*/ 25 h 792"/>
                  <a:gd name="T8" fmla="*/ 1 w 990"/>
                  <a:gd name="T9" fmla="*/ 2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56 w 2532"/>
                  <a:gd name="T5" fmla="*/ 21 h 723"/>
                  <a:gd name="T6" fmla="*/ 56 w 2532"/>
                  <a:gd name="T7" fmla="*/ 2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4 h 147"/>
                  <a:gd name="T4" fmla="*/ 0 w 26"/>
                  <a:gd name="T5" fmla="*/ 4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6 w 1176"/>
                  <a:gd name="T1" fmla="*/ 0 h 606"/>
                  <a:gd name="T2" fmla="*/ 0 w 1176"/>
                  <a:gd name="T3" fmla="*/ 19 h 606"/>
                  <a:gd name="T4" fmla="*/ 1 w 1176"/>
                  <a:gd name="T5" fmla="*/ 19 h 606"/>
                  <a:gd name="T6" fmla="*/ 26 w 1176"/>
                  <a:gd name="T7" fmla="*/ 1 h 606"/>
                  <a:gd name="T8" fmla="*/ 2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36 w 2532"/>
                  <a:gd name="T5" fmla="*/ 16 h 723"/>
                  <a:gd name="T6" fmla="*/ 36 w 2532"/>
                  <a:gd name="T7" fmla="*/ 1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21 h 723"/>
                  <a:gd name="T6" fmla="*/ 0 w 2532"/>
                  <a:gd name="T7" fmla="*/ 22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9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8554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5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30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8531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3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0 w 2982"/>
                  <a:gd name="T1" fmla="*/ 0 h 2442"/>
                  <a:gd name="T2" fmla="*/ 0 w 2982"/>
                  <a:gd name="T3" fmla="*/ 13 h 2442"/>
                  <a:gd name="T4" fmla="*/ 44 w 2982"/>
                  <a:gd name="T5" fmla="*/ 18 h 2442"/>
                  <a:gd name="T6" fmla="*/ 55 w 2982"/>
                  <a:gd name="T7" fmla="*/ 2 h 2442"/>
                  <a:gd name="T8" fmla="*/ 1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34" name="Picture 1256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5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6 w 2528"/>
                  <a:gd name="T3" fmla="*/ 3 h 455"/>
                  <a:gd name="T4" fmla="*/ 45 w 2528"/>
                  <a:gd name="T5" fmla="*/ 3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0 w 702"/>
                  <a:gd name="T1" fmla="*/ 0 h 1893"/>
                  <a:gd name="T2" fmla="*/ 0 w 702"/>
                  <a:gd name="T3" fmla="*/ 14 h 1893"/>
                  <a:gd name="T4" fmla="*/ 2 w 702"/>
                  <a:gd name="T5" fmla="*/ 14 h 1893"/>
                  <a:gd name="T6" fmla="*/ 13 w 702"/>
                  <a:gd name="T7" fmla="*/ 1 h 1893"/>
                  <a:gd name="T8" fmla="*/ 1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4 w 756"/>
                  <a:gd name="T1" fmla="*/ 0 h 2184"/>
                  <a:gd name="T2" fmla="*/ 2 w 756"/>
                  <a:gd name="T3" fmla="*/ 16 h 2184"/>
                  <a:gd name="T4" fmla="*/ 0 w 756"/>
                  <a:gd name="T5" fmla="*/ 16 h 2184"/>
                  <a:gd name="T6" fmla="*/ 11 w 756"/>
                  <a:gd name="T7" fmla="*/ 1 h 2184"/>
                  <a:gd name="T8" fmla="*/ 14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4 w 2773"/>
                  <a:gd name="T5" fmla="*/ 5 h 738"/>
                  <a:gd name="T6" fmla="*/ 43 w 2773"/>
                  <a:gd name="T7" fmla="*/ 4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26 w 637"/>
                  <a:gd name="T1" fmla="*/ 0 h 1659"/>
                  <a:gd name="T2" fmla="*/ 27 w 637"/>
                  <a:gd name="T3" fmla="*/ 0 h 1659"/>
                  <a:gd name="T4" fmla="*/ 3 w 637"/>
                  <a:gd name="T5" fmla="*/ 114 h 1659"/>
                  <a:gd name="T6" fmla="*/ 0 w 637"/>
                  <a:gd name="T7" fmla="*/ 112 h 1659"/>
                  <a:gd name="T8" fmla="*/ 2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4 h 550"/>
                  <a:gd name="T4" fmla="*/ 92 w 2216"/>
                  <a:gd name="T5" fmla="*/ 39 h 550"/>
                  <a:gd name="T6" fmla="*/ 94 w 2216"/>
                  <a:gd name="T7" fmla="*/ 34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41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48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9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0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1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2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3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42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23 h 792"/>
                  <a:gd name="T2" fmla="*/ 22 w 990"/>
                  <a:gd name="T3" fmla="*/ 0 h 792"/>
                  <a:gd name="T4" fmla="*/ 22 w 990"/>
                  <a:gd name="T5" fmla="*/ 2 h 792"/>
                  <a:gd name="T6" fmla="*/ 0 w 990"/>
                  <a:gd name="T7" fmla="*/ 25 h 792"/>
                  <a:gd name="T8" fmla="*/ 1 w 990"/>
                  <a:gd name="T9" fmla="*/ 2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56 w 2532"/>
                  <a:gd name="T5" fmla="*/ 21 h 723"/>
                  <a:gd name="T6" fmla="*/ 56 w 2532"/>
                  <a:gd name="T7" fmla="*/ 2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4 h 147"/>
                  <a:gd name="T4" fmla="*/ 0 w 26"/>
                  <a:gd name="T5" fmla="*/ 4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6 w 1176"/>
                  <a:gd name="T1" fmla="*/ 0 h 606"/>
                  <a:gd name="T2" fmla="*/ 0 w 1176"/>
                  <a:gd name="T3" fmla="*/ 19 h 606"/>
                  <a:gd name="T4" fmla="*/ 1 w 1176"/>
                  <a:gd name="T5" fmla="*/ 19 h 606"/>
                  <a:gd name="T6" fmla="*/ 26 w 1176"/>
                  <a:gd name="T7" fmla="*/ 1 h 606"/>
                  <a:gd name="T8" fmla="*/ 2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36 w 2532"/>
                  <a:gd name="T5" fmla="*/ 16 h 723"/>
                  <a:gd name="T6" fmla="*/ 36 w 2532"/>
                  <a:gd name="T7" fmla="*/ 1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21 h 723"/>
                  <a:gd name="T6" fmla="*/ 0 w 2532"/>
                  <a:gd name="T7" fmla="*/ 22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8436" name="Picture 864" descr="underline_base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Transport services and protocols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511300"/>
            <a:ext cx="4086225" cy="5114925"/>
          </a:xfrm>
        </p:spPr>
        <p:txBody>
          <a:bodyPr/>
          <a:lstStyle/>
          <a:p>
            <a:pPr>
              <a:defRPr/>
            </a:pPr>
            <a:r>
              <a:rPr lang="en-US" sz="2400">
                <a:cs typeface="+mn-cs"/>
              </a:rPr>
              <a:t>provide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i="1">
                <a:solidFill>
                  <a:srgbClr val="CC0000"/>
                </a:solidFill>
                <a:cs typeface="+mn-cs"/>
              </a:rPr>
              <a:t>logical communication</a:t>
            </a:r>
            <a:r>
              <a:rPr lang="en-US" sz="2400">
                <a:cs typeface="+mn-cs"/>
              </a:rPr>
              <a:t> between app processes running on different hosts</a:t>
            </a:r>
          </a:p>
          <a:p>
            <a:pPr>
              <a:defRPr/>
            </a:pPr>
            <a:r>
              <a:rPr lang="en-US" sz="2400">
                <a:cs typeface="+mn-cs"/>
              </a:rPr>
              <a:t>transport protocols run in end systems </a:t>
            </a:r>
          </a:p>
          <a:p>
            <a:pPr lvl="1">
              <a:defRPr/>
            </a:pPr>
            <a:r>
              <a:rPr lang="en-US"/>
              <a:t>send side: breaks app messages into </a:t>
            </a:r>
            <a:r>
              <a:rPr lang="en-US" i="1">
                <a:solidFill>
                  <a:srgbClr val="CC0000"/>
                </a:solidFill>
              </a:rPr>
              <a:t>segments</a:t>
            </a:r>
            <a:r>
              <a:rPr lang="en-US"/>
              <a:t>, passes to  network layer</a:t>
            </a:r>
          </a:p>
          <a:p>
            <a:pPr lvl="1">
              <a:defRPr/>
            </a:pPr>
            <a:r>
              <a:rPr lang="en-US"/>
              <a:t>rcv side: reassembles segments into messages, passes to app layer</a:t>
            </a:r>
          </a:p>
          <a:p>
            <a:pPr>
              <a:defRPr/>
            </a:pPr>
            <a:r>
              <a:rPr lang="en-US" sz="2400">
                <a:cs typeface="+mn-cs"/>
              </a:rPr>
              <a:t>more than one transport protocol available to apps</a:t>
            </a:r>
          </a:p>
          <a:p>
            <a:pPr lvl="1">
              <a:defRPr/>
            </a:pPr>
            <a:r>
              <a:rPr lang="en-US"/>
              <a:t>Internet: TCP and UDP</a:t>
            </a:r>
          </a:p>
        </p:txBody>
      </p:sp>
      <p:grpSp>
        <p:nvGrpSpPr>
          <p:cNvPr id="3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18455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23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24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460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26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27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28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8456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452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18453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8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18442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447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1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8443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0F10AAF7-4C50-D54C-8B3F-BAAE4917B5C5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  <a:cs typeface="+mn-cs"/>
              </a:rPr>
              <a:t>sender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  <a:cs typeface="+mn-cs"/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ack1</a:t>
            </a:r>
          </a:p>
        </p:txBody>
      </p:sp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pkt0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41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pkt0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3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pkt0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37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pkt1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35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ack1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33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ack0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31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ack0</a:t>
              </a:r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(a) no loss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  <a:cs typeface="+mn-cs"/>
              </a:rPr>
              <a:t>sender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  <a:cs typeface="+mn-cs"/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ack1</a:t>
            </a:r>
          </a:p>
        </p:txBody>
      </p:sp>
      <p:sp>
        <p:nvSpPr>
          <p:cNvPr id="40995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pkt0</a:t>
            </a: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29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pkt0</a:t>
              </a:r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27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pkt0</a:t>
              </a:r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25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ack1</a:t>
              </a:r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2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ack0</a:t>
              </a:r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21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cs typeface="+mn-cs"/>
                </a:rPr>
                <a:t>ack0</a:t>
              </a:r>
            </a:p>
          </p:txBody>
        </p:sp>
      </p:grpSp>
      <p:sp>
        <p:nvSpPr>
          <p:cNvPr id="41002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(b) packet loss</a:t>
            </a:r>
          </a:p>
        </p:txBody>
      </p: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1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pkt1</a:t>
              </a:r>
            </a:p>
          </p:txBody>
        </p:sp>
        <p:sp>
          <p:nvSpPr>
            <p:cNvPr id="41018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cs typeface="+mn-cs"/>
                </a:rPr>
                <a:t>X</a:t>
              </a:r>
            </a:p>
          </p:txBody>
        </p:sp>
        <p:sp>
          <p:nvSpPr>
            <p:cNvPr id="41019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  <a:cs typeface="+mn-cs"/>
                </a:rPr>
                <a:t>loss</a:t>
              </a:r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1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1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12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pkt1</a:t>
              </a:r>
            </a:p>
          </p:txBody>
        </p:sp>
      </p:grpSp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57392" name="Picture 87" descr="alarm_clock_ring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  <a:cs typeface="+mn-cs"/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>
                  <a:cs typeface="+mn-cs"/>
                </a:rPr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rdt3.0 in action</a:t>
            </a:r>
          </a:p>
        </p:txBody>
      </p:sp>
      <p:pic>
        <p:nvPicPr>
          <p:cNvPr id="57391" name="Picture 9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C1B0B698-2571-A241-A64F-2EF0F0AA8C29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rdt3.0 in action</a:t>
            </a:r>
            <a:endParaRPr lang="en-US">
              <a:latin typeface="Gill Sans MT" charset="0"/>
            </a:endParaRPr>
          </a:p>
        </p:txBody>
      </p:sp>
      <p:pic>
        <p:nvPicPr>
          <p:cNvPr id="58372" name="Picture 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(detect duplicate)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04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pkt1</a:t>
              </a:r>
            </a:p>
          </p:txBody>
        </p:sp>
      </p:grp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  <a:cs typeface="+mn-cs"/>
              </a:rPr>
              <a:t>sender</a:t>
            </a:r>
          </a:p>
        </p:txBody>
      </p:sp>
      <p:sp>
        <p:nvSpPr>
          <p:cNvPr id="41995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  <a:cs typeface="+mn-cs"/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ack1</a:t>
            </a:r>
          </a:p>
        </p:txBody>
      </p:sp>
      <p:sp>
        <p:nvSpPr>
          <p:cNvPr id="42005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02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pkt0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00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pkt0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98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ack1</a:t>
              </a:r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96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ack0</a:t>
              </a:r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94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ack0</a:t>
              </a:r>
            </a:p>
          </p:txBody>
        </p:sp>
      </p:grpSp>
      <p:sp>
        <p:nvSpPr>
          <p:cNvPr id="42012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(c) ACK loss</a:t>
            </a:r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90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ack1</a:t>
              </a:r>
            </a:p>
          </p:txBody>
        </p:sp>
        <p:sp>
          <p:nvSpPr>
            <p:cNvPr id="42091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cs typeface="+mn-cs"/>
                </a:rPr>
                <a:t>X</a:t>
              </a:r>
            </a:p>
          </p:txBody>
        </p:sp>
        <p:sp>
          <p:nvSpPr>
            <p:cNvPr id="42092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  <a:cs typeface="+mn-cs"/>
                </a:rPr>
                <a:t>loss</a:t>
              </a: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87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88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85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pkt1</a:t>
              </a:r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58465" name="Picture 78" descr="alarm_clock_ring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  <a:cs typeface="+mn-cs"/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>
                  <a:cs typeface="+mn-cs"/>
                </a:rPr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(detect duplicate)</a:t>
            </a: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8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pkt1</a:t>
              </a:r>
            </a:p>
          </p:txBody>
        </p:sp>
      </p:grpSp>
      <p:sp>
        <p:nvSpPr>
          <p:cNvPr id="42021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  <a:cs typeface="+mn-cs"/>
              </a:rPr>
              <a:t>sender</a:t>
            </a:r>
          </a:p>
        </p:txBody>
      </p:sp>
      <p:sp>
        <p:nvSpPr>
          <p:cNvPr id="42022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  <a:cs typeface="+mn-cs"/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pkt1</a:t>
            </a:r>
          </a:p>
        </p:txBody>
      </p:sp>
      <p:sp>
        <p:nvSpPr>
          <p:cNvPr id="42027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rcv pkt0</a:t>
            </a:r>
          </a:p>
        </p:txBody>
      </p:sp>
      <p:grpSp>
        <p:nvGrpSpPr>
          <p:cNvPr id="13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79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pkt0</a:t>
              </a:r>
            </a:p>
          </p:txBody>
        </p:sp>
      </p:grpSp>
      <p:grpSp>
        <p:nvGrpSpPr>
          <p:cNvPr id="1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77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ack0</a:t>
              </a:r>
            </a:p>
          </p:txBody>
        </p:sp>
      </p:grpSp>
      <p:sp>
        <p:nvSpPr>
          <p:cNvPr id="42031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(d) premature timeout/ delayed ACK</a:t>
            </a:r>
          </a:p>
        </p:txBody>
      </p: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74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75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7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  <a:cs typeface="+mn-cs"/>
                </a:rPr>
                <a:t>pkt1</a:t>
              </a:r>
            </a:p>
          </p:txBody>
        </p:sp>
      </p:grpSp>
      <p:grpSp>
        <p:nvGrpSpPr>
          <p:cNvPr id="17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58452" name="Picture 130" descr="alarm_clock_ring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  <a:cs typeface="+mn-cs"/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>
                  <a:cs typeface="+mn-cs"/>
                </a:rPr>
                <a:t>resend pkt1</a:t>
              </a:r>
            </a:p>
          </p:txBody>
        </p:sp>
      </p:grpSp>
      <p:grpSp>
        <p:nvGrpSpPr>
          <p:cNvPr id="18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67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+mn-cs"/>
                </a:rPr>
                <a:t>ack1</a:t>
              </a:r>
            </a:p>
          </p:txBody>
        </p:sp>
        <p:sp>
          <p:nvSpPr>
            <p:cNvPr id="42068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9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cs typeface="+mn-cs"/>
                </a:rPr>
                <a:t>send ack1</a:t>
              </a:r>
            </a:p>
          </p:txBody>
        </p:sp>
        <p:sp>
          <p:nvSpPr>
            <p:cNvPr id="42039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cs typeface="+mn-cs"/>
                </a:rPr>
                <a:t>send pkt0</a:t>
              </a:r>
            </a:p>
          </p:txBody>
        </p:sp>
        <p:sp>
          <p:nvSpPr>
            <p:cNvPr id="42040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cs typeface="+mn-cs"/>
                </a:rPr>
                <a:t>rcv ack1</a:t>
              </a:r>
            </a:p>
          </p:txBody>
        </p:sp>
        <p:grpSp>
          <p:nvGrpSpPr>
            <p:cNvPr id="58424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065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  <a:cs typeface="+mn-cs"/>
                  </a:rPr>
                  <a:t>pkt0</a:t>
                </a:r>
              </a:p>
            </p:txBody>
          </p:sp>
        </p:grpSp>
        <p:grpSp>
          <p:nvGrpSpPr>
            <p:cNvPr id="58425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06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  <a:cs typeface="+mn-cs"/>
                  </a:rPr>
                  <a:t>ack1</a:t>
                </a:r>
              </a:p>
            </p:txBody>
          </p:sp>
        </p:grpSp>
        <p:grpSp>
          <p:nvGrpSpPr>
            <p:cNvPr id="58426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061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  <a:cs typeface="+mn-cs"/>
                  </a:rPr>
                  <a:t>ack0</a:t>
                </a:r>
              </a:p>
            </p:txBody>
          </p:sp>
        </p:grpSp>
        <p:grpSp>
          <p:nvGrpSpPr>
            <p:cNvPr id="58427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cs typeface="+mn-cs"/>
                  </a:rPr>
                  <a:t>send pkt0</a:t>
                </a:r>
              </a:p>
            </p:txBody>
          </p:sp>
          <p:sp>
            <p:nvSpPr>
              <p:cNvPr id="4205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cs typeface="+mn-cs"/>
                  </a:rPr>
                  <a:t>rcv ack1</a:t>
                </a:r>
              </a:p>
            </p:txBody>
          </p:sp>
        </p:grpSp>
        <p:grpSp>
          <p:nvGrpSpPr>
            <p:cNvPr id="58428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057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  <a:cs typeface="+mn-cs"/>
                  </a:rPr>
                  <a:t>pkt0</a:t>
                </a:r>
              </a:p>
            </p:txBody>
          </p:sp>
        </p:grpSp>
        <p:grpSp>
          <p:nvGrpSpPr>
            <p:cNvPr id="58429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cs typeface="+mn-cs"/>
                  </a:rPr>
                  <a:t>rcv pkt0</a:t>
                </a:r>
              </a:p>
            </p:txBody>
          </p:sp>
          <p:sp>
            <p:nvSpPr>
              <p:cNvPr id="42055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cs typeface="+mn-cs"/>
                  </a:rPr>
                  <a:t>send ack0</a:t>
                </a:r>
              </a:p>
            </p:txBody>
          </p:sp>
        </p:grpSp>
        <p:grpSp>
          <p:nvGrpSpPr>
            <p:cNvPr id="58430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053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  <a:cs typeface="+mn-cs"/>
                  </a:rPr>
                  <a:t>ack0</a:t>
                </a:r>
              </a:p>
            </p:txBody>
          </p:sp>
        </p:grpSp>
        <p:grpSp>
          <p:nvGrpSpPr>
            <p:cNvPr id="58431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cs typeface="+mn-cs"/>
                  </a:rPr>
                  <a:t>rcv pkt0</a:t>
                </a:r>
              </a:p>
            </p:txBody>
          </p:sp>
          <p:sp>
            <p:nvSpPr>
              <p:cNvPr id="42050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cs typeface="+mn-cs"/>
                  </a:rPr>
                  <a:t>send ack0</a:t>
                </a:r>
              </a:p>
            </p:txBody>
          </p:sp>
          <p:sp>
            <p:nvSpPr>
              <p:cNvPr id="42051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cs typeface="+mn-cs"/>
                  </a:rPr>
                  <a:t>(detect duplicate)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6028B051-46BC-D14C-99A2-CAA2EE3A2188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Performance of rdt3.0</a:t>
            </a:r>
            <a:endParaRPr lang="en-US">
              <a:latin typeface="Gill Sans MT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rdt3.0 is correct, but performance is bad</a:t>
            </a:r>
          </a:p>
          <a:p>
            <a:r>
              <a:rPr lang="en-US">
                <a:latin typeface="Gill Sans MT" charset="0"/>
              </a:rPr>
              <a:t>e.g.: 1 Gbps link, 15 ms prop. delay, 8000 bit packet:</a:t>
            </a:r>
          </a:p>
          <a:p>
            <a:endParaRPr lang="en-US">
              <a:latin typeface="Gill Sans MT" charset="0"/>
            </a:endParaRP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>
                <a:latin typeface="Gill Sans MT" charset="0"/>
              </a:rPr>
              <a:t>U </a:t>
            </a:r>
            <a:r>
              <a:rPr lang="en-US" sz="2400" baseline="-25000">
                <a:latin typeface="Gill Sans MT" charset="0"/>
              </a:rPr>
              <a:t>sender</a:t>
            </a:r>
            <a:r>
              <a:rPr lang="en-US" sz="2400">
                <a:latin typeface="Gill Sans MT" charset="0"/>
              </a:rPr>
              <a:t>: </a:t>
            </a: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utilization</a:t>
            </a:r>
            <a:r>
              <a:rPr lang="en-US" sz="2400">
                <a:latin typeface="Gill Sans MT" charset="0"/>
              </a:rPr>
              <a:t> – fraction of time sender busy sending</a:t>
            </a:r>
          </a:p>
        </p:txBody>
      </p:sp>
      <p:graphicFrame>
        <p:nvGraphicFramePr>
          <p:cNvPr id="59398" name="Object 5"/>
          <p:cNvGraphicFramePr>
            <a:graphicFrameLocks noChangeAspect="1"/>
          </p:cNvGraphicFramePr>
          <p:nvPr/>
        </p:nvGraphicFramePr>
        <p:xfrm>
          <a:off x="1690688" y="3970338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0338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" y="4960938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>
                <a:latin typeface="Gill Sans MT" charset="0"/>
              </a:rPr>
              <a:t>if RTT=30 msec, 1KB pkt every 30 msec: 33kB/sec throughput over 1 Gbps link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network protocol limits use of physical resources!</a:t>
            </a:r>
          </a:p>
        </p:txBody>
      </p:sp>
      <p:pic>
        <p:nvPicPr>
          <p:cNvPr id="59400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06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1" name="Group 24"/>
          <p:cNvGrpSpPr>
            <a:grpSpLocks/>
          </p:cNvGrpSpPr>
          <p:nvPr/>
        </p:nvGrpSpPr>
        <p:grpSpPr bwMode="auto">
          <a:xfrm>
            <a:off x="1789113" y="2438400"/>
            <a:ext cx="5903912" cy="812800"/>
            <a:chOff x="137" y="1675"/>
            <a:chExt cx="3719" cy="512"/>
          </a:xfrm>
        </p:grpSpPr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2400" i="1">
                  <a:latin typeface="Arial" charset="0"/>
                </a:rPr>
                <a:t>D</a:t>
              </a:r>
              <a:r>
                <a:rPr lang="en-US" sz="2400" i="1" baseline="-25000">
                  <a:latin typeface="Arial" charset="0"/>
                </a:rPr>
                <a:t>trans</a:t>
              </a:r>
              <a:r>
                <a:rPr lang="en-US" sz="2400" i="1">
                  <a:latin typeface="Arial" charset="0"/>
                </a:rPr>
                <a:t> =</a:t>
              </a:r>
            </a:p>
          </p:txBody>
        </p:sp>
        <p:grpSp>
          <p:nvGrpSpPr>
            <p:cNvPr id="59403" name="Group 14"/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43029" name="Text Box 11"/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cs typeface="+mn-cs"/>
                  </a:rPr>
                  <a:t>L</a:t>
                </a:r>
              </a:p>
            </p:txBody>
          </p:sp>
          <p:sp>
            <p:nvSpPr>
              <p:cNvPr id="43030" name="Text Box 12"/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latin typeface="Arial" charset="0"/>
                    <a:cs typeface="+mn-cs"/>
                  </a:rPr>
                  <a:t>R</a:t>
                </a:r>
              </a:p>
            </p:txBody>
          </p:sp>
          <p:sp>
            <p:nvSpPr>
              <p:cNvPr id="43031" name="Line 13"/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9404" name="Group 19"/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59408" name="Text Box 6"/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omic Sans MS" charset="0"/>
                  </a:rPr>
                  <a:t> 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3026" name="Text Box 16"/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latin typeface="Arial" charset="0"/>
                    <a:cs typeface="+mn-cs"/>
                  </a:rPr>
                  <a:t>8000 bits</a:t>
                </a:r>
              </a:p>
            </p:txBody>
          </p:sp>
          <p:sp>
            <p:nvSpPr>
              <p:cNvPr id="43027" name="Text Box 17"/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cs typeface="+mn-cs"/>
                  </a:rPr>
                  <a:t>10</a:t>
                </a:r>
                <a:r>
                  <a:rPr lang="en-US" sz="2400" i="1" baseline="30000">
                    <a:cs typeface="+mn-cs"/>
                  </a:rPr>
                  <a:t>9 </a:t>
                </a:r>
                <a:r>
                  <a:rPr lang="en-US" sz="2400" i="1">
                    <a:cs typeface="+mn-cs"/>
                  </a:rPr>
                  <a:t>bits/sec</a:t>
                </a:r>
              </a:p>
            </p:txBody>
          </p:sp>
          <p:sp>
            <p:nvSpPr>
              <p:cNvPr id="43028" name="Line 18"/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022" name="Text Box 20"/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  <a:cs typeface="+mn-cs"/>
                </a:rPr>
                <a:t>=</a:t>
              </a:r>
            </a:p>
          </p:txBody>
        </p:sp>
        <p:sp>
          <p:nvSpPr>
            <p:cNvPr id="43023" name="Text Box 22"/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  <a:cs typeface="+mn-cs"/>
                </a:rPr>
                <a:t>=</a:t>
              </a:r>
            </a:p>
          </p:txBody>
        </p:sp>
        <p:sp>
          <p:nvSpPr>
            <p:cNvPr id="43024" name="Text Box 23"/>
            <p:cNvSpPr txBox="1">
              <a:spLocks noChangeArrowheads="1"/>
            </p:cNvSpPr>
            <p:nvPr/>
          </p:nvSpPr>
          <p:spPr bwMode="auto">
            <a:xfrm>
              <a:off x="2715" y="1777"/>
              <a:ext cx="1141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>
                  <a:latin typeface="Arial" charset="0"/>
                  <a:cs typeface="+mn-cs"/>
                </a:rPr>
                <a:t>8 microsecs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16D4281D-0D59-654D-B6BB-AE8519C84EB5}" type="slidenum">
              <a:rPr lang="en-US" sz="1200"/>
              <a:pPr/>
              <a:t>43</a:t>
            </a:fld>
            <a:endParaRPr lang="en-US" sz="1200"/>
          </a:p>
        </p:txBody>
      </p:sp>
      <p:pic>
        <p:nvPicPr>
          <p:cNvPr id="60419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rdt3.0: stop-and-wait operation</a:t>
            </a:r>
          </a:p>
        </p:txBody>
      </p:sp>
      <p:sp>
        <p:nvSpPr>
          <p:cNvPr id="60421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first packet bit transmitted, t = 0</a:t>
            </a:r>
          </a:p>
        </p:txBody>
      </p:sp>
      <p:sp>
        <p:nvSpPr>
          <p:cNvPr id="60423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charset="0"/>
            </a:endParaRPr>
          </a:p>
        </p:txBody>
      </p:sp>
      <p:sp>
        <p:nvSpPr>
          <p:cNvPr id="60426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charset="0"/>
            </a:endParaRPr>
          </a:p>
        </p:txBody>
      </p:sp>
      <p:sp>
        <p:nvSpPr>
          <p:cNvPr id="60427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solidFill>
                  <a:srgbClr val="CC0000"/>
                </a:solidFill>
                <a:latin typeface="Arial" charset="0"/>
              </a:rPr>
              <a:t>RTT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60435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7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last packet bit transmitted,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t = L / R</a:t>
            </a:r>
            <a:endParaRPr lang="en-US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60438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9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charset="0"/>
            </a:endParaRPr>
          </a:p>
        </p:txBody>
      </p:sp>
      <p:sp>
        <p:nvSpPr>
          <p:cNvPr id="60440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1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charset="0"/>
            </a:endParaRPr>
          </a:p>
        </p:txBody>
      </p:sp>
      <p:sp>
        <p:nvSpPr>
          <p:cNvPr id="60442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t = RTT + L / R</a:t>
            </a:r>
            <a:endParaRPr lang="en-US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60443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44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60448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9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447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739F7F0E-14C4-5045-B974-9A6AE5EB4291}" type="slidenum">
              <a:rPr lang="en-US" sz="1200"/>
              <a:pPr/>
              <a:t>44</a:t>
            </a:fld>
            <a:endParaRPr lang="en-US" sz="1200"/>
          </a:p>
        </p:txBody>
      </p:sp>
      <p:pic>
        <p:nvPicPr>
          <p:cNvPr id="6144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Pipelined protocols</a:t>
            </a:r>
            <a:endParaRPr lang="en-US">
              <a:latin typeface="Gill Sans MT" charset="0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pipelining:</a:t>
            </a:r>
            <a:r>
              <a:rPr lang="en-US">
                <a:cs typeface="+mn-cs"/>
              </a:rPr>
              <a:t> sender allows multiple, </a:t>
            </a:r>
            <a:r>
              <a:rPr lang="ja-JP" altLang="en-US">
                <a:cs typeface="+mn-cs"/>
              </a:rPr>
              <a:t>“</a:t>
            </a:r>
            <a:r>
              <a:rPr lang="en-US">
                <a:cs typeface="+mn-cs"/>
              </a:rPr>
              <a:t>in-flight</a:t>
            </a:r>
            <a:r>
              <a:rPr lang="ja-JP" altLang="en-US">
                <a:cs typeface="+mn-cs"/>
              </a:rPr>
              <a:t>”</a:t>
            </a:r>
            <a:r>
              <a:rPr lang="en-US">
                <a:cs typeface="+mn-cs"/>
              </a:rPr>
              <a:t>, yet-to-be-acknowledged pkts</a:t>
            </a:r>
          </a:p>
          <a:p>
            <a:pPr lvl="1">
              <a:defRPr/>
            </a:pPr>
            <a:r>
              <a:rPr lang="en-US"/>
              <a:t>range of sequence numbers must be increased</a:t>
            </a:r>
          </a:p>
          <a:p>
            <a:pPr lvl="1">
              <a:defRPr/>
            </a:pPr>
            <a:r>
              <a:rPr lang="en-US"/>
              <a:t>buffering at sender and/or receiver</a:t>
            </a:r>
          </a:p>
        </p:txBody>
      </p:sp>
      <p:sp>
        <p:nvSpPr>
          <p:cNvPr id="450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two generic forms of pipelined protocols: </a:t>
            </a:r>
            <a:r>
              <a:rPr lang="en-US" i="1">
                <a:solidFill>
                  <a:srgbClr val="CC0000"/>
                </a:solidFill>
                <a:cs typeface="+mn-cs"/>
              </a:rPr>
              <a:t>go-Back-N, selective repeat</a:t>
            </a:r>
          </a:p>
        </p:txBody>
      </p:sp>
      <p:pic>
        <p:nvPicPr>
          <p:cNvPr id="61447" name="Picture 5" descr="rdt_pipelin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8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5138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1522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1523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24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1449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7"/>
              <a:gd name="T25" fmla="*/ 0 h 272"/>
              <a:gd name="T26" fmla="*/ 117 w 117"/>
              <a:gd name="T27" fmla="*/ 272 h 2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1450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5134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1518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1519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20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1451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61485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87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1490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133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108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1492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131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110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111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1495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129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496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97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127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99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02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121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122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06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124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125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1452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61453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55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1458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101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076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1460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099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078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079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1463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097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464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65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095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083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7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70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089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090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74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092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093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EC8A7BC4-44CD-E541-89CB-2DC61465479A}" type="slidenum">
              <a:rPr lang="en-US" sz="1200"/>
              <a:pPr/>
              <a:t>45</a:t>
            </a:fld>
            <a:endParaRPr lang="en-US" sz="1200"/>
          </a:p>
        </p:txBody>
      </p:sp>
      <p:pic>
        <p:nvPicPr>
          <p:cNvPr id="62467" name="Picture 6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Pipelining: increased utilization</a:t>
            </a:r>
          </a:p>
        </p:txBody>
      </p:sp>
      <p:sp>
        <p:nvSpPr>
          <p:cNvPr id="62469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first packet bit transmitted, t = 0</a:t>
            </a:r>
            <a:endParaRPr lang="en-US">
              <a:latin typeface="Times New Roman" charset="0"/>
            </a:endParaRPr>
          </a:p>
        </p:txBody>
      </p:sp>
      <p:sp>
        <p:nvSpPr>
          <p:cNvPr id="62471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3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charset="0"/>
            </a:endParaRPr>
          </a:p>
        </p:txBody>
      </p:sp>
      <p:sp>
        <p:nvSpPr>
          <p:cNvPr id="62474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charset="0"/>
            </a:endParaRPr>
          </a:p>
        </p:txBody>
      </p:sp>
      <p:sp>
        <p:nvSpPr>
          <p:cNvPr id="62475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8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RTT </a:t>
            </a:r>
            <a:endParaRPr lang="en-US">
              <a:latin typeface="Times New Roman" charset="0"/>
            </a:endParaRPr>
          </a:p>
        </p:txBody>
      </p:sp>
      <p:sp>
        <p:nvSpPr>
          <p:cNvPr id="62481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last bit transmitted, t = L / R</a:t>
            </a:r>
            <a:endParaRPr lang="en-US">
              <a:latin typeface="Times New Roman" charset="0"/>
            </a:endParaRPr>
          </a:p>
        </p:txBody>
      </p:sp>
      <p:sp>
        <p:nvSpPr>
          <p:cNvPr id="62484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charset="0"/>
            </a:endParaRPr>
          </a:p>
        </p:txBody>
      </p:sp>
      <p:sp>
        <p:nvSpPr>
          <p:cNvPr id="62486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charset="0"/>
            </a:endParaRPr>
          </a:p>
        </p:txBody>
      </p:sp>
      <p:sp>
        <p:nvSpPr>
          <p:cNvPr id="62488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t = RTT + L / R</a:t>
            </a:r>
            <a:endParaRPr lang="en-US">
              <a:latin typeface="Times New Roman" charset="0"/>
            </a:endParaRPr>
          </a:p>
        </p:txBody>
      </p:sp>
      <p:grpSp>
        <p:nvGrpSpPr>
          <p:cNvPr id="62489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2518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9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09853 w 1845"/>
                <a:gd name="T3" fmla="*/ 35352 h 592"/>
                <a:gd name="T4" fmla="*/ 65200 w 1845"/>
                <a:gd name="T5" fmla="*/ 35352 h 592"/>
                <a:gd name="T6" fmla="*/ 0 w 1845"/>
                <a:gd name="T7" fmla="*/ 14752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520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2523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4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21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2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90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1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2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3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94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2511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2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09853 w 1845"/>
                <a:gd name="T3" fmla="*/ 35352 h 592"/>
                <a:gd name="T4" fmla="*/ 65200 w 1845"/>
                <a:gd name="T5" fmla="*/ 35352 h 592"/>
                <a:gd name="T6" fmla="*/ 0 w 1845"/>
                <a:gd name="T7" fmla="*/ 14752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513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2516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7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14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5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95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2504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09853 w 1845"/>
                <a:gd name="T3" fmla="*/ 35352 h 592"/>
                <a:gd name="T4" fmla="*/ 65200 w 1845"/>
                <a:gd name="T5" fmla="*/ 35352 h 592"/>
                <a:gd name="T6" fmla="*/ 0 w 1845"/>
                <a:gd name="T7" fmla="*/ 14752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506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2509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0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7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8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96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7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bit of 2</a:t>
            </a:r>
            <a:r>
              <a:rPr lang="en-US" baseline="30000">
                <a:latin typeface="Arial" charset="0"/>
              </a:rPr>
              <a:t>nd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charset="0"/>
            </a:endParaRPr>
          </a:p>
        </p:txBody>
      </p:sp>
      <p:sp>
        <p:nvSpPr>
          <p:cNvPr id="62498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9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0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bit of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charset="0"/>
            </a:endParaRPr>
          </a:p>
        </p:txBody>
      </p:sp>
      <p:sp>
        <p:nvSpPr>
          <p:cNvPr id="46118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  <a:cs typeface="+mn-cs"/>
              </a:rPr>
              <a:t>3-packet pipelining increases</a:t>
            </a:r>
          </a:p>
          <a:p>
            <a:pPr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  <a:cs typeface="+mn-cs"/>
              </a:rPr>
              <a:t> utilization by a factor of 3!</a:t>
            </a:r>
          </a:p>
        </p:txBody>
      </p:sp>
      <p:sp>
        <p:nvSpPr>
          <p:cNvPr id="46119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2503" name="Object 61"/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34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6E37810-FB39-104F-AB4E-E76E4081EC26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Go-Back-N: sender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k-bit seq # in pkt header</a:t>
            </a:r>
          </a:p>
          <a:p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window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of up to N, consecutive unack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ed pkts allowed</a:t>
            </a:r>
          </a:p>
          <a:p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pic>
        <p:nvPicPr>
          <p:cNvPr id="63493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476250" y="4149725"/>
            <a:ext cx="8667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ACK(n): ACKs all pkts up to, including seq # n - </a:t>
            </a:r>
            <a:r>
              <a:rPr lang="ja-JP" altLang="en-US" sz="2400" i="1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sz="2400" i="1">
                <a:solidFill>
                  <a:srgbClr val="CC0000"/>
                </a:solidFill>
                <a:latin typeface="Gill Sans MT" charset="0"/>
              </a:rPr>
              <a:t>cumulative ACK</a:t>
            </a:r>
            <a:r>
              <a:rPr lang="ja-JP" altLang="en-US" sz="2400" i="1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altLang="ja-JP" sz="2400" i="1">
              <a:solidFill>
                <a:srgbClr val="CC0000"/>
              </a:solidFill>
              <a:latin typeface="Gill Sans MT" charset="0"/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>
                <a:latin typeface="Gill Sans MT" charset="0"/>
              </a:rPr>
              <a:t>may receive duplicate ACKs (see receiver)</a:t>
            </a:r>
            <a:endParaRPr lang="en-US" sz="2000">
              <a:latin typeface="Gill Sans MT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timer for oldest in-flight pkt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latin typeface="Gill Sans MT" charset="0"/>
              </a:rPr>
              <a:t>timeout(n):</a:t>
            </a:r>
            <a:r>
              <a:rPr lang="en-US" sz="2400">
                <a:latin typeface="Gill Sans MT" charset="0"/>
              </a:rPr>
              <a:t> retransmit packet n and all higher seq # pkts in window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800">
              <a:latin typeface="Gill Sans MT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800">
              <a:latin typeface="Gill Sans MT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3496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00CC3EF-970D-404F-B1F1-BB3C40BBBC14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GBN: sender extended FSM</a:t>
            </a:r>
            <a:endParaRPr lang="en-US">
              <a:latin typeface="Gill Sans MT" charset="0"/>
            </a:endParaRP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64538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Arial" charset="0"/>
                </a:rPr>
                <a:t>Wait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4751388" y="3694113"/>
            <a:ext cx="3149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start_timer</a:t>
            </a:r>
          </a:p>
          <a:p>
            <a:pPr algn="l"/>
            <a:r>
              <a:rPr lang="en-US" sz="1400">
                <a:latin typeface="Arial" charset="0"/>
              </a:rPr>
              <a:t>udt_send(sndpkt[base])</a:t>
            </a:r>
          </a:p>
          <a:p>
            <a:pPr algn="l"/>
            <a:r>
              <a:rPr lang="en-US" sz="1400">
                <a:latin typeface="Arial" charset="0"/>
              </a:rPr>
              <a:t>udt_send(sndpkt[base+1])</a:t>
            </a:r>
          </a:p>
          <a:p>
            <a:pPr algn="l"/>
            <a:r>
              <a:rPr lang="en-US" sz="1400">
                <a:latin typeface="Arial" charset="0"/>
              </a:rPr>
              <a:t>…</a:t>
            </a:r>
          </a:p>
          <a:p>
            <a:pPr algn="l"/>
            <a:r>
              <a:rPr lang="en-US" sz="1400">
                <a:latin typeface="Arial" charset="0"/>
              </a:rPr>
              <a:t>udt_send(sndpkt[nextseqnum-1])</a:t>
            </a:r>
          </a:p>
          <a:p>
            <a:endParaRPr lang="en-US" sz="1400">
              <a:latin typeface="Times New Roman" charset="0"/>
            </a:endParaRP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4773613" y="3484563"/>
            <a:ext cx="1100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charset="0"/>
            </a:endParaRPr>
          </a:p>
          <a:p>
            <a:endParaRPr lang="en-US" sz="1400">
              <a:latin typeface="Times New Roman" charset="0"/>
            </a:endParaRPr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4857750" y="3752850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rdt_send(data)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if (nextseqnum &lt; base+N) {</a:t>
            </a:r>
          </a:p>
          <a:p>
            <a:pPr algn="l"/>
            <a:r>
              <a:rPr lang="en-US" sz="1400">
                <a:latin typeface="Arial" charset="0"/>
              </a:rPr>
              <a:t>    sndpkt[nextseqnum] = make_pkt(nextseqnum,data,chksum)</a:t>
            </a:r>
          </a:p>
          <a:p>
            <a:pPr algn="l"/>
            <a:r>
              <a:rPr lang="en-US" sz="1400">
                <a:latin typeface="Arial" charset="0"/>
              </a:rPr>
              <a:t>    udt_send(sndpkt[nextseqnum])</a:t>
            </a:r>
          </a:p>
          <a:p>
            <a:pPr algn="l"/>
            <a:r>
              <a:rPr lang="en-US" sz="1400">
                <a:latin typeface="Arial" charset="0"/>
              </a:rPr>
              <a:t>    if (base == nextseqnum)</a:t>
            </a:r>
          </a:p>
          <a:p>
            <a:pPr algn="l"/>
            <a:r>
              <a:rPr lang="en-US" sz="1400">
                <a:latin typeface="Arial" charset="0"/>
              </a:rPr>
              <a:t>       start_timer</a:t>
            </a:r>
          </a:p>
          <a:p>
            <a:pPr algn="l"/>
            <a:r>
              <a:rPr lang="en-US" sz="1400">
                <a:latin typeface="Arial" charset="0"/>
              </a:rPr>
              <a:t>    nextseqnum++</a:t>
            </a:r>
          </a:p>
          <a:p>
            <a:pPr algn="l"/>
            <a:r>
              <a:rPr lang="en-US" sz="1400">
                <a:latin typeface="Arial" charset="0"/>
              </a:rPr>
              <a:t>    }</a:t>
            </a:r>
          </a:p>
          <a:p>
            <a:pPr algn="l"/>
            <a:r>
              <a:rPr lang="en-US" sz="1400">
                <a:latin typeface="Arial" charset="0"/>
              </a:rPr>
              <a:t>else</a:t>
            </a:r>
          </a:p>
          <a:p>
            <a:pPr algn="l"/>
            <a:r>
              <a:rPr lang="en-US" sz="1400">
                <a:latin typeface="Arial" charset="0"/>
              </a:rPr>
              <a:t>  refuse_data(data)</a:t>
            </a:r>
            <a:endParaRPr lang="en-US" sz="1400">
              <a:latin typeface="Times New Roman" charset="0"/>
            </a:endParaRPr>
          </a:p>
        </p:txBody>
      </p:sp>
      <p:sp>
        <p:nvSpPr>
          <p:cNvPr id="64525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Text Box 15"/>
          <p:cNvSpPr txBox="1">
            <a:spLocks noChangeArrowheads="1"/>
          </p:cNvSpPr>
          <p:nvPr/>
        </p:nvSpPr>
        <p:spPr bwMode="auto">
          <a:xfrm>
            <a:off x="3235325" y="5568950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base = getacknum(rcvpkt)+1</a:t>
            </a:r>
          </a:p>
          <a:p>
            <a:pPr algn="l"/>
            <a:r>
              <a:rPr lang="en-US" sz="1400">
                <a:latin typeface="Arial" charset="0"/>
              </a:rPr>
              <a:t>If (base == nextseqnum)</a:t>
            </a:r>
          </a:p>
          <a:p>
            <a:pPr algn="l"/>
            <a:r>
              <a:rPr lang="en-US" sz="1400">
                <a:latin typeface="Arial" charset="0"/>
              </a:rPr>
              <a:t>    stop_timer</a:t>
            </a:r>
          </a:p>
          <a:p>
            <a:pPr algn="l"/>
            <a:r>
              <a:rPr lang="en-US" sz="1400">
                <a:latin typeface="Arial" charset="0"/>
              </a:rPr>
              <a:t>else</a:t>
            </a:r>
          </a:p>
          <a:p>
            <a:pPr algn="l"/>
            <a:r>
              <a:rPr lang="en-US" sz="1400">
                <a:latin typeface="Arial" charset="0"/>
              </a:rPr>
              <a:t>    start_timer</a:t>
            </a:r>
            <a:endParaRPr lang="en-US" sz="1400">
              <a:latin typeface="Times New Roman" charset="0"/>
            </a:endParaRPr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3265488" y="5102225"/>
            <a:ext cx="4238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notcorrupt(rcvpkt)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&amp;&amp; base ≤ getacknum(rcvpkt) </a:t>
            </a:r>
          </a:p>
          <a:p>
            <a:endParaRPr lang="en-US" sz="1400">
              <a:latin typeface="Times New Roman" charset="0"/>
            </a:endParaRPr>
          </a:p>
        </p:txBody>
      </p:sp>
      <p:sp>
        <p:nvSpPr>
          <p:cNvPr id="64528" name="Line 17"/>
          <p:cNvSpPr>
            <a:spLocks noChangeShapeType="1"/>
          </p:cNvSpPr>
          <p:nvPr/>
        </p:nvSpPr>
        <p:spPr bwMode="auto">
          <a:xfrm>
            <a:off x="3340100" y="5610225"/>
            <a:ext cx="4016375" cy="142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147483647 w 664"/>
              <a:gd name="T1" fmla="*/ 2147483647 h 425"/>
              <a:gd name="T2" fmla="*/ 2147483647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base=1</a:t>
            </a:r>
          </a:p>
          <a:p>
            <a:pPr algn="l"/>
            <a:r>
              <a:rPr lang="en-US" sz="1400">
                <a:latin typeface="Arial" charset="0"/>
              </a:rPr>
              <a:t>nextseqnum=1</a:t>
            </a:r>
            <a:endParaRPr lang="en-US" sz="1400">
              <a:latin typeface="Times New Roman" charset="0"/>
            </a:endParaRPr>
          </a:p>
          <a:p>
            <a:endParaRPr lang="en-US" sz="2400">
              <a:latin typeface="Times New Roman" charset="0"/>
            </a:endParaRPr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</a:t>
            </a:r>
          </a:p>
          <a:p>
            <a:pPr algn="l"/>
            <a:r>
              <a:rPr lang="en-US" sz="1400">
                <a:latin typeface="Arial" charset="0"/>
              </a:rPr>
              <a:t>   &amp;&amp; corrupt(rcvpkt)</a:t>
            </a:r>
            <a:r>
              <a:rPr lang="en-US" sz="1000">
                <a:latin typeface="Arial" charset="0"/>
              </a:rPr>
              <a:t> </a:t>
            </a:r>
          </a:p>
          <a:p>
            <a:endParaRPr lang="en-US" sz="2400">
              <a:latin typeface="Times New Roman" charset="0"/>
            </a:endParaRPr>
          </a:p>
        </p:txBody>
      </p:sp>
      <p:sp>
        <p:nvSpPr>
          <p:cNvPr id="64533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2147483647 w 1095"/>
              <a:gd name="T1" fmla="*/ 0 h 1005"/>
              <a:gd name="T2" fmla="*/ 2147483647 w 1095"/>
              <a:gd name="T3" fmla="*/ 2147483647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Symbol" charset="0"/>
                <a:cs typeface="+mn-cs"/>
              </a:rPr>
              <a:t>L</a:t>
            </a:r>
          </a:p>
        </p:txBody>
      </p:sp>
      <p:pic>
        <p:nvPicPr>
          <p:cNvPr id="64536" name="Picture 2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7604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377950" y="4794250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Symbol" charset="0"/>
                <a:cs typeface="+mn-cs"/>
              </a:rPr>
              <a:t>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55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C79F3225-351B-4B49-B98A-FA737C17FF08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ACK-only: always send ACK for correctly-received pkt with highest </a:t>
            </a:r>
            <a:r>
              <a:rPr lang="en-US" i="1">
                <a:solidFill>
                  <a:srgbClr val="CC0000"/>
                </a:solidFill>
                <a:cs typeface="+mn-cs"/>
              </a:rPr>
              <a:t>in-order</a:t>
            </a:r>
            <a:r>
              <a:rPr lang="en-US">
                <a:cs typeface="+mn-cs"/>
              </a:rPr>
              <a:t> seq #</a:t>
            </a:r>
          </a:p>
          <a:p>
            <a:pPr lvl="1">
              <a:defRPr/>
            </a:pPr>
            <a:r>
              <a:rPr lang="en-US"/>
              <a:t>may generate duplicate ACKs</a:t>
            </a:r>
          </a:p>
          <a:p>
            <a:pPr lvl="1">
              <a:defRPr/>
            </a:pPr>
            <a:r>
              <a:rPr lang="en-US"/>
              <a:t>need only remember </a:t>
            </a:r>
            <a:r>
              <a:rPr lang="en-US" b="1">
                <a:latin typeface="Courier New" charset="0"/>
              </a:rPr>
              <a:t>expectedseqnum</a:t>
            </a:r>
          </a:p>
          <a:p>
            <a:pPr>
              <a:defRPr/>
            </a:pPr>
            <a:r>
              <a:rPr lang="en-US">
                <a:cs typeface="+mn-cs"/>
              </a:rPr>
              <a:t>out-of-order pkt: </a:t>
            </a:r>
          </a:p>
          <a:p>
            <a:pPr lvl="1">
              <a:defRPr/>
            </a:pPr>
            <a:r>
              <a:rPr lang="en-US"/>
              <a:t>discard (don</a:t>
            </a:r>
            <a:r>
              <a:rPr lang="ja-JP" altLang="en-US"/>
              <a:t>’</a:t>
            </a:r>
            <a:r>
              <a:rPr lang="en-US"/>
              <a:t>t buffer): </a:t>
            </a:r>
            <a:r>
              <a:rPr lang="en-US" i="1">
                <a:solidFill>
                  <a:srgbClr val="CC0000"/>
                </a:solidFill>
              </a:rPr>
              <a:t>no receiver buffering!</a:t>
            </a:r>
          </a:p>
          <a:p>
            <a:pPr lvl="1">
              <a:defRPr/>
            </a:pPr>
            <a:r>
              <a:rPr lang="en-US"/>
              <a:t>re-ACK pkt with highest in-order seq #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Wait</a:t>
            </a:r>
            <a:endParaRPr lang="en-US">
              <a:latin typeface="Times New Roman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default</a:t>
            </a:r>
            <a:endParaRPr lang="en-US" sz="1400">
              <a:latin typeface="Times New Roman" charset="0"/>
            </a:endParaRPr>
          </a:p>
          <a:p>
            <a:endParaRPr lang="en-US" sz="2400">
              <a:latin typeface="Times New Roman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Freeform 10"/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</a:t>
            </a:r>
          </a:p>
          <a:p>
            <a:pPr algn="l"/>
            <a:r>
              <a:rPr lang="en-US" sz="1400">
                <a:latin typeface="Arial" charset="0"/>
              </a:rPr>
              <a:t>  &amp;&amp; notcurrupt(rcvpkt)</a:t>
            </a:r>
          </a:p>
          <a:p>
            <a:pPr algn="l"/>
            <a:r>
              <a:rPr lang="en-US" sz="1400">
                <a:latin typeface="Arial" charset="0"/>
              </a:rPr>
              <a:t>  &amp;&amp; hasseqnum(rcvpkt,expectedseqnum) </a:t>
            </a:r>
            <a:endParaRPr lang="en-US" sz="1400">
              <a:latin typeface="Times New Roman" charset="0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make_pkt(expectedseqnum,ACK,chksum)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expectedseqnum++</a:t>
            </a:r>
            <a:endParaRPr lang="en-US" sz="1400">
              <a:latin typeface="Times New Roman" charset="0"/>
            </a:endParaRPr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487363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381000" y="2314575"/>
            <a:ext cx="38576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expectedseqnum=1</a:t>
            </a:r>
          </a:p>
          <a:p>
            <a:pPr algn="l"/>
            <a:r>
              <a:rPr lang="en-US" sz="1400">
                <a:latin typeface="Arial" charset="0"/>
              </a:rPr>
              <a:t>sndpkt =    </a:t>
            </a:r>
          </a:p>
          <a:p>
            <a:pPr algn="l"/>
            <a:r>
              <a:rPr lang="en-US" sz="1400">
                <a:latin typeface="Arial" charset="0"/>
              </a:rPr>
              <a:t>  make_pkt(0,ACK,chksum)</a:t>
            </a:r>
          </a:p>
          <a:p>
            <a:pPr algn="l"/>
            <a:endParaRPr lang="en-US" sz="1400">
              <a:latin typeface="Times New Roman" charset="0"/>
            </a:endParaRPr>
          </a:p>
          <a:p>
            <a:endParaRPr lang="en-US" sz="2400">
              <a:latin typeface="Times New Roman" charset="0"/>
            </a:endParaRPr>
          </a:p>
        </p:txBody>
      </p:sp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417513" y="1990725"/>
            <a:ext cx="323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Symbol" charset="0"/>
                <a:cs typeface="+mn-cs"/>
              </a:rPr>
              <a:t>L</a:t>
            </a:r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GBN: receiver extended FSM</a:t>
            </a:r>
          </a:p>
        </p:txBody>
      </p:sp>
      <p:pic>
        <p:nvPicPr>
          <p:cNvPr id="65555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064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108F8FEB-69FD-B042-AB95-96EE699CA444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GBN in action</a:t>
            </a:r>
            <a:endParaRPr lang="en-US">
              <a:latin typeface="Gill Sans MT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cs typeface="+mn-cs"/>
              </a:rPr>
              <a:t>send  pkt0</a:t>
            </a:r>
          </a:p>
          <a:p>
            <a:pPr algn="r">
              <a:defRPr/>
            </a:pPr>
            <a:r>
              <a:rPr lang="en-US" sz="1800">
                <a:cs typeface="+mn-cs"/>
              </a:rPr>
              <a:t>send  pkt1</a:t>
            </a:r>
          </a:p>
          <a:p>
            <a:pPr algn="r">
              <a:defRPr/>
            </a:pPr>
            <a:r>
              <a:rPr lang="en-US" sz="1800">
                <a:cs typeface="+mn-cs"/>
              </a:rPr>
              <a:t>send  pkt2</a:t>
            </a:r>
          </a:p>
          <a:p>
            <a:pPr algn="r">
              <a:defRPr/>
            </a:pPr>
            <a:r>
              <a:rPr lang="en-US" sz="1800">
                <a:cs typeface="+mn-cs"/>
              </a:rPr>
              <a:t>send  pkt3</a:t>
            </a:r>
          </a:p>
          <a:p>
            <a:pPr algn="r">
              <a:defRPr/>
            </a:pPr>
            <a:r>
              <a:rPr lang="en-US" sz="1800">
                <a:cs typeface="+mn-cs"/>
              </a:rPr>
              <a:t>(wait)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  <a:cs typeface="+mn-cs"/>
              </a:rPr>
              <a:t>sender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  <a:cs typeface="+mn-cs"/>
              </a:rPr>
              <a:t>receiver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cs typeface="+mn-cs"/>
              </a:rPr>
              <a:t>receive pkt0, send ack0</a:t>
            </a:r>
          </a:p>
          <a:p>
            <a:pPr algn="l">
              <a:defRPr/>
            </a:pPr>
            <a:r>
              <a:rPr lang="en-US" sz="1800">
                <a:cs typeface="+mn-cs"/>
              </a:rPr>
              <a:t>receive pkt1, send ack1</a:t>
            </a:r>
          </a:p>
          <a:p>
            <a:pPr algn="l">
              <a:defRPr/>
            </a:pPr>
            <a:r>
              <a:rPr lang="en-US" sz="1800">
                <a:cs typeface="+mn-cs"/>
              </a:rPr>
              <a:t> </a:t>
            </a:r>
          </a:p>
          <a:p>
            <a:pPr algn="l">
              <a:defRPr/>
            </a:pPr>
            <a:r>
              <a:rPr lang="en-US" sz="1800">
                <a:cs typeface="+mn-cs"/>
              </a:rPr>
              <a:t>receive pkt3, discard, </a:t>
            </a:r>
          </a:p>
          <a:p>
            <a:pPr algn="l">
              <a:defRPr/>
            </a:pPr>
            <a:r>
              <a:rPr lang="en-US" sz="1800">
                <a:cs typeface="+mn-cs"/>
              </a:rPr>
              <a:t>           (re)send ack1</a:t>
            </a:r>
          </a:p>
        </p:txBody>
      </p:sp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rcv ack0, send pkt4</a:t>
            </a:r>
          </a:p>
          <a:p>
            <a:pPr algn="r"/>
            <a:r>
              <a:rPr lang="en-US" sz="1800"/>
              <a:t>rcv ack1, send pkt5</a:t>
            </a:r>
          </a:p>
          <a:p>
            <a:pPr algn="r"/>
            <a:endParaRPr lang="en-US" sz="1800"/>
          </a:p>
        </p:txBody>
      </p:sp>
      <p:pic>
        <p:nvPicPr>
          <p:cNvPr id="66570" name="Picture 34" descr="alarm_clock_r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  <a:cs typeface="+mn-cs"/>
              </a:rPr>
              <a:t>pkt 2 timeout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send  pkt5</a:t>
            </a:r>
          </a:p>
        </p:txBody>
      </p:sp>
      <p:sp>
        <p:nvSpPr>
          <p:cNvPr id="51214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15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17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  <a:cs typeface="+mn-cs"/>
              </a:rPr>
              <a:t>X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  <a:cs typeface="+mn-cs"/>
              </a:rPr>
              <a:t>loss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6584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7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226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7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8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9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30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cs typeface="+mn-cs"/>
              </a:rPr>
              <a:t>receive pkt4, discard, </a:t>
            </a:r>
          </a:p>
          <a:p>
            <a:pPr algn="l">
              <a:defRPr/>
            </a:pPr>
            <a:r>
              <a:rPr lang="en-US" sz="1800">
                <a:cs typeface="+mn-cs"/>
              </a:rPr>
              <a:t>           (re)send ack1</a:t>
            </a:r>
          </a:p>
        </p:txBody>
      </p:sp>
      <p:sp>
        <p:nvSpPr>
          <p:cNvPr id="51231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cs typeface="+mn-cs"/>
              </a:rPr>
              <a:t>receive pkt5, discard, </a:t>
            </a:r>
          </a:p>
          <a:p>
            <a:pPr algn="l">
              <a:defRPr/>
            </a:pPr>
            <a:r>
              <a:rPr lang="en-US" sz="1800">
                <a:cs typeface="+mn-cs"/>
              </a:rPr>
              <a:t>           (re)send ack1</a:t>
            </a:r>
          </a:p>
        </p:txBody>
      </p:sp>
      <p:sp>
        <p:nvSpPr>
          <p:cNvPr id="51232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rcv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rcv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rcv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rcv pkt5, deliver, send ack5</a:t>
            </a:r>
          </a:p>
        </p:txBody>
      </p:sp>
      <p:sp>
        <p:nvSpPr>
          <p:cNvPr id="51233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ignore duplicate ACK</a:t>
            </a:r>
          </a:p>
        </p:txBody>
      </p:sp>
      <p:grpSp>
        <p:nvGrpSpPr>
          <p:cNvPr id="66593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126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0 1 2 3 </a:t>
              </a:r>
              <a:r>
                <a:rPr lang="en-US" sz="1400">
                  <a:latin typeface="Arial" charset="0"/>
                  <a:cs typeface="+mn-cs"/>
                </a:rPr>
                <a:t>4 5 6 7 8 </a:t>
              </a:r>
            </a:p>
          </p:txBody>
        </p:sp>
      </p:grpSp>
      <p:sp>
        <p:nvSpPr>
          <p:cNvPr id="51235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  <a:cs typeface="+mn-cs"/>
              </a:rPr>
              <a:t>sender window (N=4)</a:t>
            </a:r>
          </a:p>
        </p:txBody>
      </p:sp>
      <p:grpSp>
        <p:nvGrpSpPr>
          <p:cNvPr id="66595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126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0 1 2 3 </a:t>
              </a:r>
              <a:r>
                <a:rPr lang="en-US" sz="1400">
                  <a:latin typeface="Arial" charset="0"/>
                  <a:cs typeface="+mn-cs"/>
                </a:rPr>
                <a:t>4 5 6 7 8 </a:t>
              </a:r>
            </a:p>
          </p:txBody>
        </p:sp>
      </p:grpSp>
      <p:grpSp>
        <p:nvGrpSpPr>
          <p:cNvPr id="66596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126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6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0 1 2 3 </a:t>
              </a:r>
              <a:r>
                <a:rPr lang="en-US" sz="1400">
                  <a:latin typeface="Arial" charset="0"/>
                  <a:cs typeface="+mn-cs"/>
                </a:rPr>
                <a:t>4 5 6 7 8 </a:t>
              </a:r>
            </a:p>
          </p:txBody>
        </p:sp>
      </p:grpSp>
      <p:grpSp>
        <p:nvGrpSpPr>
          <p:cNvPr id="66597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126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6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0 1 2 3 </a:t>
              </a:r>
              <a:r>
                <a:rPr lang="en-US" sz="1400">
                  <a:latin typeface="Arial" charset="0"/>
                  <a:cs typeface="+mn-cs"/>
                </a:rPr>
                <a:t>4 5 6 7 8 </a:t>
              </a:r>
            </a:p>
          </p:txBody>
        </p:sp>
      </p:grpSp>
      <p:sp>
        <p:nvSpPr>
          <p:cNvPr id="51239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40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  <a:cs typeface="+mn-cs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  <a:cs typeface="+mn-cs"/>
              </a:rPr>
              <a:t>1 2 3 4</a:t>
            </a:r>
            <a:r>
              <a:rPr lang="en-US" sz="1400">
                <a:latin typeface="Arial" charset="0"/>
                <a:cs typeface="+mn-cs"/>
              </a:rPr>
              <a:t> 5 6 7 8 </a:t>
            </a:r>
          </a:p>
        </p:txBody>
      </p:sp>
      <p:grpSp>
        <p:nvGrpSpPr>
          <p:cNvPr id="66600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126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6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grpSp>
        <p:nvGrpSpPr>
          <p:cNvPr id="66601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6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grpSp>
        <p:nvGrpSpPr>
          <p:cNvPr id="66602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125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5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grpSp>
        <p:nvGrpSpPr>
          <p:cNvPr id="66603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125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5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grpSp>
        <p:nvGrpSpPr>
          <p:cNvPr id="66604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125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25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pic>
        <p:nvPicPr>
          <p:cNvPr id="66605" name="Picture 9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7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48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49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50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51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52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131260E2-545C-594D-BA0D-54E46B84CEA0}" type="slidenum">
              <a:rPr lang="en-US" sz="1200"/>
              <a:pPr/>
              <a:t>5</a:t>
            </a:fld>
            <a:endParaRPr lang="en-US" sz="1200"/>
          </a:p>
        </p:txBody>
      </p:sp>
      <p:pic>
        <p:nvPicPr>
          <p:cNvPr id="19459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Transport vs. network layer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9088"/>
            <a:ext cx="3810000" cy="46482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3200" i="1">
                <a:solidFill>
                  <a:srgbClr val="000099"/>
                </a:solidFill>
                <a:cs typeface="+mn-cs"/>
              </a:rPr>
              <a:t>network layer:</a:t>
            </a:r>
            <a:r>
              <a:rPr lang="en-US" sz="3200">
                <a:cs typeface="+mn-cs"/>
              </a:rPr>
              <a:t> logical communication between hosts</a:t>
            </a:r>
          </a:p>
          <a:p>
            <a:pPr>
              <a:lnSpc>
                <a:spcPct val="70000"/>
              </a:lnSpc>
              <a:defRPr/>
            </a:pPr>
            <a:r>
              <a:rPr lang="en-US" sz="3200" i="1">
                <a:solidFill>
                  <a:srgbClr val="000099"/>
                </a:solidFill>
                <a:cs typeface="+mn-cs"/>
              </a:rPr>
              <a:t>transport layer:</a:t>
            </a:r>
            <a:r>
              <a:rPr lang="en-US" sz="3200">
                <a:cs typeface="+mn-cs"/>
              </a:rPr>
              <a:t> logical communication between processes</a:t>
            </a:r>
            <a:r>
              <a:rPr lang="en-US"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800"/>
              <a:t>relies on, enhances, network layer services</a:t>
            </a:r>
          </a:p>
        </p:txBody>
      </p:sp>
      <p:sp>
        <p:nvSpPr>
          <p:cNvPr id="194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230438"/>
            <a:ext cx="3967162" cy="4249737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0"/>
              <a:buNone/>
            </a:pPr>
            <a:r>
              <a:rPr lang="en-US" sz="2400" i="1">
                <a:latin typeface="Gill Sans MT" charset="0"/>
              </a:rPr>
              <a:t>12 kids in Ann</a:t>
            </a:r>
            <a:r>
              <a:rPr lang="ja-JP" altLang="en-US" sz="2400" i="1">
                <a:latin typeface="Gill Sans MT" charset="0"/>
              </a:rPr>
              <a:t>’</a:t>
            </a:r>
            <a:r>
              <a:rPr lang="en-US" altLang="ja-JP" sz="2400" i="1">
                <a:latin typeface="Gill Sans MT" charset="0"/>
              </a:rPr>
              <a:t>s house sending letters to 12 kids in Bill</a:t>
            </a:r>
            <a:r>
              <a:rPr lang="ja-JP" altLang="en-US" sz="2400" i="1">
                <a:latin typeface="Gill Sans MT" charset="0"/>
              </a:rPr>
              <a:t>’</a:t>
            </a:r>
            <a:r>
              <a:rPr lang="en-US" altLang="ja-JP" sz="2400" i="1">
                <a:latin typeface="Gill Sans MT" charset="0"/>
              </a:rPr>
              <a:t>s house:</a:t>
            </a:r>
            <a:endParaRPr lang="en-US" altLang="ja-JP" sz="2400">
              <a:latin typeface="Gill Sans MT" charset="0"/>
            </a:endParaRPr>
          </a:p>
          <a:p>
            <a:pPr>
              <a:lnSpc>
                <a:spcPct val="70000"/>
              </a:lnSpc>
            </a:pPr>
            <a:r>
              <a:rPr lang="en-US" sz="2400">
                <a:latin typeface="Gill Sans MT" charset="0"/>
              </a:rPr>
              <a:t>hosts = houses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Gill Sans MT" charset="0"/>
              </a:rPr>
              <a:t>processes = kids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Gill Sans MT" charset="0"/>
              </a:rPr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Gill Sans MT" charset="0"/>
              </a:rPr>
              <a:t>transport protocol = Ann and Bill who demux to in-house siblings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Gill Sans MT" charset="0"/>
              </a:rPr>
              <a:t>network-layer protocol = postal service</a:t>
            </a:r>
          </a:p>
          <a:p>
            <a:pPr>
              <a:lnSpc>
                <a:spcPct val="70000"/>
              </a:lnSpc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779963" y="1947863"/>
            <a:ext cx="4016375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4900613" y="1724025"/>
            <a:ext cx="2695575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000099"/>
                </a:solidFill>
                <a:latin typeface="Gill Sans MT" charset="0"/>
              </a:rPr>
              <a:t>household analogy:</a:t>
            </a:r>
            <a:endParaRPr lang="en-US" sz="2800" i="1">
              <a:latin typeface="Gill Sans MT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75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81CABEB7-0255-5749-AB15-F20B984416EC}" type="slidenum">
              <a:rPr lang="en-US" sz="1200"/>
              <a:pPr/>
              <a:t>50</a:t>
            </a:fld>
            <a:endParaRPr lang="en-US" sz="1200"/>
          </a:p>
        </p:txBody>
      </p:sp>
      <p:pic>
        <p:nvPicPr>
          <p:cNvPr id="6758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001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Selective repeat</a:t>
            </a:r>
            <a:endParaRPr lang="en-US">
              <a:latin typeface="Gill Sans MT" charset="0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receiver </a:t>
            </a:r>
            <a:r>
              <a:rPr lang="en-US" i="1">
                <a:cs typeface="+mn-cs"/>
              </a:rPr>
              <a:t>individually</a:t>
            </a:r>
            <a:r>
              <a:rPr lang="en-US">
                <a:cs typeface="+mn-cs"/>
              </a:rPr>
              <a:t> acknowledges all correctly received pkts</a:t>
            </a:r>
          </a:p>
          <a:p>
            <a:pPr lvl="1">
              <a:defRPr/>
            </a:pPr>
            <a:r>
              <a:rPr lang="en-US"/>
              <a:t>buffers pkts, as needed, for eventual in-order delivery to upper layer</a:t>
            </a:r>
          </a:p>
          <a:p>
            <a:pPr>
              <a:defRPr/>
            </a:pPr>
            <a:r>
              <a:rPr lang="en-US">
                <a:cs typeface="+mn-cs"/>
              </a:rPr>
              <a:t>sender only resends pkts for which ACK not received</a:t>
            </a:r>
          </a:p>
          <a:p>
            <a:pPr lvl="1">
              <a:defRPr/>
            </a:pPr>
            <a:r>
              <a:rPr lang="en-US"/>
              <a:t>sender timer for each unACKed pkt</a:t>
            </a:r>
          </a:p>
          <a:p>
            <a:pPr>
              <a:defRPr/>
            </a:pPr>
            <a:r>
              <a:rPr lang="en-US">
                <a:cs typeface="+mn-cs"/>
              </a:rPr>
              <a:t>sender window</a:t>
            </a:r>
          </a:p>
          <a:p>
            <a:pPr lvl="1">
              <a:defRPr/>
            </a:pPr>
            <a:r>
              <a:rPr lang="en-US" i="1"/>
              <a:t>N</a:t>
            </a:r>
            <a:r>
              <a:rPr lang="en-US"/>
              <a:t> consecutive seq #</a:t>
            </a:r>
            <a:r>
              <a:rPr lang="ja-JP" altLang="en-US"/>
              <a:t>’</a:t>
            </a:r>
            <a:r>
              <a:rPr lang="en-US"/>
              <a:t>s</a:t>
            </a:r>
          </a:p>
          <a:p>
            <a:pPr lvl="1">
              <a:defRPr/>
            </a:pPr>
            <a:r>
              <a:rPr lang="en-US"/>
              <a:t>limits seq #s of sent, unACKed pkts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B406EA33-16C7-2C45-8EAA-725A8C8CE8C0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Selective repeat: sender, receiver windows</a:t>
            </a:r>
            <a:endParaRPr lang="en-US">
              <a:latin typeface="Gill Sans MT" charset="0"/>
            </a:endParaRPr>
          </a:p>
        </p:txBody>
      </p:sp>
      <p:pic>
        <p:nvPicPr>
          <p:cNvPr id="68612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8615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96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8FD6C9A7-55D9-1348-91BF-260AB3A6415D}" type="slidenum">
              <a:rPr lang="en-US" sz="1200"/>
              <a:pPr/>
              <a:t>52</a:t>
            </a:fld>
            <a:endParaRPr lang="en-US" sz="1200"/>
          </a:p>
        </p:txBody>
      </p:sp>
      <p:pic>
        <p:nvPicPr>
          <p:cNvPr id="69635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Selective repeat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6605" y="1600200"/>
            <a:ext cx="4050232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data from above:</a:t>
            </a:r>
          </a:p>
          <a:p>
            <a:r>
              <a:rPr lang="en-US" sz="2400" dirty="0">
                <a:latin typeface="Gill Sans MT" charset="0"/>
              </a:rPr>
              <a:t>if next available </a:t>
            </a:r>
            <a:r>
              <a:rPr lang="en-US" sz="2400" dirty="0" err="1">
                <a:latin typeface="Gill Sans MT" charset="0"/>
              </a:rPr>
              <a:t>seq</a:t>
            </a:r>
            <a:r>
              <a:rPr lang="en-US" sz="2400" dirty="0">
                <a:latin typeface="Gill Sans MT" charset="0"/>
              </a:rPr>
              <a:t> # in window, send </a:t>
            </a:r>
            <a:r>
              <a:rPr lang="en-US" sz="2400" dirty="0" err="1">
                <a:latin typeface="Gill Sans MT" charset="0"/>
              </a:rPr>
              <a:t>pkt</a:t>
            </a: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timeout(n):</a:t>
            </a:r>
          </a:p>
          <a:p>
            <a:r>
              <a:rPr lang="en-US" sz="2400" dirty="0">
                <a:latin typeface="Gill Sans MT" charset="0"/>
              </a:rPr>
              <a:t>resend </a:t>
            </a:r>
            <a:r>
              <a:rPr lang="en-US" sz="2400" dirty="0" err="1">
                <a:latin typeface="Gill Sans MT" charset="0"/>
              </a:rPr>
              <a:t>pkt</a:t>
            </a:r>
            <a:r>
              <a:rPr lang="en-US" sz="2400" dirty="0">
                <a:latin typeface="Gill Sans MT" charset="0"/>
              </a:rPr>
              <a:t> n, restart timer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ACK(n)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in </a:t>
            </a:r>
            <a:r>
              <a:rPr lang="en-US" sz="1800" dirty="0">
                <a:latin typeface="Gill Sans MT" charset="0"/>
              </a:rPr>
              <a:t>[sendbase,sendbase+N-1]: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mark </a:t>
            </a:r>
            <a:r>
              <a:rPr lang="en-US" sz="2400" dirty="0" err="1">
                <a:latin typeface="Gill Sans MT" charset="0"/>
              </a:rPr>
              <a:t>pkt</a:t>
            </a:r>
            <a:r>
              <a:rPr lang="en-US" sz="2400" dirty="0">
                <a:latin typeface="Gill Sans MT" charset="0"/>
              </a:rPr>
              <a:t> n as received</a:t>
            </a:r>
          </a:p>
          <a:p>
            <a:r>
              <a:rPr lang="en-US" sz="2400" dirty="0">
                <a:latin typeface="Gill Sans MT" charset="0"/>
              </a:rPr>
              <a:t>if n smallest </a:t>
            </a:r>
            <a:r>
              <a:rPr lang="en-US" sz="2400" dirty="0" err="1">
                <a:latin typeface="Gill Sans MT" charset="0"/>
              </a:rPr>
              <a:t>unACKed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pkt</a:t>
            </a:r>
            <a:r>
              <a:rPr lang="en-US" sz="2400" dirty="0">
                <a:latin typeface="Gill Sans MT" charset="0"/>
              </a:rPr>
              <a:t>, advance window base to next </a:t>
            </a:r>
            <a:r>
              <a:rPr lang="en-US" sz="2400" dirty="0" err="1">
                <a:latin typeface="Gill Sans MT" charset="0"/>
              </a:rPr>
              <a:t>unACKed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seq</a:t>
            </a:r>
            <a:r>
              <a:rPr lang="en-US" sz="2400" dirty="0">
                <a:latin typeface="Gill Sans MT" charset="0"/>
              </a:rPr>
              <a:t> # </a:t>
            </a:r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495300" y="1448069"/>
            <a:ext cx="4042819" cy="4619356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9639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  <a:cs typeface="+mn-cs"/>
                </a:rPr>
                <a:t>sender</a:t>
              </a:r>
            </a:p>
          </p:txBody>
        </p:sp>
      </p:grp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pkt n in </a:t>
            </a:r>
            <a:r>
              <a:rPr lang="en-US" sz="1800">
                <a:solidFill>
                  <a:srgbClr val="CC0000"/>
                </a:solidFill>
                <a:latin typeface="Gill Sans MT" charset="0"/>
              </a:rPr>
              <a:t>[rcvbase, rcvbase+N-1]</a:t>
            </a:r>
            <a:endParaRPr lang="en-US" sz="2800">
              <a:solidFill>
                <a:srgbClr val="CC0000"/>
              </a:solidFill>
              <a:latin typeface="Gill Sans MT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send 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out-of-order: buffer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in-order: deliver (also deliver buffered, in-order pkts), advance window to next not-yet-received pkt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pkt n in </a:t>
            </a:r>
            <a:r>
              <a:rPr lang="en-US" sz="1800">
                <a:solidFill>
                  <a:srgbClr val="CC0000"/>
                </a:solidFill>
                <a:latin typeface="Gill Sans MT" charset="0"/>
              </a:rPr>
              <a:t>[rcvbase-N,rcvbase-1]</a:t>
            </a:r>
            <a:endParaRPr lang="en-US" sz="2800">
              <a:solidFill>
                <a:srgbClr val="CC0000"/>
              </a:solidFill>
              <a:latin typeface="Gill Sans MT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otherwise: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ignore </a:t>
            </a:r>
            <a:endParaRPr lang="en-US" sz="2800">
              <a:latin typeface="Gill Sans MT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800">
              <a:latin typeface="Gill Sans MT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  <a:cs typeface="+mn-cs"/>
                </a:rPr>
                <a:t>receiver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4B30C08F-B1AE-FC46-84A1-C45990B2DFA3}" type="slidenum">
              <a:rPr lang="en-US" sz="1200"/>
              <a:pPr/>
              <a:t>53</a:t>
            </a:fld>
            <a:endParaRPr lang="en-US" sz="1200"/>
          </a:p>
        </p:txBody>
      </p:sp>
      <p:pic>
        <p:nvPicPr>
          <p:cNvPr id="70659" name="Picture 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Selective repeat in action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cs typeface="+mn-cs"/>
              </a:rPr>
              <a:t>send  pkt0</a:t>
            </a:r>
          </a:p>
          <a:p>
            <a:pPr algn="r">
              <a:defRPr/>
            </a:pPr>
            <a:r>
              <a:rPr lang="en-US" sz="1800">
                <a:cs typeface="+mn-cs"/>
              </a:rPr>
              <a:t>send  pkt1</a:t>
            </a:r>
          </a:p>
          <a:p>
            <a:pPr algn="r">
              <a:defRPr/>
            </a:pPr>
            <a:r>
              <a:rPr lang="en-US" sz="1800">
                <a:cs typeface="+mn-cs"/>
              </a:rPr>
              <a:t>send  pkt2</a:t>
            </a:r>
          </a:p>
          <a:p>
            <a:pPr algn="r">
              <a:defRPr/>
            </a:pPr>
            <a:r>
              <a:rPr lang="en-US" sz="1800">
                <a:cs typeface="+mn-cs"/>
              </a:rPr>
              <a:t>send  pkt3</a:t>
            </a:r>
          </a:p>
          <a:p>
            <a:pPr algn="r">
              <a:defRPr/>
            </a:pPr>
            <a:r>
              <a:rPr lang="en-US" sz="1800">
                <a:cs typeface="+mn-cs"/>
              </a:rPr>
              <a:t>(wait)</a:t>
            </a: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  <a:cs typeface="+mn-cs"/>
              </a:rPr>
              <a:t>sender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  <a:cs typeface="+mn-cs"/>
              </a:rPr>
              <a:t>receiver</a:t>
            </a: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6034088" y="1753876"/>
            <a:ext cx="2824023" cy="17543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>
                <a:cs typeface="+mn-cs"/>
              </a:rPr>
              <a:t>receive pkt0, deliver pkt0, </a:t>
            </a:r>
            <a:br>
              <a:rPr lang="en-US" sz="1800" dirty="0">
                <a:cs typeface="+mn-cs"/>
              </a:rPr>
            </a:br>
            <a:r>
              <a:rPr lang="en-US" sz="1800" dirty="0">
                <a:cs typeface="+mn-cs"/>
              </a:rPr>
              <a:t>	send ack0</a:t>
            </a:r>
          </a:p>
          <a:p>
            <a:pPr algn="l">
              <a:defRPr/>
            </a:pPr>
            <a:r>
              <a:rPr lang="en-US" sz="1800" dirty="0">
                <a:cs typeface="+mn-cs"/>
              </a:rPr>
              <a:t>receive pkt1, deliver pkt1,</a:t>
            </a:r>
            <a:br>
              <a:rPr lang="en-US" sz="1800" dirty="0">
                <a:cs typeface="+mn-cs"/>
              </a:rPr>
            </a:br>
            <a:r>
              <a:rPr lang="en-US" sz="1800" dirty="0">
                <a:cs typeface="+mn-cs"/>
              </a:rPr>
              <a:t>	send ack1</a:t>
            </a:r>
          </a:p>
          <a:p>
            <a:pPr algn="l">
              <a:defRPr/>
            </a:pPr>
            <a:r>
              <a:rPr lang="en-US" sz="1800" dirty="0">
                <a:cs typeface="+mn-cs"/>
              </a:rPr>
              <a:t>receive pkt3, buffer, </a:t>
            </a:r>
          </a:p>
          <a:p>
            <a:pPr algn="l">
              <a:defRPr/>
            </a:pPr>
            <a:r>
              <a:rPr lang="en-US" sz="1800" dirty="0">
                <a:cs typeface="+mn-cs"/>
              </a:rPr>
              <a:t>           send ack3</a:t>
            </a:r>
          </a:p>
        </p:txBody>
      </p:sp>
      <p:sp>
        <p:nvSpPr>
          <p:cNvPr id="70666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rcv ack0, send pkt4</a:t>
            </a:r>
          </a:p>
          <a:p>
            <a:pPr algn="r"/>
            <a:r>
              <a:rPr lang="en-US" sz="1800"/>
              <a:t>rcv ack1, send pkt5</a:t>
            </a:r>
          </a:p>
          <a:p>
            <a:pPr algn="r"/>
            <a:endParaRPr lang="en-US" sz="1800"/>
          </a:p>
        </p:txBody>
      </p:sp>
      <p:pic>
        <p:nvPicPr>
          <p:cNvPr id="70667" name="Picture 10" descr="alarm_clock_ri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  <a:cs typeface="+mn-cs"/>
              </a:rPr>
              <a:t>pkt 2 timeout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send  pkt2</a:t>
            </a:r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13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  <a:cs typeface="+mn-cs"/>
              </a:rPr>
              <a:t>X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  <a:cs typeface="+mn-cs"/>
              </a:rPr>
              <a:t>loss</a:t>
            </a:r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0681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5536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6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6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5323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24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cs typeface="+mn-cs"/>
              </a:rPr>
              <a:t>receive pkt4, buffer, </a:t>
            </a:r>
          </a:p>
          <a:p>
            <a:pPr algn="l">
              <a:defRPr/>
            </a:pPr>
            <a:r>
              <a:rPr lang="en-US" sz="1800">
                <a:cs typeface="+mn-cs"/>
              </a:rPr>
              <a:t>           send ack4</a:t>
            </a:r>
          </a:p>
        </p:txBody>
      </p:sp>
      <p:sp>
        <p:nvSpPr>
          <p:cNvPr id="55325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cs typeface="+mn-cs"/>
              </a:rPr>
              <a:t>receive pkt5, buffer, </a:t>
            </a:r>
          </a:p>
          <a:p>
            <a:pPr algn="l">
              <a:defRPr/>
            </a:pPr>
            <a:r>
              <a:rPr lang="en-US" sz="1800">
                <a:cs typeface="+mn-cs"/>
              </a:rPr>
              <a:t>           send ack5</a:t>
            </a:r>
          </a:p>
        </p:txBody>
      </p:sp>
      <p:sp>
        <p:nvSpPr>
          <p:cNvPr id="55326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rcv pkt2; deliver pkt2,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pkt3, pkt4, pkt5; send ack2</a:t>
            </a:r>
          </a:p>
        </p:txBody>
      </p:sp>
      <p:sp>
        <p:nvSpPr>
          <p:cNvPr id="55327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record ack3 arrived</a:t>
            </a:r>
          </a:p>
        </p:txBody>
      </p:sp>
      <p:grpSp>
        <p:nvGrpSpPr>
          <p:cNvPr id="70687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536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6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0 1 2 3 </a:t>
              </a:r>
              <a:r>
                <a:rPr lang="en-US" sz="1400">
                  <a:latin typeface="Arial" charset="0"/>
                  <a:cs typeface="+mn-cs"/>
                </a:rPr>
                <a:t>4 5 6 7 8 </a:t>
              </a:r>
            </a:p>
          </p:txBody>
        </p:sp>
      </p:grpSp>
      <p:sp>
        <p:nvSpPr>
          <p:cNvPr id="55329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  <a:cs typeface="+mn-cs"/>
              </a:rPr>
              <a:t>sender window (N=4)</a:t>
            </a:r>
          </a:p>
        </p:txBody>
      </p:sp>
      <p:sp>
        <p:nvSpPr>
          <p:cNvPr id="55330" name="Rectangle 41"/>
          <p:cNvSpPr>
            <a:spLocks noChangeArrowheads="1"/>
          </p:cNvSpPr>
          <p:nvPr/>
        </p:nvSpPr>
        <p:spPr bwMode="auto">
          <a:xfrm>
            <a:off x="287338" y="2692400"/>
            <a:ext cx="606425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0690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536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6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0 1 2 3 </a:t>
              </a:r>
              <a:r>
                <a:rPr lang="en-US" sz="1400">
                  <a:latin typeface="Arial" charset="0"/>
                  <a:cs typeface="+mn-cs"/>
                </a:rPr>
                <a:t>4 5 6 7 8 </a:t>
              </a:r>
            </a:p>
          </p:txBody>
        </p:sp>
      </p:grpSp>
      <p:grpSp>
        <p:nvGrpSpPr>
          <p:cNvPr id="70691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535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6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0 1 2 3 </a:t>
              </a:r>
              <a:r>
                <a:rPr lang="en-US" sz="1400">
                  <a:latin typeface="Arial" charset="0"/>
                  <a:cs typeface="+mn-cs"/>
                </a:rPr>
                <a:t>4 5 6 7 8 </a:t>
              </a:r>
            </a:p>
          </p:txBody>
        </p:sp>
      </p:grpSp>
      <p:grpSp>
        <p:nvGrpSpPr>
          <p:cNvPr id="70692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535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5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0 1 2 3 </a:t>
              </a:r>
              <a:r>
                <a:rPr lang="en-US" sz="1400">
                  <a:latin typeface="Arial" charset="0"/>
                  <a:cs typeface="+mn-cs"/>
                </a:rPr>
                <a:t>4 5 6 7 8 </a:t>
              </a:r>
            </a:p>
          </p:txBody>
        </p:sp>
      </p:grpSp>
      <p:sp>
        <p:nvSpPr>
          <p:cNvPr id="55334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35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  <a:cs typeface="+mn-cs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  <a:cs typeface="+mn-cs"/>
              </a:rPr>
              <a:t>1 2 3 4</a:t>
            </a:r>
            <a:r>
              <a:rPr lang="en-US" sz="1400">
                <a:latin typeface="Arial" charset="0"/>
                <a:cs typeface="+mn-cs"/>
              </a:rPr>
              <a:t> 5 6 7 8 </a:t>
            </a:r>
          </a:p>
        </p:txBody>
      </p:sp>
      <p:grpSp>
        <p:nvGrpSpPr>
          <p:cNvPr id="70695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535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5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grpSp>
        <p:nvGrpSpPr>
          <p:cNvPr id="70696" name="Group 56"/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grpSp>
        <p:nvGrpSpPr>
          <p:cNvPr id="70697" name="Group 59"/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5535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5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grpSp>
        <p:nvGrpSpPr>
          <p:cNvPr id="70698" name="Group 62"/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5534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5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grpSp>
        <p:nvGrpSpPr>
          <p:cNvPr id="70699" name="Group 65"/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5534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4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  <a:cs typeface="+mn-cs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  <a:cs typeface="+mn-cs"/>
                </a:rPr>
                <a:t> 2 3 4 5</a:t>
              </a:r>
              <a:r>
                <a:rPr lang="en-US" sz="1400">
                  <a:latin typeface="Arial" charset="0"/>
                  <a:cs typeface="+mn-cs"/>
                </a:rPr>
                <a:t> 6 7 8 </a:t>
              </a:r>
            </a:p>
          </p:txBody>
        </p:sp>
      </p:grpSp>
      <p:sp>
        <p:nvSpPr>
          <p:cNvPr id="55341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42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43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record ack4 arrived</a:t>
            </a:r>
          </a:p>
        </p:txBody>
      </p:sp>
      <p:sp>
        <p:nvSpPr>
          <p:cNvPr id="55344" name="Text Box 91"/>
          <p:cNvSpPr txBox="1">
            <a:spLocks noChangeArrowheads="1"/>
          </p:cNvSpPr>
          <p:nvPr/>
        </p:nvSpPr>
        <p:spPr bwMode="auto">
          <a:xfrm>
            <a:off x="2305050" y="5300663"/>
            <a:ext cx="1708150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record ack5 arrived</a:t>
            </a:r>
          </a:p>
        </p:txBody>
      </p:sp>
      <p:sp>
        <p:nvSpPr>
          <p:cNvPr id="55345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46" name="Text Box 93"/>
          <p:cNvSpPr txBox="1">
            <a:spLocks noChangeArrowheads="1"/>
          </p:cNvSpPr>
          <p:nvPr/>
        </p:nvSpPr>
        <p:spPr bwMode="auto">
          <a:xfrm>
            <a:off x="2384425" y="5861050"/>
            <a:ext cx="3498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cs typeface="+mn-cs"/>
              </a:rPr>
              <a:t>Q: what happens when ack2 arrives?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16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ABE273B7-CDAF-9349-8F0D-120B42D0D501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>
                <a:latin typeface="Gill Sans MT" charset="0"/>
              </a:rPr>
              <a:t>Selective repeat:</a:t>
            </a:r>
            <a:br>
              <a:rPr lang="en-US" sz="3600">
                <a:latin typeface="Gill Sans MT" charset="0"/>
              </a:rPr>
            </a:br>
            <a:r>
              <a:rPr lang="en-US" sz="3600">
                <a:latin typeface="Gill Sans MT" charset="0"/>
              </a:rPr>
              <a:t>dilemma</a:t>
            </a:r>
            <a:endParaRPr lang="en-US">
              <a:latin typeface="Gill Sans MT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example: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Gill Sans MT" charset="0"/>
              </a:rPr>
              <a:t>seq #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s: 0, 1, 2, 3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Gill Sans MT" charset="0"/>
              </a:rPr>
              <a:t>window size=3</a:t>
            </a:r>
            <a:endParaRPr lang="en-US">
              <a:latin typeface="Gill Sans MT" charset="0"/>
            </a:endParaRPr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cs typeface="+mn-cs"/>
              </a:rPr>
              <a:t>receiver window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(after receipt)</a:t>
            </a: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cs typeface="+mn-cs"/>
              </a:rPr>
              <a:t>sender window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(after receipt)</a:t>
            </a:r>
          </a:p>
        </p:txBody>
      </p:sp>
      <p:sp>
        <p:nvSpPr>
          <p:cNvPr id="56328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9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71733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409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  <a:cs typeface="+mn-cs"/>
                  </a:rPr>
                  <a:t>0 1 2</a:t>
                </a:r>
                <a:r>
                  <a:rPr lang="en-US" sz="1200">
                    <a:latin typeface="Arial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71734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407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  <a:cs typeface="+mn-cs"/>
                  </a:rPr>
                  <a:t>0 1 2</a:t>
                </a:r>
                <a:r>
                  <a:rPr lang="en-US" sz="1200">
                    <a:latin typeface="Arial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71735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405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  <a:cs typeface="+mn-cs"/>
                  </a:rPr>
                  <a:t>0 1 2</a:t>
                </a:r>
                <a:r>
                  <a:rPr lang="en-US" sz="1200">
                    <a:latin typeface="Arial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56377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78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79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80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pkt0</a:t>
              </a:r>
            </a:p>
          </p:txBody>
        </p:sp>
        <p:sp>
          <p:nvSpPr>
            <p:cNvPr id="56381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pkt1</a:t>
              </a:r>
            </a:p>
          </p:txBody>
        </p:sp>
        <p:sp>
          <p:nvSpPr>
            <p:cNvPr id="56382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pkt2</a:t>
              </a:r>
            </a:p>
          </p:txBody>
        </p:sp>
        <p:grpSp>
          <p:nvGrpSpPr>
            <p:cNvPr id="71742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403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  <a:cs typeface="+mn-cs"/>
                  </a:rPr>
                  <a:t>0 1 2</a:t>
                </a:r>
                <a:r>
                  <a:rPr lang="en-US" sz="1200">
                    <a:latin typeface="Arial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56384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8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pkt0</a:t>
              </a:r>
            </a:p>
          </p:txBody>
        </p:sp>
        <p:sp>
          <p:nvSpPr>
            <p:cNvPr id="56386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timeout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retransmit pkt0</a:t>
              </a:r>
            </a:p>
          </p:txBody>
        </p:sp>
        <p:sp>
          <p:nvSpPr>
            <p:cNvPr id="56387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88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  <a:cs typeface="+mn-cs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  <a:cs typeface="+mn-cs"/>
                </a:rPr>
                <a:t> 1 2 3</a:t>
              </a:r>
              <a:r>
                <a:rPr lang="en-US" sz="1200">
                  <a:latin typeface="Arial" charset="0"/>
                  <a:cs typeface="+mn-cs"/>
                </a:rPr>
                <a:t> 0 1 2</a:t>
              </a:r>
            </a:p>
          </p:txBody>
        </p:sp>
        <p:sp>
          <p:nvSpPr>
            <p:cNvPr id="56389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90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  <a:cs typeface="+mn-cs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  <a:cs typeface="+mn-cs"/>
                </a:rPr>
                <a:t> 2 3 0</a:t>
              </a:r>
              <a:r>
                <a:rPr lang="en-US" sz="1200">
                  <a:latin typeface="Arial" charset="0"/>
                  <a:cs typeface="+mn-cs"/>
                </a:rPr>
                <a:t> 1 2</a:t>
              </a:r>
            </a:p>
          </p:txBody>
        </p:sp>
        <p:sp>
          <p:nvSpPr>
            <p:cNvPr id="56391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92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  <a:cs typeface="+mn-cs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  <a:cs typeface="+mn-cs"/>
                </a:rPr>
                <a:t>3 0 1</a:t>
              </a:r>
              <a:r>
                <a:rPr lang="en-US" sz="1200">
                  <a:latin typeface="Arial" charset="0"/>
                  <a:cs typeface="+mn-cs"/>
                </a:rPr>
                <a:t> 2</a:t>
              </a:r>
            </a:p>
          </p:txBody>
        </p:sp>
        <p:sp>
          <p:nvSpPr>
            <p:cNvPr id="56393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94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95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96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  <a:cs typeface="+mn-cs"/>
                </a:rPr>
                <a:t>X</a:t>
              </a:r>
            </a:p>
          </p:txBody>
        </p:sp>
        <p:sp>
          <p:nvSpPr>
            <p:cNvPr id="56397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  <a:cs typeface="+mn-cs"/>
                </a:rPr>
                <a:t>X</a:t>
              </a:r>
            </a:p>
          </p:txBody>
        </p:sp>
        <p:sp>
          <p:nvSpPr>
            <p:cNvPr id="56398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  <a:cs typeface="+mn-cs"/>
                </a:rPr>
                <a:t>X</a:t>
              </a:r>
            </a:p>
          </p:txBody>
        </p:sp>
        <p:sp>
          <p:nvSpPr>
            <p:cNvPr id="56399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  <a:cs typeface="+mn-cs"/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  <a:cs typeface="+mn-cs"/>
                </a:rPr>
                <a:t>with seq number 0</a:t>
              </a:r>
            </a:p>
          </p:txBody>
        </p:sp>
        <p:sp>
          <p:nvSpPr>
            <p:cNvPr id="56400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401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(b) oops!</a:t>
              </a:r>
            </a:p>
          </p:txBody>
        </p:sp>
      </p:grpSp>
      <p:grpSp>
        <p:nvGrpSpPr>
          <p:cNvPr id="71690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71697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373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  <a:cs typeface="+mn-cs"/>
                  </a:rPr>
                  <a:t>0 1 2</a:t>
                </a:r>
                <a:r>
                  <a:rPr lang="en-US" sz="1200">
                    <a:latin typeface="Arial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71698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371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  <a:cs typeface="+mn-cs"/>
                  </a:rPr>
                  <a:t>0 1 2</a:t>
                </a:r>
                <a:r>
                  <a:rPr lang="en-US" sz="1200">
                    <a:latin typeface="Arial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71699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369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  <a:cs typeface="+mn-cs"/>
                  </a:rPr>
                  <a:t>0 1 2</a:t>
                </a:r>
                <a:r>
                  <a:rPr lang="en-US" sz="1200">
                    <a:latin typeface="Arial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563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pkt0</a:t>
              </a:r>
            </a:p>
          </p:txBody>
        </p:sp>
        <p:sp>
          <p:nvSpPr>
            <p:cNvPr id="563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pkt1</a:t>
              </a:r>
            </a:p>
          </p:txBody>
        </p:sp>
        <p:sp>
          <p:nvSpPr>
            <p:cNvPr id="563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pkt2</a:t>
              </a:r>
            </a:p>
          </p:txBody>
        </p:sp>
        <p:sp>
          <p:nvSpPr>
            <p:cNvPr id="56347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48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  <a:cs typeface="+mn-cs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  <a:cs typeface="+mn-cs"/>
                </a:rPr>
                <a:t> 2</a:t>
              </a:r>
              <a:r>
                <a:rPr lang="en-US" sz="1200">
                  <a:latin typeface="Arial" charset="0"/>
                  <a:cs typeface="+mn-cs"/>
                </a:rPr>
                <a:t>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  <a:cs typeface="+mn-cs"/>
                </a:rPr>
                <a:t>3 0</a:t>
              </a:r>
              <a:r>
                <a:rPr lang="en-US" sz="1200">
                  <a:latin typeface="Arial" charset="0"/>
                  <a:cs typeface="+mn-cs"/>
                </a:rPr>
                <a:t> 1 2</a:t>
              </a:r>
            </a:p>
          </p:txBody>
        </p:sp>
        <p:sp>
          <p:nvSpPr>
            <p:cNvPr id="56349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50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pkt0</a:t>
              </a:r>
            </a:p>
          </p:txBody>
        </p:sp>
        <p:sp>
          <p:nvSpPr>
            <p:cNvPr id="56351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52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  <a:cs typeface="+mn-cs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  <a:cs typeface="+mn-cs"/>
                </a:rPr>
                <a:t> 1 2 3</a:t>
              </a:r>
              <a:r>
                <a:rPr lang="en-US" sz="1200">
                  <a:latin typeface="Arial" charset="0"/>
                  <a:cs typeface="+mn-cs"/>
                </a:rPr>
                <a:t> 0 1 2</a:t>
              </a:r>
            </a:p>
          </p:txBody>
        </p:sp>
        <p:sp>
          <p:nvSpPr>
            <p:cNvPr id="56353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54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  <a:cs typeface="+mn-cs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  <a:cs typeface="+mn-cs"/>
                </a:rPr>
                <a:t> 2 3 0</a:t>
              </a:r>
              <a:r>
                <a:rPr lang="en-US" sz="1200">
                  <a:latin typeface="Arial" charset="0"/>
                  <a:cs typeface="+mn-cs"/>
                </a:rPr>
                <a:t> 1 2</a:t>
              </a:r>
            </a:p>
          </p:txBody>
        </p:sp>
        <p:sp>
          <p:nvSpPr>
            <p:cNvPr id="56355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56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  <a:cs typeface="+mn-cs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  <a:cs typeface="+mn-cs"/>
                </a:rPr>
                <a:t>3 0 1</a:t>
              </a:r>
              <a:r>
                <a:rPr lang="en-US" sz="1200">
                  <a:latin typeface="Arial" charset="0"/>
                  <a:cs typeface="+mn-cs"/>
                </a:rPr>
                <a:t> 2</a:t>
              </a:r>
            </a:p>
          </p:txBody>
        </p:sp>
        <p:sp>
          <p:nvSpPr>
            <p:cNvPr id="56357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58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59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  <a:cs typeface="+mn-cs"/>
                </a:rPr>
                <a:t>X</a:t>
              </a:r>
            </a:p>
          </p:txBody>
        </p:sp>
        <p:sp>
          <p:nvSpPr>
            <p:cNvPr id="56360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  <a:cs typeface="+mn-cs"/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  <a:cs typeface="+mn-cs"/>
                </a:rPr>
                <a:t>with seq number 0</a:t>
              </a:r>
            </a:p>
          </p:txBody>
        </p:sp>
        <p:sp>
          <p:nvSpPr>
            <p:cNvPr id="56361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6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1722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367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  <a:cs typeface="+mn-cs"/>
                  </a:rPr>
                  <a:t>0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  <a:cs typeface="+mn-cs"/>
                  </a:rPr>
                  <a:t>1 2</a:t>
                </a:r>
                <a:r>
                  <a:rPr lang="en-US" sz="1200">
                    <a:latin typeface="Arial" charset="0"/>
                    <a:cs typeface="+mn-cs"/>
                  </a:rPr>
                  <a:t>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  <a:cs typeface="+mn-cs"/>
                  </a:rPr>
                  <a:t>3 </a:t>
                </a:r>
                <a:r>
                  <a:rPr lang="en-US" sz="1200">
                    <a:latin typeface="Arial" charset="0"/>
                    <a:cs typeface="+mn-cs"/>
                  </a:rPr>
                  <a:t>0 1 2</a:t>
                </a:r>
              </a:p>
            </p:txBody>
          </p:sp>
        </p:grpSp>
        <p:sp>
          <p:nvSpPr>
            <p:cNvPr id="56364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pkt3</a:t>
              </a:r>
            </a:p>
          </p:txBody>
        </p:sp>
        <p:sp>
          <p:nvSpPr>
            <p:cNvPr id="56365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(a) no problem</a:t>
              </a:r>
            </a:p>
          </p:txBody>
        </p:sp>
      </p:grpSp>
      <p:grpSp>
        <p:nvGrpSpPr>
          <p:cNvPr id="1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71695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6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i="1"/>
              <a:t>receiver can</a:t>
            </a:r>
            <a:r>
              <a:rPr lang="ja-JP" altLang="en-US" i="1"/>
              <a:t>’</a:t>
            </a:r>
            <a:r>
              <a:rPr lang="en-US" altLang="ja-JP" i="1"/>
              <a:t>t see sender side.</a:t>
            </a:r>
          </a:p>
          <a:p>
            <a:r>
              <a:rPr lang="en-US" i="1"/>
              <a:t>receiver behavior identical in both cases!</a:t>
            </a:r>
          </a:p>
          <a:p>
            <a:r>
              <a:rPr lang="en-US" i="1">
                <a:solidFill>
                  <a:srgbClr val="CC0000"/>
                </a:solidFill>
              </a:rPr>
              <a:t>something</a:t>
            </a:r>
            <a:r>
              <a:rPr lang="ja-JP" altLang="en-US" i="1">
                <a:solidFill>
                  <a:srgbClr val="CC0000"/>
                </a:solidFill>
              </a:rPr>
              <a:t>’</a:t>
            </a:r>
            <a:r>
              <a:rPr lang="en-US" altLang="ja-JP" i="1">
                <a:solidFill>
                  <a:srgbClr val="CC0000"/>
                </a:solidFill>
              </a:rPr>
              <a:t>s (very) wrong!</a:t>
            </a:r>
            <a:endParaRPr lang="en-US" i="1">
              <a:solidFill>
                <a:srgbClr val="CC0000"/>
              </a:solidFill>
            </a:endParaRPr>
          </a:p>
        </p:txBody>
      </p:sp>
      <p:pic>
        <p:nvPicPr>
          <p:cNvPr id="71693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receiver sees no difference in two scenarios!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duplicate 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>
              <a:latin typeface="Gill Sans MT" charset="0"/>
              <a:cs typeface="+mn-cs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>
                <a:latin typeface="Gill Sans MT" charset="0"/>
                <a:cs typeface="+mn-cs"/>
              </a:rPr>
              <a:t> what relationship between seq # size and window size to avoid problem in (b)?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27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B97D95D6-814E-294F-B027-9C76165D3BE1}" type="slidenum">
              <a:rPr lang="en-US" sz="1200"/>
              <a:pPr/>
              <a:t>55</a:t>
            </a:fld>
            <a:endParaRPr lang="en-US" sz="1200"/>
          </a:p>
        </p:txBody>
      </p:sp>
      <p:pic>
        <p:nvPicPr>
          <p:cNvPr id="7270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930275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Pipelined protocols: overview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cs typeface="+mn-cs"/>
              </a:rPr>
              <a:t>Go-back-N: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sender can have up to N unacked packets in pipeline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receiver only sends </a:t>
            </a:r>
            <a:r>
              <a:rPr lang="en-US" i="1">
                <a:solidFill>
                  <a:srgbClr val="CC0000"/>
                </a:solidFill>
                <a:cs typeface="+mn-cs"/>
              </a:rPr>
              <a:t>cumulative ack</a:t>
            </a:r>
          </a:p>
          <a:p>
            <a:pPr lvl="1">
              <a:defRPr/>
            </a:pPr>
            <a:r>
              <a:rPr lang="en-US"/>
              <a:t>doesn</a:t>
            </a:r>
            <a:r>
              <a:rPr lang="ja-JP" altLang="en-US"/>
              <a:t>’</a:t>
            </a:r>
            <a:r>
              <a:rPr lang="en-US"/>
              <a:t>t ack packet if there</a:t>
            </a:r>
            <a:r>
              <a:rPr lang="ja-JP" altLang="en-US"/>
              <a:t>’</a:t>
            </a:r>
            <a:r>
              <a:rPr lang="en-US"/>
              <a:t>s a gap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sender has timer for oldest unacked packet</a:t>
            </a:r>
          </a:p>
          <a:p>
            <a:pPr lvl="1">
              <a:defRPr/>
            </a:pPr>
            <a:r>
              <a:rPr lang="en-US"/>
              <a:t>when timer expires, retransmit </a:t>
            </a:r>
            <a:r>
              <a:rPr lang="en-US" i="1"/>
              <a:t>all</a:t>
            </a:r>
            <a:r>
              <a:rPr lang="en-US"/>
              <a:t> unacked packets</a:t>
            </a:r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8"/>
            <a:ext cx="4289425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0"/>
              <a:buNone/>
            </a:pPr>
            <a:r>
              <a:rPr lang="en-US" u="sng">
                <a:solidFill>
                  <a:srgbClr val="CC0000"/>
                </a:solidFill>
                <a:latin typeface="Gill Sans MT" charset="0"/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>
                <a:latin typeface="Gill Sans MT" charset="0"/>
              </a:rPr>
              <a:t>sender can have up to N unack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ed packets in pipeline</a:t>
            </a:r>
          </a:p>
          <a:p>
            <a:pPr>
              <a:lnSpc>
                <a:spcPct val="75000"/>
              </a:lnSpc>
            </a:pPr>
            <a:r>
              <a:rPr lang="en-US">
                <a:latin typeface="Gill Sans MT" charset="0"/>
              </a:rPr>
              <a:t>rcvr sends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individual ack</a:t>
            </a:r>
            <a:r>
              <a:rPr lang="en-US">
                <a:latin typeface="Gill Sans MT" charset="0"/>
              </a:rPr>
              <a:t> for each packet</a:t>
            </a:r>
          </a:p>
          <a:p>
            <a:pPr>
              <a:lnSpc>
                <a:spcPct val="70000"/>
              </a:lnSpc>
            </a:pPr>
            <a:endParaRPr lang="en-US">
              <a:latin typeface="Gill Sans MT" charset="0"/>
            </a:endParaRPr>
          </a:p>
          <a:p>
            <a:pPr>
              <a:lnSpc>
                <a:spcPct val="70000"/>
              </a:lnSpc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>
                <a:latin typeface="Gill Sans MT" charset="0"/>
              </a:rPr>
              <a:t>sender maintains timer for each unacked packet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Gill Sans MT" charset="0"/>
              </a:rPr>
              <a:t>when timer expires, retransmit only that unacked packet</a:t>
            </a:r>
          </a:p>
          <a:p>
            <a:pPr>
              <a:lnSpc>
                <a:spcPct val="70000"/>
              </a:lnSpc>
            </a:pPr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37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4BD3FBD8-2C20-1F49-8D13-5CAF208C6368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/>
              <a:t>reliable data transfer</a:t>
            </a:r>
          </a:p>
          <a:p>
            <a:pPr marL="912813" lvl="1">
              <a:defRPr/>
            </a:pPr>
            <a:r>
              <a:rPr lang="en-US"/>
              <a:t>flow control</a:t>
            </a:r>
          </a:p>
          <a:p>
            <a:pPr marL="912813" lvl="1"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7373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47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CE3B9B82-F056-B349-B2A2-0C5438735F9F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TCP: Overview  </a:t>
            </a:r>
            <a:r>
              <a:rPr lang="en-US" sz="2400">
                <a:latin typeface="Gill Sans MT" charset="0"/>
              </a:rPr>
              <a:t>RFCs: 793,1122,1323, 2018, 2581</a:t>
            </a:r>
            <a:endParaRPr lang="en-US">
              <a:latin typeface="Gill Sans MT" charset="0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full duplex data:</a:t>
            </a:r>
          </a:p>
          <a:p>
            <a:pPr lvl="1">
              <a:defRPr/>
            </a:pPr>
            <a:r>
              <a:rPr lang="en-US"/>
              <a:t>bi-directional data flow in same connection</a:t>
            </a:r>
          </a:p>
          <a:p>
            <a:pPr lvl="1">
              <a:defRPr/>
            </a:pPr>
            <a:r>
              <a:rPr lang="en-US"/>
              <a:t>MSS: maximum segment size</a:t>
            </a:r>
          </a:p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connection-oriented:</a:t>
            </a:r>
            <a:r>
              <a:rPr lang="en-US">
                <a:cs typeface="+mn-cs"/>
              </a:rPr>
              <a:t> </a:t>
            </a:r>
          </a:p>
          <a:p>
            <a:pPr lvl="1">
              <a:defRPr/>
            </a:pPr>
            <a:r>
              <a:rPr lang="en-US"/>
              <a:t>handshaking (exchange of control msgs) inits sender, receiver state before data exchange</a:t>
            </a:r>
          </a:p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flow controlled:</a:t>
            </a:r>
          </a:p>
          <a:p>
            <a:pPr lvl="1">
              <a:defRPr/>
            </a:pPr>
            <a:r>
              <a:rPr lang="en-US"/>
              <a:t>sender will not overwhelm receiver</a:t>
            </a: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point-to-point:</a:t>
            </a:r>
          </a:p>
          <a:p>
            <a:pPr lvl="1"/>
            <a:r>
              <a:rPr lang="en-US">
                <a:latin typeface="Gill Sans MT" charset="0"/>
              </a:rPr>
              <a:t>one sender, one receiver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reliable, in-order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byte stream:</a:t>
            </a:r>
          </a:p>
          <a:p>
            <a:pPr lvl="1"/>
            <a:r>
              <a:rPr lang="en-US">
                <a:latin typeface="Gill Sans MT" charset="0"/>
              </a:rPr>
              <a:t>no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message boundaries</a:t>
            </a:r>
            <a:r>
              <a:rPr lang="ja-JP" altLang="en-US">
                <a:latin typeface="Gill Sans MT" charset="0"/>
              </a:rPr>
              <a:t>”</a:t>
            </a:r>
            <a:endParaRPr lang="en-US" altLang="ja-JP">
              <a:latin typeface="Gill Sans MT" charset="0"/>
            </a:endParaRPr>
          </a:p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pipelined:</a:t>
            </a:r>
          </a:p>
          <a:p>
            <a:pPr lvl="1"/>
            <a:r>
              <a:rPr lang="en-US">
                <a:latin typeface="Gill Sans MT" charset="0"/>
              </a:rPr>
              <a:t>TCP congestion and flow control set window size</a:t>
            </a:r>
            <a:endParaRPr lang="en-US" i="1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pic>
        <p:nvPicPr>
          <p:cNvPr id="74758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F04527AA-0B87-934C-A9A3-ECB2F928B3FC}" type="slidenum">
              <a:rPr lang="en-US" sz="1200"/>
              <a:pPr/>
              <a:t>58</a:t>
            </a:fld>
            <a:endParaRPr lang="en-US" sz="1200"/>
          </a:p>
        </p:txBody>
      </p:sp>
      <p:pic>
        <p:nvPicPr>
          <p:cNvPr id="75779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TCP segment structure</a:t>
            </a:r>
            <a:endParaRPr lang="en-US">
              <a:latin typeface="Gill Sans MT" charset="0"/>
            </a:endParaRP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cs typeface="+mn-cs"/>
            </a:endParaRPr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source port #</a:t>
            </a:r>
            <a:endParaRPr lang="en-US" sz="2400">
              <a:latin typeface="Arial" charset="0"/>
            </a:endParaRPr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dest port #</a:t>
            </a:r>
            <a:endParaRPr lang="en-US" sz="1800">
              <a:latin typeface="Arial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88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32 bits</a:t>
            </a:r>
            <a:endParaRPr lang="en-US" sz="2400">
              <a:latin typeface="Arial" charset="0"/>
            </a:endParaRPr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91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application</a:t>
            </a:r>
          </a:p>
          <a:p>
            <a:r>
              <a:rPr lang="en-US" sz="2000">
                <a:latin typeface="Arial" charset="0"/>
              </a:rPr>
              <a:t>data </a:t>
            </a:r>
          </a:p>
          <a:p>
            <a:r>
              <a:rPr lang="en-US" sz="2000">
                <a:latin typeface="Arial" charset="0"/>
              </a:rPr>
              <a:t>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75792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sequence number</a:t>
            </a:r>
            <a:endParaRPr lang="en-US" sz="2400">
              <a:latin typeface="Arial" charset="0"/>
            </a:endParaRPr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1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  <a:cs typeface="+mn-cs"/>
              </a:rPr>
              <a:t>acknowledgement number</a:t>
            </a: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receive window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Urg data pointer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checksum</a:t>
            </a:r>
          </a:p>
        </p:txBody>
      </p:sp>
      <p:sp>
        <p:nvSpPr>
          <p:cNvPr id="75802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F</a:t>
            </a:r>
            <a:endParaRPr lang="en-US" sz="2400">
              <a:latin typeface="Arial" charset="0"/>
            </a:endParaRPr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809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S</a:t>
            </a:r>
            <a:endParaRPr lang="en-US" sz="2400">
              <a:latin typeface="Arial" charset="0"/>
            </a:endParaRPr>
          </a:p>
        </p:txBody>
      </p:sp>
      <p:sp>
        <p:nvSpPr>
          <p:cNvPr id="75810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R</a:t>
            </a:r>
            <a:endParaRPr lang="en-US" sz="2400">
              <a:latin typeface="Arial" charset="0"/>
            </a:endParaRPr>
          </a:p>
        </p:txBody>
      </p:sp>
      <p:sp>
        <p:nvSpPr>
          <p:cNvPr id="75811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P</a:t>
            </a:r>
            <a:endParaRPr lang="en-US" sz="2400">
              <a:latin typeface="Arial" charset="0"/>
            </a:endParaRPr>
          </a:p>
        </p:txBody>
      </p:sp>
      <p:sp>
        <p:nvSpPr>
          <p:cNvPr id="75812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U</a:t>
            </a:r>
            <a:endParaRPr lang="en-US" sz="2400">
              <a:latin typeface="Arial" charset="0"/>
            </a:endParaRPr>
          </a:p>
        </p:txBody>
      </p:sp>
      <p:sp>
        <p:nvSpPr>
          <p:cNvPr id="75814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head</a:t>
            </a:r>
          </a:p>
          <a:p>
            <a:r>
              <a:rPr lang="en-US" sz="1400">
                <a:latin typeface="Arial" charset="0"/>
              </a:rPr>
              <a:t>len</a:t>
            </a:r>
            <a:endParaRPr lang="en-US" sz="1800">
              <a:latin typeface="Arial" charset="0"/>
            </a:endParaRPr>
          </a:p>
        </p:txBody>
      </p:sp>
      <p:sp>
        <p:nvSpPr>
          <p:cNvPr id="75815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not</a:t>
            </a:r>
          </a:p>
          <a:p>
            <a:r>
              <a:rPr lang="en-US" sz="1400">
                <a:latin typeface="Arial" charset="0"/>
              </a:rPr>
              <a:t>used</a:t>
            </a:r>
            <a:endParaRPr lang="en-US" sz="1800">
              <a:latin typeface="Arial" charset="0"/>
            </a:endParaRPr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817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options 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75818" name="Text Box 41"/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Arial" charset="0"/>
              </a:rPr>
              <a:t>URG: urgent data </a:t>
            </a:r>
          </a:p>
          <a:p>
            <a:pPr algn="r"/>
            <a:r>
              <a:rPr lang="en-US" sz="1800">
                <a:latin typeface="Arial" charset="0"/>
              </a:rPr>
              <a:t>(generally not used)</a:t>
            </a:r>
            <a:endParaRPr lang="en-US" sz="1000">
              <a:latin typeface="Arial" charset="0"/>
            </a:endParaRPr>
          </a:p>
        </p:txBody>
      </p:sp>
      <p:sp>
        <p:nvSpPr>
          <p:cNvPr id="75819" name="Text Box 42"/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Arial" charset="0"/>
              </a:rPr>
              <a:t>ACK: ACK #</a:t>
            </a:r>
          </a:p>
          <a:p>
            <a:pPr algn="r"/>
            <a:r>
              <a:rPr lang="en-US" sz="1800">
                <a:latin typeface="Arial" charset="0"/>
              </a:rPr>
              <a:t>valid</a:t>
            </a:r>
            <a:endParaRPr lang="en-US" sz="1000">
              <a:latin typeface="Arial" charset="0"/>
            </a:endParaRPr>
          </a:p>
        </p:txBody>
      </p:sp>
      <p:sp>
        <p:nvSpPr>
          <p:cNvPr id="59437" name="Text Box 43"/>
          <p:cNvSpPr txBox="1">
            <a:spLocks noChangeArrowheads="1"/>
          </p:cNvSpPr>
          <p:nvPr/>
        </p:nvSpPr>
        <p:spPr bwMode="auto">
          <a:xfrm>
            <a:off x="169863" y="2827338"/>
            <a:ext cx="22669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  <a:cs typeface="+mn-cs"/>
              </a:rPr>
              <a:t>PSH: push data now</a:t>
            </a:r>
          </a:p>
          <a:p>
            <a:pPr algn="r">
              <a:defRPr/>
            </a:pPr>
            <a:r>
              <a:rPr lang="en-US" sz="1800">
                <a:latin typeface="Arial" charset="0"/>
                <a:cs typeface="+mn-cs"/>
              </a:rPr>
              <a:t>(generally not used)</a:t>
            </a:r>
          </a:p>
        </p:txBody>
      </p:sp>
      <p:sp>
        <p:nvSpPr>
          <p:cNvPr id="59438" name="Text Box 44"/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  <a:cs typeface="+mn-cs"/>
              </a:rPr>
              <a:t>RST, SYN, FIN:</a:t>
            </a:r>
          </a:p>
          <a:p>
            <a:pPr algn="r">
              <a:defRPr/>
            </a:pPr>
            <a:r>
              <a:rPr lang="en-US" sz="1800">
                <a:latin typeface="Arial" charset="0"/>
                <a:cs typeface="+mn-cs"/>
              </a:rPr>
              <a:t>connection estab</a:t>
            </a:r>
          </a:p>
          <a:p>
            <a:pPr algn="r">
              <a:defRPr/>
            </a:pPr>
            <a:r>
              <a:rPr lang="en-US" sz="1800">
                <a:latin typeface="Arial" charset="0"/>
                <a:cs typeface="+mn-cs"/>
              </a:rPr>
              <a:t>(setup, teardown</a:t>
            </a:r>
          </a:p>
          <a:p>
            <a:pPr algn="r">
              <a:defRPr/>
            </a:pPr>
            <a:r>
              <a:rPr lang="en-US" sz="1800">
                <a:latin typeface="Arial" charset="0"/>
                <a:cs typeface="+mn-cs"/>
              </a:rPr>
              <a:t>commands)</a:t>
            </a:r>
          </a:p>
        </p:txBody>
      </p:sp>
      <p:sp>
        <p:nvSpPr>
          <p:cNvPr id="59439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40" name="Line 46"/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41" name="Line 47"/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825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3" name="Text Box 49"/>
          <p:cNvSpPr txBox="1">
            <a:spLocks noChangeArrowheads="1"/>
          </p:cNvSpPr>
          <p:nvPr/>
        </p:nvSpPr>
        <p:spPr bwMode="auto">
          <a:xfrm>
            <a:off x="7439025" y="3008313"/>
            <a:ext cx="1250950" cy="915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  <a:cs typeface="+mn-cs"/>
              </a:rPr>
              <a:t># bytes </a:t>
            </a:r>
          </a:p>
          <a:p>
            <a:pPr algn="l">
              <a:defRPr/>
            </a:pPr>
            <a:r>
              <a:rPr lang="en-US" sz="1800">
                <a:latin typeface="Arial" charset="0"/>
                <a:cs typeface="+mn-cs"/>
              </a:rPr>
              <a:t>rcvr willing</a:t>
            </a:r>
          </a:p>
          <a:p>
            <a:pPr algn="l">
              <a:defRPr/>
            </a:pPr>
            <a:r>
              <a:rPr lang="en-US" sz="1800">
                <a:latin typeface="Arial" charset="0"/>
                <a:cs typeface="+mn-cs"/>
              </a:rPr>
              <a:t>to accept</a:t>
            </a:r>
          </a:p>
        </p:txBody>
      </p:sp>
      <p:sp>
        <p:nvSpPr>
          <p:cNvPr id="59444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  <a:cs typeface="+mn-cs"/>
              </a:rPr>
              <a:t>counting</a:t>
            </a:r>
          </a:p>
          <a:p>
            <a:pPr algn="l">
              <a:defRPr/>
            </a:pPr>
            <a:r>
              <a:rPr lang="en-US" sz="1800">
                <a:latin typeface="Arial" charset="0"/>
                <a:cs typeface="+mn-cs"/>
              </a:rPr>
              <a:t>by bytes </a:t>
            </a:r>
          </a:p>
          <a:p>
            <a:pPr algn="l">
              <a:defRPr/>
            </a:pPr>
            <a:r>
              <a:rPr lang="en-US" sz="1800">
                <a:latin typeface="Arial" charset="0"/>
                <a:cs typeface="+mn-cs"/>
              </a:rPr>
              <a:t>of data</a:t>
            </a:r>
          </a:p>
          <a:p>
            <a:pPr algn="l">
              <a:defRPr/>
            </a:pPr>
            <a:r>
              <a:rPr lang="en-US" sz="1800">
                <a:latin typeface="Arial" charset="0"/>
                <a:cs typeface="+mn-cs"/>
              </a:rPr>
              <a:t>(not segments!)</a:t>
            </a:r>
          </a:p>
        </p:txBody>
      </p:sp>
      <p:sp>
        <p:nvSpPr>
          <p:cNvPr id="59445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  <a:cs typeface="+mn-cs"/>
              </a:rPr>
              <a:t>Internet</a:t>
            </a:r>
          </a:p>
          <a:p>
            <a:pPr algn="r">
              <a:defRPr/>
            </a:pPr>
            <a:r>
              <a:rPr lang="en-US" sz="1800">
                <a:latin typeface="Arial" charset="0"/>
                <a:cs typeface="+mn-cs"/>
              </a:rPr>
              <a:t>checksum</a:t>
            </a:r>
          </a:p>
          <a:p>
            <a:pPr algn="r">
              <a:defRPr/>
            </a:pPr>
            <a:r>
              <a:rPr lang="en-US" sz="1800">
                <a:latin typeface="Arial" charset="0"/>
                <a:cs typeface="+mn-cs"/>
              </a:rPr>
              <a:t>(as in UDP)</a:t>
            </a:r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47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48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68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3F403CDA-96BB-944C-9AE7-7A2E72D433EC}" type="slidenum">
              <a:rPr lang="en-US" sz="1200"/>
              <a:pPr/>
              <a:t>59</a:t>
            </a:fld>
            <a:endParaRPr lang="en-US" sz="1200"/>
          </a:p>
        </p:txBody>
      </p:sp>
      <p:pic>
        <p:nvPicPr>
          <p:cNvPr id="76803" name="Picture 3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seq. numbers, ACKs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/>
          <a:lstStyle/>
          <a:p>
            <a:pPr marL="234950" indent="-123825">
              <a:buFont typeface="Wingdings" charset="0"/>
              <a:buNone/>
            </a:pPr>
            <a:r>
              <a:rPr lang="en-US" sz="2400" u="sng">
                <a:solidFill>
                  <a:srgbClr val="CC0000"/>
                </a:solidFill>
                <a:latin typeface="Gill Sans MT" charset="0"/>
              </a:rPr>
              <a:t>sequence numbers:</a:t>
            </a:r>
            <a:endParaRPr lang="en-US" sz="2400">
              <a:solidFill>
                <a:srgbClr val="CC0000"/>
              </a:solidFill>
              <a:latin typeface="Gill Sans MT" charset="0"/>
            </a:endParaRPr>
          </a:p>
          <a:p>
            <a:pPr marL="512763" lvl="1" indent="-163513"/>
            <a:r>
              <a:rPr lang="en-US">
                <a:latin typeface="Gill Sans MT" charset="0"/>
              </a:rPr>
              <a:t>byte stream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number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of first byte in segment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data</a:t>
            </a:r>
            <a:endParaRPr lang="en-US" altLang="ja-JP" sz="2000">
              <a:latin typeface="Gill Sans MT" charset="0"/>
            </a:endParaRPr>
          </a:p>
          <a:p>
            <a:pPr marL="234950" indent="-123825">
              <a:buFont typeface="Wingdings" charset="0"/>
              <a:buNone/>
            </a:pPr>
            <a:r>
              <a:rPr lang="en-US" sz="2400" u="sng">
                <a:solidFill>
                  <a:srgbClr val="CC0000"/>
                </a:solidFill>
                <a:latin typeface="Gill Sans MT" charset="0"/>
              </a:rPr>
              <a:t>acknowledgements:</a:t>
            </a:r>
            <a:endParaRPr lang="en-US" sz="2400">
              <a:solidFill>
                <a:srgbClr val="CC0000"/>
              </a:solidFill>
              <a:latin typeface="Gill Sans MT" charset="0"/>
            </a:endParaRPr>
          </a:p>
          <a:p>
            <a:pPr marL="512763" lvl="1" indent="-163513"/>
            <a:r>
              <a:rPr lang="en-US">
                <a:latin typeface="Gill Sans MT" charset="0"/>
              </a:rPr>
              <a:t>seq # of next byte expected from other side</a:t>
            </a:r>
          </a:p>
          <a:p>
            <a:pPr marL="512763" lvl="1" indent="-163513"/>
            <a:r>
              <a:rPr lang="en-US">
                <a:latin typeface="Gill Sans MT" charset="0"/>
              </a:rPr>
              <a:t>cumulative ACK</a:t>
            </a:r>
          </a:p>
          <a:p>
            <a:pPr marL="234950" indent="-123825">
              <a:buFont typeface="Wingdings" charset="0"/>
              <a:buNone/>
            </a:pPr>
            <a:r>
              <a:rPr lang="en-US" sz="240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>
                <a:latin typeface="Gill Sans MT" charset="0"/>
              </a:rPr>
              <a:t> how receiver handles out-of-order segments</a:t>
            </a:r>
          </a:p>
          <a:p>
            <a:pPr marL="512763" lvl="1" indent="-163513"/>
            <a:r>
              <a:rPr lang="en-US">
                <a:latin typeface="Gill Sans MT" charset="0"/>
              </a:rPr>
              <a:t>A: TCP spec doesn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t say, - up to implementor</a:t>
            </a:r>
            <a:endParaRPr lang="en-US">
              <a:latin typeface="Gill Sans MT" charset="0"/>
            </a:endParaRP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5770563" y="3816350"/>
            <a:chExt cx="2897187" cy="2541588"/>
          </a:xfrm>
        </p:grpSpPr>
        <p:sp>
          <p:nvSpPr>
            <p:cNvPr id="60505" name="Rectangle 167"/>
            <p:cNvSpPr>
              <a:spLocks noChangeArrowheads="1"/>
            </p:cNvSpPr>
            <p:nvPr/>
          </p:nvSpPr>
          <p:spPr bwMode="auto">
            <a:xfrm>
              <a:off x="6015038" y="5694363"/>
              <a:ext cx="1908175" cy="20637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6886" name="Group 195"/>
            <p:cNvGrpSpPr>
              <a:grpSpLocks/>
            </p:cNvGrpSpPr>
            <p:nvPr/>
          </p:nvGrpSpPr>
          <p:grpSpPr bwMode="auto">
            <a:xfrm>
              <a:off x="6546850" y="5849938"/>
              <a:ext cx="358775" cy="304800"/>
              <a:chOff x="5144" y="3677"/>
              <a:chExt cx="226" cy="192"/>
            </a:xfrm>
          </p:grpSpPr>
          <p:sp>
            <p:nvSpPr>
              <p:cNvPr id="60503" name="Rectangle 194"/>
              <p:cNvSpPr>
                <a:spLocks noChangeArrowheads="1"/>
              </p:cNvSpPr>
              <p:nvPr/>
            </p:nvSpPr>
            <p:spPr bwMode="auto">
              <a:xfrm>
                <a:off x="5212" y="3716"/>
                <a:ext cx="88" cy="13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504" name="Text Box 193"/>
              <p:cNvSpPr txBox="1">
                <a:spLocks noChangeArrowheads="1"/>
              </p:cNvSpPr>
              <p:nvPr/>
            </p:nvSpPr>
            <p:spPr bwMode="auto">
              <a:xfrm>
                <a:off x="5144" y="3677"/>
                <a:ext cx="22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 Narrow" charset="0"/>
                    <a:cs typeface="+mn-cs"/>
                  </a:rPr>
                  <a:t>A</a:t>
                </a:r>
              </a:p>
            </p:txBody>
          </p:sp>
        </p:grpSp>
        <p:grpSp>
          <p:nvGrpSpPr>
            <p:cNvPr id="76887" name="Group 148"/>
            <p:cNvGrpSpPr>
              <a:grpSpLocks/>
            </p:cNvGrpSpPr>
            <p:nvPr/>
          </p:nvGrpSpPr>
          <p:grpSpPr bwMode="auto">
            <a:xfrm>
              <a:off x="5983288" y="5224463"/>
              <a:ext cx="1987550" cy="1133475"/>
              <a:chOff x="1976" y="2984"/>
              <a:chExt cx="1252" cy="714"/>
            </a:xfrm>
          </p:grpSpPr>
          <p:sp>
            <p:nvSpPr>
              <p:cNvPr id="6050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510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+mn-cs"/>
                  </a:rPr>
                  <a:t>source port #</a:t>
                </a:r>
              </a:p>
            </p:txBody>
          </p:sp>
          <p:sp>
            <p:nvSpPr>
              <p:cNvPr id="60511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err="1">
                    <a:latin typeface="Arial" charset="0"/>
                    <a:cs typeface="+mn-cs"/>
                  </a:rPr>
                  <a:t>dest</a:t>
                </a:r>
                <a:r>
                  <a:rPr lang="en-US" sz="1000" dirty="0">
                    <a:latin typeface="Arial" charset="0"/>
                    <a:cs typeface="+mn-cs"/>
                  </a:rPr>
                  <a:t> port #</a:t>
                </a:r>
              </a:p>
            </p:txBody>
          </p:sp>
          <p:sp>
            <p:nvSpPr>
              <p:cNvPr id="605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  <a:cs typeface="+mn-cs"/>
                  </a:rPr>
                  <a:t>sequence number</a:t>
                </a:r>
              </a:p>
            </p:txBody>
          </p:sp>
          <p:sp>
            <p:nvSpPr>
              <p:cNvPr id="605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acknowledgement number</a:t>
                </a:r>
              </a:p>
            </p:txBody>
          </p:sp>
          <p:sp>
            <p:nvSpPr>
              <p:cNvPr id="605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>
                    <a:latin typeface="Arial" charset="0"/>
                    <a:cs typeface="+mn-cs"/>
                  </a:rPr>
                  <a:t>checksum</a:t>
                </a:r>
              </a:p>
            </p:txBody>
          </p:sp>
          <p:sp>
            <p:nvSpPr>
              <p:cNvPr id="605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5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5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5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5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5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5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  <a:cs typeface="+mn-cs"/>
                  </a:rPr>
                  <a:t>rwnd</a:t>
                </a:r>
              </a:p>
            </p:txBody>
          </p:sp>
          <p:sp>
            <p:nvSpPr>
              <p:cNvPr id="60522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err="1">
                    <a:latin typeface="Arial" charset="0"/>
                    <a:cs typeface="+mn-cs"/>
                  </a:rPr>
                  <a:t>urg</a:t>
                </a:r>
                <a:r>
                  <a:rPr lang="en-US" sz="1000" dirty="0">
                    <a:latin typeface="Arial" charset="0"/>
                    <a:cs typeface="+mn-cs"/>
                  </a:rPr>
                  <a:t> pointer</a:t>
                </a:r>
              </a:p>
            </p:txBody>
          </p:sp>
          <p:sp>
            <p:nvSpPr>
              <p:cNvPr id="605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5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0507" name="Text Box 166"/>
            <p:cNvSpPr txBox="1">
              <a:spLocks noChangeArrowheads="1"/>
            </p:cNvSpPr>
            <p:nvPr/>
          </p:nvSpPr>
          <p:spPr bwMode="auto">
            <a:xfrm>
              <a:off x="5937250" y="4908550"/>
              <a:ext cx="2730500" cy="3365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cs typeface="+mn-cs"/>
                </a:rPr>
                <a:t>incoming segment to sender</a:t>
              </a:r>
            </a:p>
          </p:txBody>
        </p:sp>
        <p:sp>
          <p:nvSpPr>
            <p:cNvPr id="76889" name="Freeform 168"/>
            <p:cNvSpPr>
              <a:spLocks/>
            </p:cNvSpPr>
            <p:nvPr/>
          </p:nvSpPr>
          <p:spPr bwMode="auto">
            <a:xfrm flipH="1" flipV="1">
              <a:off x="5770563" y="3816350"/>
              <a:ext cx="169862" cy="1895475"/>
            </a:xfrm>
            <a:custGeom>
              <a:avLst/>
              <a:gdLst>
                <a:gd name="T0" fmla="*/ 0 w 107"/>
                <a:gd name="T1" fmla="*/ 0 h 910"/>
                <a:gd name="T2" fmla="*/ 2147483647 w 107"/>
                <a:gd name="T3" fmla="*/ 0 h 910"/>
                <a:gd name="T4" fmla="*/ 2147483647 w 107"/>
                <a:gd name="T5" fmla="*/ 2147483647 h 910"/>
                <a:gd name="T6" fmla="*/ 0 60000 65536"/>
                <a:gd name="T7" fmla="*/ 0 60000 65536"/>
                <a:gd name="T8" fmla="*/ 0 60000 65536"/>
                <a:gd name="T9" fmla="*/ 0 w 107"/>
                <a:gd name="T10" fmla="*/ 0 h 910"/>
                <a:gd name="T11" fmla="*/ 107 w 1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25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26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27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28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29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0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1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2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3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4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5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6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7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8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39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0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1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2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3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4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5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6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7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8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49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0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1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2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3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4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5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6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7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8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59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0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1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2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3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4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5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6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7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8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69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470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ACKed</a:t>
            </a:r>
          </a:p>
        </p:txBody>
      </p:sp>
      <p:sp>
        <p:nvSpPr>
          <p:cNvPr id="76853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sz="1400"/>
          </a:p>
        </p:txBody>
      </p:sp>
      <p:sp>
        <p:nvSpPr>
          <p:cNvPr id="60472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yet sent</a:t>
            </a:r>
          </a:p>
        </p:txBody>
      </p:sp>
      <p:sp>
        <p:nvSpPr>
          <p:cNvPr id="60473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usable</a:t>
            </a:r>
          </a:p>
        </p:txBody>
      </p:sp>
      <p:sp>
        <p:nvSpPr>
          <p:cNvPr id="60474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>
                <a:cs typeface="+mn-cs"/>
              </a:rPr>
              <a:t> N</a:t>
            </a:r>
          </a:p>
        </p:txBody>
      </p:sp>
      <p:grpSp>
        <p:nvGrpSpPr>
          <p:cNvPr id="76857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0501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502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6858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0499" name="Line 101"/>
            <p:cNvSpPr>
              <a:spLocks noChangeShapeType="1"/>
            </p:cNvSpPr>
            <p:nvPr/>
          </p:nvSpPr>
          <p:spPr bwMode="auto">
            <a:xfrm>
              <a:off x="4256" y="1744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500" name="Line 102"/>
            <p:cNvSpPr>
              <a:spLocks noChangeShapeType="1"/>
            </p:cNvSpPr>
            <p:nvPr/>
          </p:nvSpPr>
          <p:spPr bwMode="auto">
            <a:xfrm>
              <a:off x="4628" y="1698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0477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>
                <a:cs typeface="+mn-cs"/>
              </a:rPr>
              <a:t>sender sequence number space </a:t>
            </a:r>
          </a:p>
        </p:txBody>
      </p:sp>
      <p:grpSp>
        <p:nvGrpSpPr>
          <p:cNvPr id="7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0479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6862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60483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84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  <a:cs typeface="+mn-cs"/>
                  </a:rPr>
                  <a:t>source port #</a:t>
                </a:r>
              </a:p>
            </p:txBody>
          </p:sp>
          <p:sp>
            <p:nvSpPr>
              <p:cNvPr id="60485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  <a:cs typeface="+mn-cs"/>
                  </a:rPr>
                  <a:t>dest port #</a:t>
                </a:r>
              </a:p>
            </p:txBody>
          </p:sp>
          <p:sp>
            <p:nvSpPr>
              <p:cNvPr id="60486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sequence number</a:t>
                </a:r>
              </a:p>
            </p:txBody>
          </p:sp>
          <p:sp>
            <p:nvSpPr>
              <p:cNvPr id="60487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  <a:cs typeface="+mn-cs"/>
                  </a:rPr>
                  <a:t>acknowledgement number</a:t>
                </a:r>
              </a:p>
            </p:txBody>
          </p:sp>
          <p:sp>
            <p:nvSpPr>
              <p:cNvPr id="60488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  <a:cs typeface="+mn-cs"/>
                  </a:rPr>
                  <a:t>checksum</a:t>
                </a:r>
              </a:p>
            </p:txBody>
          </p:sp>
          <p:sp>
            <p:nvSpPr>
              <p:cNvPr id="60489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90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91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92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93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94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95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  <a:cs typeface="+mn-cs"/>
                  </a:rPr>
                  <a:t>rwnd</a:t>
                </a:r>
              </a:p>
            </p:txBody>
          </p:sp>
          <p:sp>
            <p:nvSpPr>
              <p:cNvPr id="60496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  <a:cs typeface="+mn-cs"/>
                  </a:rPr>
                  <a:t>urg pointer</a:t>
                </a:r>
              </a:p>
            </p:txBody>
          </p:sp>
          <p:sp>
            <p:nvSpPr>
              <p:cNvPr id="60497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98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04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outgoing segment from sender</a:t>
              </a:r>
            </a:p>
          </p:txBody>
        </p:sp>
        <p:sp>
          <p:nvSpPr>
            <p:cNvPr id="76864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411 h 910"/>
                <a:gd name="T6" fmla="*/ 0 60000 65536"/>
                <a:gd name="T7" fmla="*/ 0 60000 65536"/>
                <a:gd name="T8" fmla="*/ 0 60000 65536"/>
                <a:gd name="T9" fmla="*/ 0 w 107"/>
                <a:gd name="T10" fmla="*/ 0 h 910"/>
                <a:gd name="T11" fmla="*/ 107 w 1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48E2D3A2-2C0A-5446-94F9-7F14CB0F975D}" type="slidenum">
              <a:rPr lang="en-US" sz="1200"/>
              <a:pPr/>
              <a:t>6</a:t>
            </a:fld>
            <a:endParaRPr lang="en-US" sz="1200"/>
          </a:p>
        </p:txBody>
      </p:sp>
      <p:grpSp>
        <p:nvGrpSpPr>
          <p:cNvPr id="20483" name="Group 940"/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20613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001 w 1036"/>
                <a:gd name="T1" fmla="*/ 11 h 675"/>
                <a:gd name="T2" fmla="*/ 603 w 1036"/>
                <a:gd name="T3" fmla="*/ 53 h 675"/>
                <a:gd name="T4" fmla="*/ 319 w 1036"/>
                <a:gd name="T5" fmla="*/ 129 h 675"/>
                <a:gd name="T6" fmla="*/ 237 w 1036"/>
                <a:gd name="T7" fmla="*/ 229 h 675"/>
                <a:gd name="T8" fmla="*/ 33 w 1036"/>
                <a:gd name="T9" fmla="*/ 297 h 675"/>
                <a:gd name="T10" fmla="*/ 26 w 1036"/>
                <a:gd name="T11" fmla="*/ 459 h 675"/>
                <a:gd name="T12" fmla="*/ 204 w 1036"/>
                <a:gd name="T13" fmla="*/ 489 h 675"/>
                <a:gd name="T14" fmla="*/ 710 w 1036"/>
                <a:gd name="T15" fmla="*/ 489 h 675"/>
                <a:gd name="T16" fmla="*/ 923 w 1036"/>
                <a:gd name="T17" fmla="*/ 555 h 675"/>
                <a:gd name="T18" fmla="*/ 1162 w 1036"/>
                <a:gd name="T19" fmla="*/ 657 h 675"/>
                <a:gd name="T20" fmla="*/ 1345 w 1036"/>
                <a:gd name="T21" fmla="*/ 661 h 675"/>
                <a:gd name="T22" fmla="*/ 1471 w 1036"/>
                <a:gd name="T23" fmla="*/ 603 h 675"/>
                <a:gd name="T24" fmla="*/ 1534 w 1036"/>
                <a:gd name="T25" fmla="*/ 445 h 675"/>
                <a:gd name="T26" fmla="*/ 1574 w 1036"/>
                <a:gd name="T27" fmla="*/ 291 h 675"/>
                <a:gd name="T28" fmla="*/ 1579 w 1036"/>
                <a:gd name="T29" fmla="*/ 107 h 675"/>
                <a:gd name="T30" fmla="*/ 1445 w 1036"/>
                <a:gd name="T31" fmla="*/ 17 h 675"/>
                <a:gd name="T32" fmla="*/ 1199 w 1036"/>
                <a:gd name="T33" fmla="*/ 3 h 675"/>
                <a:gd name="T34" fmla="*/ 1001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14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0615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630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0990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1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631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7205 w 765"/>
                <a:gd name="T1" fmla="*/ 320 h 459"/>
                <a:gd name="T2" fmla="*/ 4883 w 765"/>
                <a:gd name="T3" fmla="*/ 2272 h 459"/>
                <a:gd name="T4" fmla="*/ 1633 w 765"/>
                <a:gd name="T5" fmla="*/ 3233 h 459"/>
                <a:gd name="T6" fmla="*/ 234 w 765"/>
                <a:gd name="T7" fmla="*/ 10895 h 459"/>
                <a:gd name="T8" fmla="*/ 3055 w 765"/>
                <a:gd name="T9" fmla="*/ 14395 h 459"/>
                <a:gd name="T10" fmla="*/ 5872 w 765"/>
                <a:gd name="T11" fmla="*/ 13798 h 459"/>
                <a:gd name="T12" fmla="*/ 9913 w 765"/>
                <a:gd name="T13" fmla="*/ 14395 h 459"/>
                <a:gd name="T14" fmla="*/ 11862 w 765"/>
                <a:gd name="T15" fmla="*/ 14061 h 459"/>
                <a:gd name="T16" fmla="*/ 12768 w 765"/>
                <a:gd name="T17" fmla="*/ 12064 h 459"/>
                <a:gd name="T18" fmla="*/ 12745 w 765"/>
                <a:gd name="T19" fmla="*/ 5121 h 459"/>
                <a:gd name="T20" fmla="*/ 11248 w 765"/>
                <a:gd name="T21" fmla="*/ 1117 h 459"/>
                <a:gd name="T22" fmla="*/ 7205 w 765"/>
                <a:gd name="T23" fmla="*/ 32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650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0973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4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5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6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7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8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9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0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1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2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3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4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5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6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7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20989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51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965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66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67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68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0971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2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2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09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59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62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3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3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09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51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54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5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4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09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43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46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7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5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09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35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8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9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6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09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27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0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1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658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09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19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22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3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9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09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11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14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5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0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09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03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06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7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1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08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895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8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9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2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08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887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0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1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3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08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879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82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3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4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0862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64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5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6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7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8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9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0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1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2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3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4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5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63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5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0848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50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1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2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3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4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5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6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7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8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9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0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1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49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667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0846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7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8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0844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5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9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0842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3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0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0840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1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0671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2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0838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9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73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0806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1 w 354"/>
                  <a:gd name="T1" fmla="*/ 0 h 2742"/>
                  <a:gd name="T2" fmla="*/ 59 w 354"/>
                  <a:gd name="T3" fmla="*/ 79 h 2742"/>
                  <a:gd name="T4" fmla="*/ 58 w 354"/>
                  <a:gd name="T5" fmla="*/ 612 h 2742"/>
                  <a:gd name="T6" fmla="*/ 0 w 354"/>
                  <a:gd name="T7" fmla="*/ 640 h 2742"/>
                  <a:gd name="T8" fmla="*/ 1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8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36 w 211"/>
                  <a:gd name="T3" fmla="*/ 51 h 2537"/>
                  <a:gd name="T4" fmla="*/ 2 w 211"/>
                  <a:gd name="T5" fmla="*/ 58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30 h 226"/>
                  <a:gd name="T4" fmla="*/ 56 w 328"/>
                  <a:gd name="T5" fmla="*/ 54 h 226"/>
                  <a:gd name="T6" fmla="*/ 0 w 328"/>
                  <a:gd name="T7" fmla="*/ 2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811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813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816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0817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29 h 226"/>
                  <a:gd name="T4" fmla="*/ 56 w 328"/>
                  <a:gd name="T5" fmla="*/ 52 h 226"/>
                  <a:gd name="T6" fmla="*/ 0 w 328"/>
                  <a:gd name="T7" fmla="*/ 2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8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0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50 w 296"/>
                  <a:gd name="T3" fmla="*/ 32 h 256"/>
                  <a:gd name="T4" fmla="*/ 50 w 296"/>
                  <a:gd name="T5" fmla="*/ 59 h 256"/>
                  <a:gd name="T6" fmla="*/ 0 w 296"/>
                  <a:gd name="T7" fmla="*/ 2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52 w 304"/>
                  <a:gd name="T3" fmla="*/ 38 h 288"/>
                  <a:gd name="T4" fmla="*/ 49 w 304"/>
                  <a:gd name="T5" fmla="*/ 68 h 288"/>
                  <a:gd name="T6" fmla="*/ 2 w 304"/>
                  <a:gd name="T7" fmla="*/ 29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3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5 h 240"/>
                  <a:gd name="T2" fmla="*/ 2 w 306"/>
                  <a:gd name="T3" fmla="*/ 57 h 240"/>
                  <a:gd name="T4" fmla="*/ 52 w 306"/>
                  <a:gd name="T5" fmla="*/ 26 h 240"/>
                  <a:gd name="T6" fmla="*/ 50 w 306"/>
                  <a:gd name="T7" fmla="*/ 0 h 240"/>
                  <a:gd name="T8" fmla="*/ 0 w 306"/>
                  <a:gd name="T9" fmla="*/ 2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7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74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0774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1 w 354"/>
                  <a:gd name="T1" fmla="*/ 0 h 2742"/>
                  <a:gd name="T2" fmla="*/ 59 w 354"/>
                  <a:gd name="T3" fmla="*/ 79 h 2742"/>
                  <a:gd name="T4" fmla="*/ 58 w 354"/>
                  <a:gd name="T5" fmla="*/ 612 h 2742"/>
                  <a:gd name="T6" fmla="*/ 0 w 354"/>
                  <a:gd name="T7" fmla="*/ 640 h 2742"/>
                  <a:gd name="T8" fmla="*/ 1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6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36 w 211"/>
                  <a:gd name="T3" fmla="*/ 51 h 2537"/>
                  <a:gd name="T4" fmla="*/ 2 w 211"/>
                  <a:gd name="T5" fmla="*/ 58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30 h 226"/>
                  <a:gd name="T4" fmla="*/ 56 w 328"/>
                  <a:gd name="T5" fmla="*/ 54 h 226"/>
                  <a:gd name="T6" fmla="*/ 0 w 328"/>
                  <a:gd name="T7" fmla="*/ 2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779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781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784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0785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29 h 226"/>
                  <a:gd name="T4" fmla="*/ 56 w 328"/>
                  <a:gd name="T5" fmla="*/ 52 h 226"/>
                  <a:gd name="T6" fmla="*/ 0 w 328"/>
                  <a:gd name="T7" fmla="*/ 2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86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8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50 w 296"/>
                  <a:gd name="T3" fmla="*/ 32 h 256"/>
                  <a:gd name="T4" fmla="*/ 50 w 296"/>
                  <a:gd name="T5" fmla="*/ 59 h 256"/>
                  <a:gd name="T6" fmla="*/ 0 w 296"/>
                  <a:gd name="T7" fmla="*/ 2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52 w 304"/>
                  <a:gd name="T3" fmla="*/ 38 h 288"/>
                  <a:gd name="T4" fmla="*/ 49 w 304"/>
                  <a:gd name="T5" fmla="*/ 68 h 288"/>
                  <a:gd name="T6" fmla="*/ 2 w 304"/>
                  <a:gd name="T7" fmla="*/ 29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1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5 h 240"/>
                  <a:gd name="T2" fmla="*/ 2 w 306"/>
                  <a:gd name="T3" fmla="*/ 57 h 240"/>
                  <a:gd name="T4" fmla="*/ 52 w 306"/>
                  <a:gd name="T5" fmla="*/ 26 h 240"/>
                  <a:gd name="T6" fmla="*/ 50 w 306"/>
                  <a:gd name="T7" fmla="*/ 0 h 240"/>
                  <a:gd name="T8" fmla="*/ 0 w 306"/>
                  <a:gd name="T9" fmla="*/ 2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5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75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0751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2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3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0 w 2982"/>
                  <a:gd name="T1" fmla="*/ 0 h 2442"/>
                  <a:gd name="T2" fmla="*/ 0 w 2982"/>
                  <a:gd name="T3" fmla="*/ 13 h 2442"/>
                  <a:gd name="T4" fmla="*/ 44 w 2982"/>
                  <a:gd name="T5" fmla="*/ 18 h 2442"/>
                  <a:gd name="T6" fmla="*/ 55 w 2982"/>
                  <a:gd name="T7" fmla="*/ 2 h 2442"/>
                  <a:gd name="T8" fmla="*/ 1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54" name="Picture 1227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5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6 w 2528"/>
                  <a:gd name="T3" fmla="*/ 3 h 455"/>
                  <a:gd name="T4" fmla="*/ 45 w 2528"/>
                  <a:gd name="T5" fmla="*/ 3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0 w 702"/>
                  <a:gd name="T1" fmla="*/ 0 h 1893"/>
                  <a:gd name="T2" fmla="*/ 0 w 702"/>
                  <a:gd name="T3" fmla="*/ 14 h 1893"/>
                  <a:gd name="T4" fmla="*/ 2 w 702"/>
                  <a:gd name="T5" fmla="*/ 14 h 1893"/>
                  <a:gd name="T6" fmla="*/ 13 w 702"/>
                  <a:gd name="T7" fmla="*/ 1 h 1893"/>
                  <a:gd name="T8" fmla="*/ 1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4 w 756"/>
                  <a:gd name="T1" fmla="*/ 0 h 2184"/>
                  <a:gd name="T2" fmla="*/ 2 w 756"/>
                  <a:gd name="T3" fmla="*/ 16 h 2184"/>
                  <a:gd name="T4" fmla="*/ 0 w 756"/>
                  <a:gd name="T5" fmla="*/ 16 h 2184"/>
                  <a:gd name="T6" fmla="*/ 11 w 756"/>
                  <a:gd name="T7" fmla="*/ 1 h 2184"/>
                  <a:gd name="T8" fmla="*/ 14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4 w 2773"/>
                  <a:gd name="T5" fmla="*/ 5 h 738"/>
                  <a:gd name="T6" fmla="*/ 43 w 2773"/>
                  <a:gd name="T7" fmla="*/ 4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26 w 637"/>
                  <a:gd name="T1" fmla="*/ 0 h 1659"/>
                  <a:gd name="T2" fmla="*/ 27 w 637"/>
                  <a:gd name="T3" fmla="*/ 0 h 1659"/>
                  <a:gd name="T4" fmla="*/ 3 w 637"/>
                  <a:gd name="T5" fmla="*/ 114 h 1659"/>
                  <a:gd name="T6" fmla="*/ 0 w 637"/>
                  <a:gd name="T7" fmla="*/ 112 h 1659"/>
                  <a:gd name="T8" fmla="*/ 2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4 h 550"/>
                  <a:gd name="T4" fmla="*/ 92 w 2216"/>
                  <a:gd name="T5" fmla="*/ 39 h 550"/>
                  <a:gd name="T6" fmla="*/ 94 w 2216"/>
                  <a:gd name="T7" fmla="*/ 34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61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68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2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23 h 792"/>
                  <a:gd name="T2" fmla="*/ 22 w 990"/>
                  <a:gd name="T3" fmla="*/ 0 h 792"/>
                  <a:gd name="T4" fmla="*/ 22 w 990"/>
                  <a:gd name="T5" fmla="*/ 2 h 792"/>
                  <a:gd name="T6" fmla="*/ 0 w 990"/>
                  <a:gd name="T7" fmla="*/ 25 h 792"/>
                  <a:gd name="T8" fmla="*/ 1 w 990"/>
                  <a:gd name="T9" fmla="*/ 2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56 w 2532"/>
                  <a:gd name="T5" fmla="*/ 21 h 723"/>
                  <a:gd name="T6" fmla="*/ 56 w 2532"/>
                  <a:gd name="T7" fmla="*/ 2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4 h 147"/>
                  <a:gd name="T4" fmla="*/ 0 w 26"/>
                  <a:gd name="T5" fmla="*/ 4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6 w 1176"/>
                  <a:gd name="T1" fmla="*/ 0 h 606"/>
                  <a:gd name="T2" fmla="*/ 0 w 1176"/>
                  <a:gd name="T3" fmla="*/ 19 h 606"/>
                  <a:gd name="T4" fmla="*/ 1 w 1176"/>
                  <a:gd name="T5" fmla="*/ 19 h 606"/>
                  <a:gd name="T6" fmla="*/ 26 w 1176"/>
                  <a:gd name="T7" fmla="*/ 1 h 606"/>
                  <a:gd name="T8" fmla="*/ 2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36 w 2532"/>
                  <a:gd name="T5" fmla="*/ 16 h 723"/>
                  <a:gd name="T6" fmla="*/ 36 w 2532"/>
                  <a:gd name="T7" fmla="*/ 1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21 h 723"/>
                  <a:gd name="T6" fmla="*/ 0 w 2532"/>
                  <a:gd name="T7" fmla="*/ 22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0728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9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0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0 w 2982"/>
                  <a:gd name="T1" fmla="*/ 0 h 2442"/>
                  <a:gd name="T2" fmla="*/ 0 w 2982"/>
                  <a:gd name="T3" fmla="*/ 13 h 2442"/>
                  <a:gd name="T4" fmla="*/ 44 w 2982"/>
                  <a:gd name="T5" fmla="*/ 18 h 2442"/>
                  <a:gd name="T6" fmla="*/ 55 w 2982"/>
                  <a:gd name="T7" fmla="*/ 2 h 2442"/>
                  <a:gd name="T8" fmla="*/ 1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31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2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6 w 2528"/>
                  <a:gd name="T3" fmla="*/ 3 h 455"/>
                  <a:gd name="T4" fmla="*/ 45 w 2528"/>
                  <a:gd name="T5" fmla="*/ 3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0 w 702"/>
                  <a:gd name="T1" fmla="*/ 0 h 1893"/>
                  <a:gd name="T2" fmla="*/ 0 w 702"/>
                  <a:gd name="T3" fmla="*/ 14 h 1893"/>
                  <a:gd name="T4" fmla="*/ 2 w 702"/>
                  <a:gd name="T5" fmla="*/ 14 h 1893"/>
                  <a:gd name="T6" fmla="*/ 13 w 702"/>
                  <a:gd name="T7" fmla="*/ 1 h 1893"/>
                  <a:gd name="T8" fmla="*/ 1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4 w 756"/>
                  <a:gd name="T1" fmla="*/ 0 h 2184"/>
                  <a:gd name="T2" fmla="*/ 2 w 756"/>
                  <a:gd name="T3" fmla="*/ 16 h 2184"/>
                  <a:gd name="T4" fmla="*/ 0 w 756"/>
                  <a:gd name="T5" fmla="*/ 16 h 2184"/>
                  <a:gd name="T6" fmla="*/ 11 w 756"/>
                  <a:gd name="T7" fmla="*/ 1 h 2184"/>
                  <a:gd name="T8" fmla="*/ 14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4 w 2773"/>
                  <a:gd name="T5" fmla="*/ 5 h 738"/>
                  <a:gd name="T6" fmla="*/ 43 w 2773"/>
                  <a:gd name="T7" fmla="*/ 4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26 w 637"/>
                  <a:gd name="T1" fmla="*/ 0 h 1659"/>
                  <a:gd name="T2" fmla="*/ 27 w 637"/>
                  <a:gd name="T3" fmla="*/ 0 h 1659"/>
                  <a:gd name="T4" fmla="*/ 3 w 637"/>
                  <a:gd name="T5" fmla="*/ 114 h 1659"/>
                  <a:gd name="T6" fmla="*/ 0 w 637"/>
                  <a:gd name="T7" fmla="*/ 112 h 1659"/>
                  <a:gd name="T8" fmla="*/ 2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4 h 550"/>
                  <a:gd name="T4" fmla="*/ 92 w 2216"/>
                  <a:gd name="T5" fmla="*/ 39 h 550"/>
                  <a:gd name="T6" fmla="*/ 94 w 2216"/>
                  <a:gd name="T7" fmla="*/ 34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38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45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6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7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39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23 h 792"/>
                  <a:gd name="T2" fmla="*/ 22 w 990"/>
                  <a:gd name="T3" fmla="*/ 0 h 792"/>
                  <a:gd name="T4" fmla="*/ 22 w 990"/>
                  <a:gd name="T5" fmla="*/ 2 h 792"/>
                  <a:gd name="T6" fmla="*/ 0 w 990"/>
                  <a:gd name="T7" fmla="*/ 25 h 792"/>
                  <a:gd name="T8" fmla="*/ 1 w 990"/>
                  <a:gd name="T9" fmla="*/ 2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56 w 2532"/>
                  <a:gd name="T5" fmla="*/ 21 h 723"/>
                  <a:gd name="T6" fmla="*/ 56 w 2532"/>
                  <a:gd name="T7" fmla="*/ 2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4 h 147"/>
                  <a:gd name="T4" fmla="*/ 0 w 26"/>
                  <a:gd name="T5" fmla="*/ 4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6 w 1176"/>
                  <a:gd name="T1" fmla="*/ 0 h 606"/>
                  <a:gd name="T2" fmla="*/ 0 w 1176"/>
                  <a:gd name="T3" fmla="*/ 19 h 606"/>
                  <a:gd name="T4" fmla="*/ 1 w 1176"/>
                  <a:gd name="T5" fmla="*/ 19 h 606"/>
                  <a:gd name="T6" fmla="*/ 26 w 1176"/>
                  <a:gd name="T7" fmla="*/ 1 h 606"/>
                  <a:gd name="T8" fmla="*/ 2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36 w 2532"/>
                  <a:gd name="T5" fmla="*/ 16 h 723"/>
                  <a:gd name="T6" fmla="*/ 36 w 2532"/>
                  <a:gd name="T7" fmla="*/ 1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21 h 723"/>
                  <a:gd name="T6" fmla="*/ 0 w 2532"/>
                  <a:gd name="T7" fmla="*/ 22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0705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6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7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0 w 2982"/>
                  <a:gd name="T1" fmla="*/ 0 h 2442"/>
                  <a:gd name="T2" fmla="*/ 0 w 2982"/>
                  <a:gd name="T3" fmla="*/ 13 h 2442"/>
                  <a:gd name="T4" fmla="*/ 44 w 2982"/>
                  <a:gd name="T5" fmla="*/ 18 h 2442"/>
                  <a:gd name="T6" fmla="*/ 55 w 2982"/>
                  <a:gd name="T7" fmla="*/ 2 h 2442"/>
                  <a:gd name="T8" fmla="*/ 1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08" name="Picture 1275" descr="screen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9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6 w 2528"/>
                  <a:gd name="T3" fmla="*/ 3 h 455"/>
                  <a:gd name="T4" fmla="*/ 45 w 2528"/>
                  <a:gd name="T5" fmla="*/ 3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0 w 702"/>
                  <a:gd name="T1" fmla="*/ 0 h 1893"/>
                  <a:gd name="T2" fmla="*/ 0 w 702"/>
                  <a:gd name="T3" fmla="*/ 14 h 1893"/>
                  <a:gd name="T4" fmla="*/ 2 w 702"/>
                  <a:gd name="T5" fmla="*/ 14 h 1893"/>
                  <a:gd name="T6" fmla="*/ 13 w 702"/>
                  <a:gd name="T7" fmla="*/ 1 h 1893"/>
                  <a:gd name="T8" fmla="*/ 1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4 w 756"/>
                  <a:gd name="T1" fmla="*/ 0 h 2184"/>
                  <a:gd name="T2" fmla="*/ 2 w 756"/>
                  <a:gd name="T3" fmla="*/ 16 h 2184"/>
                  <a:gd name="T4" fmla="*/ 0 w 756"/>
                  <a:gd name="T5" fmla="*/ 16 h 2184"/>
                  <a:gd name="T6" fmla="*/ 11 w 756"/>
                  <a:gd name="T7" fmla="*/ 1 h 2184"/>
                  <a:gd name="T8" fmla="*/ 14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4 w 2773"/>
                  <a:gd name="T5" fmla="*/ 5 h 738"/>
                  <a:gd name="T6" fmla="*/ 43 w 2773"/>
                  <a:gd name="T7" fmla="*/ 4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26 w 637"/>
                  <a:gd name="T1" fmla="*/ 0 h 1659"/>
                  <a:gd name="T2" fmla="*/ 27 w 637"/>
                  <a:gd name="T3" fmla="*/ 0 h 1659"/>
                  <a:gd name="T4" fmla="*/ 3 w 637"/>
                  <a:gd name="T5" fmla="*/ 114 h 1659"/>
                  <a:gd name="T6" fmla="*/ 0 w 637"/>
                  <a:gd name="T7" fmla="*/ 112 h 1659"/>
                  <a:gd name="T8" fmla="*/ 2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4 h 550"/>
                  <a:gd name="T4" fmla="*/ 92 w 2216"/>
                  <a:gd name="T5" fmla="*/ 39 h 550"/>
                  <a:gd name="T6" fmla="*/ 94 w 2216"/>
                  <a:gd name="T7" fmla="*/ 34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5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22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4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5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6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7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16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23 h 792"/>
                  <a:gd name="T2" fmla="*/ 22 w 990"/>
                  <a:gd name="T3" fmla="*/ 0 h 792"/>
                  <a:gd name="T4" fmla="*/ 22 w 990"/>
                  <a:gd name="T5" fmla="*/ 2 h 792"/>
                  <a:gd name="T6" fmla="*/ 0 w 990"/>
                  <a:gd name="T7" fmla="*/ 25 h 792"/>
                  <a:gd name="T8" fmla="*/ 1 w 990"/>
                  <a:gd name="T9" fmla="*/ 2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56 w 2532"/>
                  <a:gd name="T5" fmla="*/ 21 h 723"/>
                  <a:gd name="T6" fmla="*/ 56 w 2532"/>
                  <a:gd name="T7" fmla="*/ 2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4 h 147"/>
                  <a:gd name="T4" fmla="*/ 0 w 26"/>
                  <a:gd name="T5" fmla="*/ 4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6 w 1176"/>
                  <a:gd name="T1" fmla="*/ 0 h 606"/>
                  <a:gd name="T2" fmla="*/ 0 w 1176"/>
                  <a:gd name="T3" fmla="*/ 19 h 606"/>
                  <a:gd name="T4" fmla="*/ 1 w 1176"/>
                  <a:gd name="T5" fmla="*/ 19 h 606"/>
                  <a:gd name="T6" fmla="*/ 26 w 1176"/>
                  <a:gd name="T7" fmla="*/ 1 h 606"/>
                  <a:gd name="T8" fmla="*/ 2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36 w 2532"/>
                  <a:gd name="T5" fmla="*/ 16 h 723"/>
                  <a:gd name="T6" fmla="*/ 36 w 2532"/>
                  <a:gd name="T7" fmla="*/ 1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21 h 723"/>
                  <a:gd name="T6" fmla="*/ 0 w 2532"/>
                  <a:gd name="T7" fmla="*/ 22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0703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4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9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0680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1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2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0 w 2982"/>
                  <a:gd name="T1" fmla="*/ 0 h 2442"/>
                  <a:gd name="T2" fmla="*/ 0 w 2982"/>
                  <a:gd name="T3" fmla="*/ 13 h 2442"/>
                  <a:gd name="T4" fmla="*/ 44 w 2982"/>
                  <a:gd name="T5" fmla="*/ 18 h 2442"/>
                  <a:gd name="T6" fmla="*/ 55 w 2982"/>
                  <a:gd name="T7" fmla="*/ 2 h 2442"/>
                  <a:gd name="T8" fmla="*/ 1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683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4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46 w 2528"/>
                  <a:gd name="T3" fmla="*/ 3 h 455"/>
                  <a:gd name="T4" fmla="*/ 45 w 2528"/>
                  <a:gd name="T5" fmla="*/ 3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0 w 702"/>
                  <a:gd name="T1" fmla="*/ 0 h 1893"/>
                  <a:gd name="T2" fmla="*/ 0 w 702"/>
                  <a:gd name="T3" fmla="*/ 14 h 1893"/>
                  <a:gd name="T4" fmla="*/ 2 w 702"/>
                  <a:gd name="T5" fmla="*/ 14 h 1893"/>
                  <a:gd name="T6" fmla="*/ 13 w 702"/>
                  <a:gd name="T7" fmla="*/ 1 h 1893"/>
                  <a:gd name="T8" fmla="*/ 1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4 w 756"/>
                  <a:gd name="T1" fmla="*/ 0 h 2184"/>
                  <a:gd name="T2" fmla="*/ 2 w 756"/>
                  <a:gd name="T3" fmla="*/ 16 h 2184"/>
                  <a:gd name="T4" fmla="*/ 0 w 756"/>
                  <a:gd name="T5" fmla="*/ 16 h 2184"/>
                  <a:gd name="T6" fmla="*/ 11 w 756"/>
                  <a:gd name="T7" fmla="*/ 1 h 2184"/>
                  <a:gd name="T8" fmla="*/ 14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44 w 2773"/>
                  <a:gd name="T5" fmla="*/ 5 h 738"/>
                  <a:gd name="T6" fmla="*/ 43 w 2773"/>
                  <a:gd name="T7" fmla="*/ 4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26 w 637"/>
                  <a:gd name="T1" fmla="*/ 0 h 1659"/>
                  <a:gd name="T2" fmla="*/ 27 w 637"/>
                  <a:gd name="T3" fmla="*/ 0 h 1659"/>
                  <a:gd name="T4" fmla="*/ 3 w 637"/>
                  <a:gd name="T5" fmla="*/ 114 h 1659"/>
                  <a:gd name="T6" fmla="*/ 0 w 637"/>
                  <a:gd name="T7" fmla="*/ 112 h 1659"/>
                  <a:gd name="T8" fmla="*/ 2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4 h 550"/>
                  <a:gd name="T4" fmla="*/ 92 w 2216"/>
                  <a:gd name="T5" fmla="*/ 39 h 550"/>
                  <a:gd name="T6" fmla="*/ 94 w 2216"/>
                  <a:gd name="T7" fmla="*/ 34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0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697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91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23 h 792"/>
                  <a:gd name="T2" fmla="*/ 22 w 990"/>
                  <a:gd name="T3" fmla="*/ 0 h 792"/>
                  <a:gd name="T4" fmla="*/ 22 w 990"/>
                  <a:gd name="T5" fmla="*/ 2 h 792"/>
                  <a:gd name="T6" fmla="*/ 0 w 990"/>
                  <a:gd name="T7" fmla="*/ 25 h 792"/>
                  <a:gd name="T8" fmla="*/ 1 w 990"/>
                  <a:gd name="T9" fmla="*/ 2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56 w 2532"/>
                  <a:gd name="T5" fmla="*/ 21 h 723"/>
                  <a:gd name="T6" fmla="*/ 56 w 2532"/>
                  <a:gd name="T7" fmla="*/ 23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4 h 147"/>
                  <a:gd name="T4" fmla="*/ 0 w 26"/>
                  <a:gd name="T5" fmla="*/ 4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26 w 1176"/>
                  <a:gd name="T1" fmla="*/ 0 h 606"/>
                  <a:gd name="T2" fmla="*/ 0 w 1176"/>
                  <a:gd name="T3" fmla="*/ 19 h 606"/>
                  <a:gd name="T4" fmla="*/ 1 w 1176"/>
                  <a:gd name="T5" fmla="*/ 19 h 606"/>
                  <a:gd name="T6" fmla="*/ 26 w 1176"/>
                  <a:gd name="T7" fmla="*/ 1 h 606"/>
                  <a:gd name="T8" fmla="*/ 2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36 w 2532"/>
                  <a:gd name="T5" fmla="*/ 16 h 723"/>
                  <a:gd name="T6" fmla="*/ 36 w 2532"/>
                  <a:gd name="T7" fmla="*/ 1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21 h 723"/>
                  <a:gd name="T6" fmla="*/ 0 w 2532"/>
                  <a:gd name="T7" fmla="*/ 22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484" name="Picture 939" descr="underline_bas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366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Internet transport-layer protocols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reliable, in-order delivery (TCP)</a:t>
            </a:r>
          </a:p>
          <a:p>
            <a:pPr lvl="1">
              <a:defRPr/>
            </a:pPr>
            <a:r>
              <a:rPr lang="en-US"/>
              <a:t>congestion control </a:t>
            </a:r>
          </a:p>
          <a:p>
            <a:pPr lvl="1">
              <a:defRPr/>
            </a:pPr>
            <a:r>
              <a:rPr lang="en-US"/>
              <a:t>flow control</a:t>
            </a:r>
          </a:p>
          <a:p>
            <a:pPr lvl="1">
              <a:defRPr/>
            </a:pPr>
            <a:r>
              <a:rPr lang="en-US"/>
              <a:t>connection setup</a:t>
            </a:r>
            <a:endParaRPr lang="en-US" sz="2800"/>
          </a:p>
          <a:p>
            <a:pPr>
              <a:defRPr/>
            </a:pPr>
            <a:r>
              <a:rPr lang="en-US">
                <a:cs typeface="+mn-cs"/>
              </a:rPr>
              <a:t>unreliable, unordered delivery: UDP</a:t>
            </a:r>
          </a:p>
          <a:p>
            <a:pPr lvl="1">
              <a:defRPr/>
            </a:pPr>
            <a:r>
              <a:rPr lang="en-US"/>
              <a:t>no-frills extension of </a:t>
            </a:r>
            <a:r>
              <a:rPr lang="ja-JP" altLang="en-US"/>
              <a:t>“</a:t>
            </a:r>
            <a:r>
              <a:rPr lang="en-US"/>
              <a:t>best-effort</a:t>
            </a:r>
            <a:r>
              <a:rPr lang="ja-JP" altLang="en-US"/>
              <a:t>”</a:t>
            </a:r>
            <a:r>
              <a:rPr lang="en-US"/>
              <a:t> IP</a:t>
            </a:r>
          </a:p>
          <a:p>
            <a:pPr>
              <a:defRPr/>
            </a:pPr>
            <a:r>
              <a:rPr lang="en-US">
                <a:cs typeface="+mn-cs"/>
              </a:rPr>
              <a:t>services not available: </a:t>
            </a:r>
          </a:p>
          <a:p>
            <a:pPr lvl="1">
              <a:defRPr/>
            </a:pPr>
            <a:r>
              <a:rPr lang="en-US"/>
              <a:t>delay guarantees</a:t>
            </a:r>
          </a:p>
          <a:p>
            <a:pPr lvl="1">
              <a:defRPr/>
            </a:pPr>
            <a:r>
              <a:rPr lang="en-US"/>
              <a:t>bandwidth guarantees</a:t>
            </a:r>
          </a:p>
        </p:txBody>
      </p: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0491" name="Group 737"/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2060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60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60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608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11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2" name="Group 746"/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20597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98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99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600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03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3" name="Group 782"/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20589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90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91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592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95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4" name="Group 791"/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2058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8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8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584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87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0496" name="Group 814"/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20573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74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75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576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9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7" name="Group 823"/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2056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6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6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568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1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8" name="Group 876"/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20556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61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0557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886"/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20547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552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0548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" name="Group 661"/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44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000">
                <a:latin typeface="Comic Sans MS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1" name="Group 901"/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39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000">
                <a:latin typeface="Comic Sans MS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2" name="Group 907"/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34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000">
                <a:latin typeface="Comic Sans MS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3" name="Group 913"/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29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000">
                <a:latin typeface="Comic Sans MS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4" name="Group 919"/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24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000">
                <a:latin typeface="Comic Sans MS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5" name="Group 925"/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19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000">
                <a:latin typeface="Comic Sans MS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6" name="Group 931"/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14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endParaRPr lang="en-US" sz="1000">
                <a:latin typeface="Comic Sans MS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7" name="Group 896"/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09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20510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78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58541CE3-2C0D-044B-8BA8-77904E4DE542}" type="slidenum">
              <a:rPr lang="en-US" sz="1200"/>
              <a:pPr/>
              <a:t>60</a:t>
            </a:fld>
            <a:endParaRPr lang="en-US" sz="1200"/>
          </a:p>
        </p:txBody>
      </p:sp>
      <p:pic>
        <p:nvPicPr>
          <p:cNvPr id="7782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seq. numbers, </a:t>
            </a:r>
            <a:r>
              <a:rPr lang="en-US" sz="4000">
                <a:cs typeface="+mj-cs"/>
              </a:rPr>
              <a:t>ACK</a:t>
            </a:r>
            <a:r>
              <a:rPr lang="en-US">
                <a:cs typeface="+mj-cs"/>
              </a:rPr>
              <a:t>s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/>
              <a:t>User</a:t>
            </a:r>
          </a:p>
          <a:p>
            <a:pPr algn="r">
              <a:lnSpc>
                <a:spcPct val="90000"/>
              </a:lnSpc>
            </a:pPr>
            <a:r>
              <a:rPr lang="en-US"/>
              <a:t>types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sz="1000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33613" y="3933825"/>
            <a:ext cx="10842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/>
              <a:t>host ACKs</a:t>
            </a:r>
          </a:p>
          <a:p>
            <a:pPr algn="r">
              <a:lnSpc>
                <a:spcPct val="90000"/>
              </a:lnSpc>
            </a:pPr>
            <a:r>
              <a:rPr lang="en-US"/>
              <a:t>receipt </a:t>
            </a:r>
          </a:p>
          <a:p>
            <a:pPr algn="r">
              <a:lnSpc>
                <a:spcPct val="90000"/>
              </a:lnSpc>
            </a:pPr>
            <a:r>
              <a:rPr lang="en-US"/>
              <a:t>of echoed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sz="100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894388" y="3055938"/>
            <a:ext cx="11382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host ACKs</a:t>
            </a:r>
          </a:p>
          <a:p>
            <a:pPr algn="l"/>
            <a:r>
              <a:rPr lang="en-US"/>
              <a:t>receipt of</a:t>
            </a:r>
          </a:p>
          <a:p>
            <a:pPr algn="l"/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r>
              <a:rPr lang="en-US" altLang="ja-JP"/>
              <a:t>, echoes</a:t>
            </a:r>
          </a:p>
          <a:p>
            <a:pPr algn="l"/>
            <a:r>
              <a:rPr lang="en-US"/>
              <a:t>back </a:t>
            </a: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478213" y="5291138"/>
            <a:ext cx="2379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99"/>
                </a:solidFill>
              </a:rPr>
              <a:t>simple telnet scenario</a:t>
            </a:r>
            <a:endParaRPr lang="en-US" sz="1000">
              <a:solidFill>
                <a:srgbClr val="000099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B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A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39" name="Text Box 19"/>
          <p:cNvSpPr txBox="1">
            <a:spLocks noChangeArrowheads="1"/>
          </p:cNvSpPr>
          <p:nvPr/>
        </p:nvSpPr>
        <p:spPr bwMode="auto">
          <a:xfrm>
            <a:off x="3398838" y="2859088"/>
            <a:ext cx="242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/>
              <a:t>Seq=42, ACK=79, data = </a:t>
            </a:r>
            <a:r>
              <a:rPr lang="ja-JP" altLang="en-US" sz="1400"/>
              <a:t>‘</a:t>
            </a:r>
            <a:r>
              <a:rPr lang="en-US" altLang="ja-JP" sz="1400"/>
              <a:t>C</a:t>
            </a:r>
            <a:r>
              <a:rPr lang="ja-JP" altLang="en-US" sz="1400"/>
              <a:t>’</a:t>
            </a:r>
            <a:endParaRPr lang="en-US" sz="1400"/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41" name="Text Box 21"/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Seq=79, ACK=43, data = </a:t>
            </a:r>
            <a:r>
              <a:rPr lang="ja-JP" altLang="en-US" sz="1400">
                <a:latin typeface="Arial" charset="0"/>
              </a:rPr>
              <a:t>‘</a:t>
            </a:r>
            <a:r>
              <a:rPr lang="en-US" altLang="ja-JP" sz="1400">
                <a:latin typeface="Arial" charset="0"/>
              </a:rPr>
              <a:t>C</a:t>
            </a:r>
            <a:r>
              <a:rPr lang="ja-JP" altLang="en-US" sz="1400">
                <a:latin typeface="Arial" charset="0"/>
              </a:rPr>
              <a:t>’</a:t>
            </a:r>
            <a:endParaRPr lang="en-US" sz="1000">
              <a:latin typeface="Times New Roman" charset="0"/>
            </a:endParaRP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43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charset="0"/>
            </a:endParaRPr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7846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77850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51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7847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77848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49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88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6A9A1732-B485-2242-8861-C8C9007C6BEC}" type="slidenum">
              <a:rPr lang="en-US" sz="1200"/>
              <a:pPr/>
              <a:t>61</a:t>
            </a:fld>
            <a:endParaRPr lang="en-US" sz="1200"/>
          </a:p>
        </p:txBody>
      </p:sp>
      <p:pic>
        <p:nvPicPr>
          <p:cNvPr id="78851" name="Picture 10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TCP round trip time, timeout</a:t>
            </a:r>
            <a:endParaRPr lang="en-US" sz="4800">
              <a:latin typeface="Gill Sans MT" charset="0"/>
            </a:endParaRPr>
          </a:p>
        </p:txBody>
      </p:sp>
      <p:sp>
        <p:nvSpPr>
          <p:cNvPr id="6247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>
                <a:solidFill>
                  <a:srgbClr val="FF0000"/>
                </a:solidFill>
                <a:cs typeface="+mn-cs"/>
              </a:rPr>
              <a:t>Q:</a:t>
            </a:r>
            <a:r>
              <a:rPr lang="en-US" sz="3200"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longer than RTT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but RTT varies</a:t>
            </a:r>
          </a:p>
          <a:p>
            <a:pPr>
              <a:lnSpc>
                <a:spcPct val="90000"/>
              </a:lnSpc>
              <a:defRPr/>
            </a:pPr>
            <a:r>
              <a:rPr lang="en-US" i="1">
                <a:cs typeface="+mn-cs"/>
              </a:rPr>
              <a:t>too short:</a:t>
            </a:r>
            <a:r>
              <a:rPr lang="en-US"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defRPr/>
            </a:pPr>
            <a:r>
              <a:rPr lang="en-US" i="1">
                <a:cs typeface="+mn-cs"/>
              </a:rPr>
              <a:t>too long:</a:t>
            </a:r>
            <a:r>
              <a:rPr lang="en-US">
                <a:cs typeface="+mn-cs"/>
              </a:rPr>
              <a:t> slow reaction to segment loss</a:t>
            </a:r>
          </a:p>
        </p:txBody>
      </p:sp>
      <p:sp>
        <p:nvSpPr>
          <p:cNvPr id="7885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497387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u="sng">
                <a:solidFill>
                  <a:srgbClr val="FF0000"/>
                </a:solidFill>
                <a:latin typeface="Gill Sans MT" charset="0"/>
              </a:rPr>
              <a:t>Q:</a:t>
            </a:r>
            <a:r>
              <a:rPr lang="en-US">
                <a:latin typeface="Gill Sans MT" charset="0"/>
              </a:rPr>
              <a:t> how to estimate RTT?</a:t>
            </a:r>
          </a:p>
          <a:p>
            <a:r>
              <a:rPr lang="en-US" sz="2400" b="1">
                <a:solidFill>
                  <a:srgbClr val="2D2DB9"/>
                </a:solidFill>
                <a:latin typeface="Courier New" charset="0"/>
              </a:rPr>
              <a:t>SampleRTT</a:t>
            </a:r>
            <a:r>
              <a:rPr lang="en-US" sz="2400">
                <a:solidFill>
                  <a:srgbClr val="2D2DB9"/>
                </a:solidFill>
                <a:latin typeface="Gill Sans MT" charset="0"/>
              </a:rPr>
              <a:t>:</a:t>
            </a:r>
            <a:r>
              <a:rPr lang="en-US" sz="2400">
                <a:latin typeface="Gill Sans MT" charset="0"/>
              </a:rPr>
              <a:t> measured time from segment transmission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until ACK receipt</a:t>
            </a:r>
          </a:p>
          <a:p>
            <a:pPr lvl="1"/>
            <a:r>
              <a:rPr lang="en-US">
                <a:latin typeface="Gill Sans MT" charset="0"/>
              </a:rPr>
              <a:t>ignore retransmissions</a:t>
            </a:r>
          </a:p>
          <a:p>
            <a:r>
              <a:rPr lang="en-US" sz="2400" b="1">
                <a:solidFill>
                  <a:srgbClr val="2D2DB9"/>
                </a:solidFill>
                <a:latin typeface="Courier New" charset="0"/>
              </a:rPr>
              <a:t>SampleRTT</a:t>
            </a:r>
            <a:r>
              <a:rPr lang="en-US" sz="2400">
                <a:latin typeface="Gill Sans MT" charset="0"/>
              </a:rPr>
              <a:t> will vary, want </a:t>
            </a:r>
            <a:r>
              <a:rPr lang="en-US" sz="2400" b="1">
                <a:solidFill>
                  <a:srgbClr val="2D2DB9"/>
                </a:solidFill>
                <a:latin typeface="Courier New" charset="0"/>
                <a:cs typeface="Courier New" charset="0"/>
              </a:rPr>
              <a:t>AverageRTT</a:t>
            </a:r>
            <a:r>
              <a:rPr lang="en-US" sz="2400">
                <a:latin typeface="Gill Sans MT" charset="0"/>
              </a:rPr>
              <a:t>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smoother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>
              <a:latin typeface="Gill Sans MT" charset="0"/>
            </a:endParaRPr>
          </a:p>
          <a:p>
            <a:pPr lvl="1"/>
            <a:r>
              <a:rPr lang="en-US">
                <a:latin typeface="Gill Sans MT" charset="0"/>
              </a:rPr>
              <a:t>average several </a:t>
            </a:r>
            <a:r>
              <a:rPr lang="en-US" i="1">
                <a:latin typeface="Gill Sans MT" charset="0"/>
              </a:rPr>
              <a:t>recent</a:t>
            </a:r>
            <a:r>
              <a:rPr lang="en-US">
                <a:latin typeface="Gill Sans MT" charset="0"/>
              </a:rPr>
              <a:t> measurements, not just current </a:t>
            </a:r>
            <a:r>
              <a:rPr lang="en-US" b="1">
                <a:solidFill>
                  <a:srgbClr val="2D2DB9"/>
                </a:solidFill>
                <a:latin typeface="Courier New" charset="0"/>
              </a:rPr>
              <a:t>SampleRTT</a:t>
            </a:r>
          </a:p>
          <a:p>
            <a:r>
              <a:rPr lang="en-US" sz="2000" b="1">
                <a:solidFill>
                  <a:srgbClr val="2D2DB9"/>
                </a:solidFill>
                <a:latin typeface="Courier New" charset="0"/>
              </a:rPr>
              <a:t>TIMEOUT=AverageRTT</a:t>
            </a:r>
            <a:br>
              <a:rPr lang="en-US" sz="2000" b="1">
                <a:solidFill>
                  <a:srgbClr val="2D2DB9"/>
                </a:solidFill>
                <a:latin typeface="Courier New" charset="0"/>
              </a:rPr>
            </a:br>
            <a:r>
              <a:rPr lang="en-US" sz="2000" b="1">
                <a:solidFill>
                  <a:srgbClr val="2D2DB9"/>
                </a:solidFill>
                <a:latin typeface="Courier New" charset="0"/>
              </a:rPr>
              <a:t>	+ </a:t>
            </a:r>
            <a:r>
              <a:rPr lang="ja-JP" altLang="en-US" sz="2000" b="1">
                <a:solidFill>
                  <a:srgbClr val="2D2DB9"/>
                </a:solidFill>
                <a:latin typeface="Courier New" charset="0"/>
              </a:rPr>
              <a:t>”</a:t>
            </a:r>
            <a:r>
              <a:rPr lang="en-US" altLang="ja-JP" sz="2000" b="1">
                <a:solidFill>
                  <a:srgbClr val="2D2DB9"/>
                </a:solidFill>
                <a:latin typeface="Courier New" charset="0"/>
              </a:rPr>
              <a:t>safty margin</a:t>
            </a:r>
            <a:r>
              <a:rPr lang="ja-JP" altLang="en-US" sz="2000" b="1">
                <a:solidFill>
                  <a:srgbClr val="2D2DB9"/>
                </a:solidFill>
                <a:latin typeface="Courier New" charset="0"/>
              </a:rPr>
              <a:t>”</a:t>
            </a:r>
            <a:endParaRPr lang="en-US" altLang="ja-JP" sz="2000" b="1">
              <a:solidFill>
                <a:srgbClr val="2D2DB9"/>
              </a:solidFill>
              <a:latin typeface="Courier New" charset="0"/>
            </a:endParaRPr>
          </a:p>
          <a:p>
            <a:pPr lvl="1"/>
            <a:r>
              <a:rPr lang="en-US" sz="2000">
                <a:latin typeface="Gill Sans MT" charset="0"/>
              </a:rPr>
              <a:t>large variation in </a:t>
            </a:r>
            <a:r>
              <a:rPr lang="en-US" sz="2000" b="1">
                <a:solidFill>
                  <a:srgbClr val="2D2DB9"/>
                </a:solidFill>
                <a:latin typeface="Courier New" charset="0"/>
              </a:rPr>
              <a:t>SampleRTT</a:t>
            </a:r>
            <a:br>
              <a:rPr lang="en-US" sz="2000" b="1">
                <a:latin typeface="Courier New" charset="0"/>
              </a:rPr>
            </a:br>
            <a:r>
              <a:rPr lang="en-US" sz="2000">
                <a:latin typeface="Gill Sans MT" charset="0"/>
                <a:sym typeface="Wingdings" charset="0"/>
              </a:rPr>
              <a:t> larger safety margin</a:t>
            </a:r>
            <a:endParaRPr lang="en-US" sz="2000">
              <a:latin typeface="Gill Sans MT" charset="0"/>
            </a:endParaRPr>
          </a:p>
          <a:p>
            <a:pPr lvl="1"/>
            <a:endParaRPr lang="en-US" sz="1600">
              <a:latin typeface="Gill Sans MT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98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DAB402F6-3A58-6C4B-81F7-928CC79433A2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>
                <a:solidFill>
                  <a:srgbClr val="CC0000"/>
                </a:solidFill>
              </a:rPr>
              <a:t>reliable data transfer</a:t>
            </a:r>
          </a:p>
          <a:p>
            <a:pPr marL="912813" lvl="1">
              <a:defRPr/>
            </a:pPr>
            <a:r>
              <a:rPr lang="en-US"/>
              <a:t>flow control</a:t>
            </a:r>
          </a:p>
          <a:p>
            <a:pPr marL="912813" lvl="1"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7987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08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57786958-B120-7742-99DD-DAF8A48F4374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reliable data transfer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00188"/>
            <a:ext cx="4070350" cy="46482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TCP creates rdt service on top of IP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unreliable service</a:t>
            </a:r>
          </a:p>
          <a:p>
            <a:pPr lvl="1"/>
            <a:r>
              <a:rPr lang="en-US">
                <a:latin typeface="Gill Sans MT" charset="0"/>
              </a:rPr>
              <a:t>pipelined segments</a:t>
            </a:r>
          </a:p>
          <a:p>
            <a:pPr lvl="1"/>
            <a:r>
              <a:rPr lang="en-US">
                <a:latin typeface="Gill Sans MT" charset="0"/>
              </a:rPr>
              <a:t>cumulative acks</a:t>
            </a:r>
          </a:p>
          <a:p>
            <a:pPr lvl="1"/>
            <a:r>
              <a:rPr lang="en-US">
                <a:latin typeface="Gill Sans MT" charset="0"/>
              </a:rPr>
              <a:t>single retransmission timer</a:t>
            </a:r>
          </a:p>
          <a:p>
            <a:r>
              <a:rPr lang="en-US">
                <a:latin typeface="Gill Sans MT" charset="0"/>
              </a:rPr>
              <a:t>retransmissions  triggered by:</a:t>
            </a:r>
          </a:p>
          <a:p>
            <a:pPr lvl="1"/>
            <a:r>
              <a:rPr lang="en-US">
                <a:latin typeface="Gill Sans MT" charset="0"/>
              </a:rPr>
              <a:t>timeout events</a:t>
            </a:r>
          </a:p>
          <a:p>
            <a:pPr lvl="1"/>
            <a:r>
              <a:rPr lang="en-US">
                <a:latin typeface="Gill Sans MT" charset="0"/>
              </a:rPr>
              <a:t>duplicate acks</a:t>
            </a:r>
          </a:p>
          <a:p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2911475"/>
            <a:ext cx="3933825" cy="211931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let</a:t>
            </a:r>
            <a:r>
              <a:rPr lang="ja-JP" altLang="en-US">
                <a:cs typeface="+mn-cs"/>
              </a:rPr>
              <a:t>’</a:t>
            </a:r>
            <a:r>
              <a:rPr lang="en-US">
                <a:cs typeface="+mn-cs"/>
              </a:rPr>
              <a:t>s initially consider simplified TCP sender:</a:t>
            </a:r>
          </a:p>
          <a:p>
            <a:pPr lvl="1">
              <a:defRPr/>
            </a:pPr>
            <a:r>
              <a:rPr lang="en-US"/>
              <a:t>ignore duplicate acks</a:t>
            </a:r>
          </a:p>
          <a:p>
            <a:pPr lvl="1">
              <a:defRPr/>
            </a:pPr>
            <a:r>
              <a:rPr lang="en-US"/>
              <a:t>ignore flow control, congestion control</a:t>
            </a:r>
          </a:p>
        </p:txBody>
      </p:sp>
      <p:pic>
        <p:nvPicPr>
          <p:cNvPr id="8090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A611D29-A3A9-0D4E-95C6-57D3E1262314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sender events: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data rcvd from app:</a:t>
            </a:r>
          </a:p>
          <a:p>
            <a:r>
              <a:rPr lang="en-US">
                <a:latin typeface="Gill Sans MT" charset="0"/>
              </a:rPr>
              <a:t>create segment with seq #</a:t>
            </a:r>
          </a:p>
          <a:p>
            <a:r>
              <a:rPr lang="en-US">
                <a:latin typeface="Gill Sans MT" charset="0"/>
              </a:rPr>
              <a:t>seq # is byte-stream number of first data byte in segment</a:t>
            </a:r>
          </a:p>
          <a:p>
            <a:r>
              <a:rPr lang="en-US">
                <a:latin typeface="Gill Sans MT" charset="0"/>
              </a:rPr>
              <a:t>start timer if not already running </a:t>
            </a:r>
          </a:p>
          <a:p>
            <a:pPr lvl="1"/>
            <a:r>
              <a:rPr lang="en-US">
                <a:latin typeface="Gill Sans MT" charset="0"/>
              </a:rPr>
              <a:t>think of timer as for oldest unacked segment</a:t>
            </a:r>
          </a:p>
          <a:p>
            <a:pPr lvl="1"/>
            <a:r>
              <a:rPr lang="en-US">
                <a:latin typeface="Gill Sans MT" charset="0"/>
              </a:rPr>
              <a:t>expiration interval: </a:t>
            </a:r>
            <a:r>
              <a:rPr lang="en-US" sz="2000" b="1">
                <a:latin typeface="Courier New" charset="0"/>
              </a:rPr>
              <a:t>TimeOutInterval</a:t>
            </a:r>
            <a:r>
              <a:rPr lang="en-US">
                <a:latin typeface="Courier New" charset="0"/>
              </a:rPr>
              <a:t> </a:t>
            </a:r>
            <a:endParaRPr lang="en-US">
              <a:latin typeface="Gill Sans MT" charset="0"/>
            </a:endParaRPr>
          </a:p>
        </p:txBody>
      </p:sp>
      <p:sp>
        <p:nvSpPr>
          <p:cNvPr id="819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timeout:</a:t>
            </a:r>
          </a:p>
          <a:p>
            <a:r>
              <a:rPr lang="en-US">
                <a:latin typeface="Gill Sans MT" charset="0"/>
              </a:rPr>
              <a:t>retransmit segment that caused timeout</a:t>
            </a:r>
          </a:p>
          <a:p>
            <a:r>
              <a:rPr lang="en-US">
                <a:latin typeface="Gill Sans MT" charset="0"/>
              </a:rPr>
              <a:t>restart timer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ack rcvd:</a:t>
            </a:r>
          </a:p>
          <a:p>
            <a:r>
              <a:rPr lang="en-US">
                <a:latin typeface="Gill Sans MT" charset="0"/>
              </a:rPr>
              <a:t>if ack acknowledges previously unacked segments</a:t>
            </a:r>
          </a:p>
          <a:p>
            <a:pPr lvl="1"/>
            <a:r>
              <a:rPr lang="en-US">
                <a:latin typeface="Gill Sans MT" charset="0"/>
              </a:rPr>
              <a:t>update what is known to be ACKed</a:t>
            </a:r>
          </a:p>
          <a:p>
            <a:pPr lvl="1"/>
            <a:r>
              <a:rPr lang="en-US">
                <a:latin typeface="Gill Sans MT" charset="0"/>
              </a:rPr>
              <a:t>start timer if there are  still unacked segments</a:t>
            </a:r>
          </a:p>
          <a:p>
            <a:pPr lvl="1"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pic>
        <p:nvPicPr>
          <p:cNvPr id="8192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29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1A3524BB-9817-5C40-A318-4AE45E6F0C5C}" type="slidenum">
              <a:rPr lang="en-US" sz="1200"/>
              <a:pPr/>
              <a:t>65</a:t>
            </a:fld>
            <a:endParaRPr lang="en-US" sz="1200"/>
          </a:p>
        </p:txBody>
      </p:sp>
      <p:pic>
        <p:nvPicPr>
          <p:cNvPr id="82947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985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Oval 7"/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7325"/>
            <a:ext cx="7734300" cy="898525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TCP sender </a:t>
            </a:r>
            <a:r>
              <a:rPr lang="en-US" sz="3200">
                <a:latin typeface="Gill Sans MT" charset="0"/>
              </a:rPr>
              <a:t>(simplified)</a:t>
            </a:r>
            <a:endParaRPr lang="en-US">
              <a:latin typeface="Gill Sans MT" charset="0"/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2979738" y="2781300"/>
            <a:ext cx="742950" cy="915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wait</a:t>
            </a:r>
          </a:p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for </a:t>
            </a:r>
          </a:p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event</a:t>
            </a:r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314325" y="2874963"/>
            <a:ext cx="2546350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latin typeface="Arial" charset="0"/>
                <a:cs typeface="+mn-cs"/>
              </a:rPr>
              <a:t>NextSeqNum = InitialSeqNum</a:t>
            </a:r>
          </a:p>
          <a:p>
            <a:pPr algn="l">
              <a:defRPr/>
            </a:pPr>
            <a:r>
              <a:rPr lang="en-US" sz="1400">
                <a:latin typeface="Arial" charset="0"/>
                <a:cs typeface="+mn-cs"/>
              </a:rPr>
              <a:t>SendBase = InitialSeqNum</a:t>
            </a:r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  <a:cs typeface="+mn-cs"/>
              </a:rPr>
              <a:t>L</a:t>
            </a:r>
          </a:p>
        </p:txBody>
      </p:sp>
      <p:grpSp>
        <p:nvGrpSpPr>
          <p:cNvPr id="82956" name="Group 23"/>
          <p:cNvGrpSpPr>
            <a:grpSpLocks/>
          </p:cNvGrpSpPr>
          <p:nvPr/>
        </p:nvGrpSpPr>
        <p:grpSpPr bwMode="auto">
          <a:xfrm>
            <a:off x="4605338" y="1333500"/>
            <a:ext cx="4251325" cy="1928813"/>
            <a:chOff x="3003" y="1263"/>
            <a:chExt cx="2678" cy="1215"/>
          </a:xfrm>
        </p:grpSpPr>
        <p:sp>
          <p:nvSpPr>
            <p:cNvPr id="68633" name="Text Box 12"/>
            <p:cNvSpPr txBox="1">
              <a:spLocks noChangeArrowheads="1"/>
            </p:cNvSpPr>
            <p:nvPr/>
          </p:nvSpPr>
          <p:spPr bwMode="auto">
            <a:xfrm>
              <a:off x="3019" y="1456"/>
              <a:ext cx="2662" cy="102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105000"/>
                </a:lnSpc>
                <a:defRPr/>
              </a:pPr>
              <a:r>
                <a:rPr lang="en-US">
                  <a:cs typeface="+mn-cs"/>
                </a:rPr>
                <a:t>create segment, seq. #: NextSeqNum</a:t>
              </a:r>
            </a:p>
            <a:p>
              <a:pPr algn="l">
                <a:lnSpc>
                  <a:spcPct val="105000"/>
                </a:lnSpc>
                <a:defRPr/>
              </a:pPr>
              <a:r>
                <a:rPr lang="en-US">
                  <a:cs typeface="+mn-cs"/>
                </a:rPr>
                <a:t>pass segment to IP (i.e., </a:t>
              </a:r>
              <a:r>
                <a:rPr lang="ja-JP" altLang="en-US">
                  <a:cs typeface="+mn-cs"/>
                </a:rPr>
                <a:t>“</a:t>
              </a:r>
              <a:r>
                <a:rPr lang="en-US">
                  <a:cs typeface="+mn-cs"/>
                </a:rPr>
                <a:t>send</a:t>
              </a:r>
              <a:r>
                <a:rPr lang="ja-JP" altLang="en-US">
                  <a:cs typeface="+mn-cs"/>
                </a:rPr>
                <a:t>”</a:t>
              </a:r>
              <a:r>
                <a:rPr lang="en-US">
                  <a:cs typeface="+mn-cs"/>
                </a:rPr>
                <a:t>)</a:t>
              </a:r>
            </a:p>
            <a:p>
              <a:pPr algn="l">
                <a:lnSpc>
                  <a:spcPct val="105000"/>
                </a:lnSpc>
                <a:defRPr/>
              </a:pPr>
              <a:r>
                <a:rPr lang="en-US">
                  <a:cs typeface="+mn-cs"/>
                </a:rPr>
                <a:t>NextSeqNum = NextSeqNum + length(data) </a:t>
              </a:r>
            </a:p>
            <a:p>
              <a:pPr algn="l">
                <a:lnSpc>
                  <a:spcPct val="105000"/>
                </a:lnSpc>
                <a:defRPr/>
              </a:pPr>
              <a:r>
                <a:rPr lang="en-US">
                  <a:cs typeface="+mn-cs"/>
                </a:rPr>
                <a:t>if (timer currently not running)</a:t>
              </a:r>
            </a:p>
            <a:p>
              <a:pPr algn="l">
                <a:lnSpc>
                  <a:spcPct val="105000"/>
                </a:lnSpc>
                <a:defRPr/>
              </a:pPr>
              <a:r>
                <a:rPr lang="en-US">
                  <a:cs typeface="+mn-cs"/>
                </a:rPr>
                <a:t>    start timer</a:t>
              </a:r>
            </a:p>
            <a:p>
              <a:pPr algn="l">
                <a:defRPr/>
              </a:pPr>
              <a:r>
                <a:rPr lang="en-US">
                  <a:cs typeface="+mn-cs"/>
                </a:rPr>
                <a:t>                 </a:t>
              </a:r>
            </a:p>
          </p:txBody>
        </p:sp>
        <p:sp>
          <p:nvSpPr>
            <p:cNvPr id="68634" name="Text Box 13"/>
            <p:cNvSpPr txBox="1">
              <a:spLocks noChangeArrowheads="1"/>
            </p:cNvSpPr>
            <p:nvPr/>
          </p:nvSpPr>
          <p:spPr bwMode="auto">
            <a:xfrm>
              <a:off x="3003" y="1263"/>
              <a:ext cx="2204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data received from application above</a:t>
              </a:r>
            </a:p>
          </p:txBody>
        </p:sp>
        <p:sp>
          <p:nvSpPr>
            <p:cNvPr id="68635" name="Line 15"/>
            <p:cNvSpPr>
              <a:spLocks noChangeShapeType="1"/>
            </p:cNvSpPr>
            <p:nvPr/>
          </p:nvSpPr>
          <p:spPr bwMode="auto">
            <a:xfrm>
              <a:off x="3081" y="1490"/>
              <a:ext cx="17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2957" name="Group 20"/>
          <p:cNvGrpSpPr>
            <a:grpSpLocks/>
          </p:cNvGrpSpPr>
          <p:nvPr/>
        </p:nvGrpSpPr>
        <p:grpSpPr bwMode="auto">
          <a:xfrm>
            <a:off x="4805363" y="3406775"/>
            <a:ext cx="3298825" cy="1147763"/>
            <a:chOff x="1270" y="3518"/>
            <a:chExt cx="2078" cy="723"/>
          </a:xfrm>
        </p:grpSpPr>
        <p:sp>
          <p:nvSpPr>
            <p:cNvPr id="68630" name="Text Box 16"/>
            <p:cNvSpPr txBox="1">
              <a:spLocks noChangeArrowheads="1"/>
            </p:cNvSpPr>
            <p:nvPr/>
          </p:nvSpPr>
          <p:spPr bwMode="auto">
            <a:xfrm>
              <a:off x="1275" y="3721"/>
              <a:ext cx="2073" cy="5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>
                  <a:cs typeface="+mn-cs"/>
                </a:rPr>
                <a:t>retransmit not-yet-acked segment         	with smallest seq. #</a:t>
              </a:r>
            </a:p>
            <a:p>
              <a:pPr algn="l">
                <a:defRPr/>
              </a:pPr>
              <a:r>
                <a:rPr lang="en-US">
                  <a:cs typeface="+mn-cs"/>
                </a:rPr>
                <a:t>start timer</a:t>
              </a:r>
            </a:p>
          </p:txBody>
        </p:sp>
        <p:sp>
          <p:nvSpPr>
            <p:cNvPr id="68631" name="Text Box 17"/>
            <p:cNvSpPr txBox="1">
              <a:spLocks noChangeArrowheads="1"/>
            </p:cNvSpPr>
            <p:nvPr/>
          </p:nvSpPr>
          <p:spPr bwMode="auto">
            <a:xfrm>
              <a:off x="1270" y="3518"/>
              <a:ext cx="547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timeout</a:t>
              </a:r>
            </a:p>
          </p:txBody>
        </p:sp>
        <p:sp>
          <p:nvSpPr>
            <p:cNvPr id="68632" name="Line 18"/>
            <p:cNvSpPr>
              <a:spLocks noChangeShapeType="1"/>
            </p:cNvSpPr>
            <p:nvPr/>
          </p:nvSpPr>
          <p:spPr bwMode="auto">
            <a:xfrm>
              <a:off x="1342" y="3741"/>
              <a:ext cx="1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2958" name="Group 24"/>
          <p:cNvGrpSpPr>
            <a:grpSpLocks/>
          </p:cNvGrpSpPr>
          <p:nvPr/>
        </p:nvGrpSpPr>
        <p:grpSpPr bwMode="auto">
          <a:xfrm>
            <a:off x="952500" y="4513263"/>
            <a:ext cx="4703763" cy="2181225"/>
            <a:chOff x="678" y="2592"/>
            <a:chExt cx="2963" cy="1374"/>
          </a:xfrm>
        </p:grpSpPr>
        <p:sp>
          <p:nvSpPr>
            <p:cNvPr id="68627" name="Text Box 3"/>
            <p:cNvSpPr txBox="1">
              <a:spLocks noChangeArrowheads="1"/>
            </p:cNvSpPr>
            <p:nvPr/>
          </p:nvSpPr>
          <p:spPr bwMode="auto">
            <a:xfrm>
              <a:off x="678" y="2830"/>
              <a:ext cx="2963" cy="1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>
                  <a:latin typeface="Arial" charset="0"/>
                  <a:cs typeface="+mn-cs"/>
                </a:rPr>
                <a:t>if (y &gt; SendBase) { </a:t>
              </a:r>
            </a:p>
            <a:p>
              <a:pPr algn="l">
                <a:defRPr/>
              </a:pPr>
              <a:r>
                <a:rPr lang="en-US">
                  <a:latin typeface="Arial" charset="0"/>
                  <a:cs typeface="+mn-cs"/>
                </a:rPr>
                <a:t>    SendBase = y </a:t>
              </a:r>
            </a:p>
            <a:p>
              <a:pPr algn="l">
                <a:defRPr/>
              </a:pPr>
              <a:r>
                <a:rPr lang="en-US">
                  <a:latin typeface="Arial" charset="0"/>
                  <a:cs typeface="+mn-cs"/>
                </a:rPr>
                <a:t>    /* SendBase–1: last cumulatively ACKed byte */</a:t>
              </a:r>
            </a:p>
            <a:p>
              <a:pPr algn="l">
                <a:defRPr/>
              </a:pPr>
              <a:r>
                <a:rPr lang="en-US">
                  <a:latin typeface="Arial" charset="0"/>
                  <a:cs typeface="+mn-cs"/>
                </a:rPr>
                <a:t>    if (there are currently not-yet-acked segments)</a:t>
              </a:r>
            </a:p>
            <a:p>
              <a:pPr algn="l">
                <a:defRPr/>
              </a:pPr>
              <a:r>
                <a:rPr lang="en-US">
                  <a:latin typeface="Arial" charset="0"/>
                  <a:cs typeface="+mn-cs"/>
                </a:rPr>
                <a:t>         start timer</a:t>
              </a:r>
            </a:p>
            <a:p>
              <a:pPr algn="l">
                <a:defRPr/>
              </a:pPr>
              <a:r>
                <a:rPr lang="en-US">
                  <a:latin typeface="Arial" charset="0"/>
                  <a:cs typeface="+mn-cs"/>
                </a:rPr>
                <a:t>       else stop timer </a:t>
              </a:r>
            </a:p>
            <a:p>
              <a:pPr algn="l">
                <a:defRPr/>
              </a:pPr>
              <a:r>
                <a:rPr lang="en-US">
                  <a:latin typeface="Arial" charset="0"/>
                  <a:cs typeface="+mn-cs"/>
                </a:rPr>
                <a:t>     } </a:t>
              </a:r>
            </a:p>
          </p:txBody>
        </p:sp>
        <p:sp>
          <p:nvSpPr>
            <p:cNvPr id="68628" name="Text Box 21"/>
            <p:cNvSpPr txBox="1">
              <a:spLocks noChangeArrowheads="1"/>
            </p:cNvSpPr>
            <p:nvPr/>
          </p:nvSpPr>
          <p:spPr bwMode="auto">
            <a:xfrm>
              <a:off x="705" y="2592"/>
              <a:ext cx="2200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ACK received, with ACK field value y </a:t>
              </a:r>
            </a:p>
          </p:txBody>
        </p:sp>
        <p:sp>
          <p:nvSpPr>
            <p:cNvPr id="68629" name="Line 22"/>
            <p:cNvSpPr>
              <a:spLocks noChangeShapeType="1"/>
            </p:cNvSpPr>
            <p:nvPr/>
          </p:nvSpPr>
          <p:spPr bwMode="auto">
            <a:xfrm>
              <a:off x="748" y="2815"/>
              <a:ext cx="2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2959" name="Freeform 26"/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  <a:gd name="T9" fmla="*/ 0 w 1052"/>
              <a:gd name="T10" fmla="*/ 0 h 990"/>
              <a:gd name="T11" fmla="*/ 1052 w 1052"/>
              <a:gd name="T12" fmla="*/ 990 h 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0" name="Freeform 27"/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  <a:gd name="T9" fmla="*/ 0 w 1052"/>
              <a:gd name="T10" fmla="*/ 0 h 990"/>
              <a:gd name="T11" fmla="*/ 1052 w 1052"/>
              <a:gd name="T12" fmla="*/ 990 h 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1" name="Freeform 28"/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  <a:gd name="T9" fmla="*/ 0 w 1052"/>
              <a:gd name="T10" fmla="*/ 0 h 990"/>
              <a:gd name="T11" fmla="*/ 1052 w 1052"/>
              <a:gd name="T12" fmla="*/ 990 h 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39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F0A8BD7-2FAD-384C-93C8-58004CBABB33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TCP: retransmission scenarios</a:t>
            </a:r>
            <a:endParaRPr lang="en-US">
              <a:latin typeface="Gill Sans MT" charset="0"/>
            </a:endParaRPr>
          </a:p>
        </p:txBody>
      </p:sp>
      <p:sp>
        <p:nvSpPr>
          <p:cNvPr id="83972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lost ACK scenario</a:t>
            </a:r>
            <a:endParaRPr lang="en-US" sz="1000"/>
          </a:p>
        </p:txBody>
      </p:sp>
      <p:sp>
        <p:nvSpPr>
          <p:cNvPr id="69638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39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0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1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B</a:t>
            </a:r>
          </a:p>
        </p:txBody>
      </p:sp>
      <p:sp>
        <p:nvSpPr>
          <p:cNvPr id="69642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A</a:t>
            </a:r>
          </a:p>
        </p:txBody>
      </p:sp>
      <p:sp>
        <p:nvSpPr>
          <p:cNvPr id="69643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4" name="Text Box 113"/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Seq=92, 8 bytes of data</a:t>
            </a:r>
          </a:p>
        </p:txBody>
      </p:sp>
      <p:sp>
        <p:nvSpPr>
          <p:cNvPr id="69645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81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charset="0"/>
            </a:endParaRPr>
          </a:p>
        </p:txBody>
      </p:sp>
      <p:sp>
        <p:nvSpPr>
          <p:cNvPr id="69647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8" name="Line 119"/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9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50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Seq=92, 8 bytes of data</a:t>
            </a:r>
          </a:p>
        </p:txBody>
      </p:sp>
      <p:sp>
        <p:nvSpPr>
          <p:cNvPr id="69651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  <a:cs typeface="+mn-cs"/>
              </a:rPr>
              <a:t>X</a:t>
            </a:r>
          </a:p>
        </p:txBody>
      </p:sp>
      <p:sp>
        <p:nvSpPr>
          <p:cNvPr id="69652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timeout</a:t>
            </a:r>
          </a:p>
        </p:txBody>
      </p:sp>
      <p:sp>
        <p:nvSpPr>
          <p:cNvPr id="69653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54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90" name="Text Box 129"/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83991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69710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11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3992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69708" name="Line 136"/>
            <p:cNvSpPr>
              <a:spLocks noChangeShapeType="1"/>
            </p:cNvSpPr>
            <p:nvPr/>
          </p:nvSpPr>
          <p:spPr bwMode="auto">
            <a:xfrm flipV="1">
              <a:off x="3135" y="1755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09" name="Line 137"/>
            <p:cNvSpPr>
              <a:spLocks noChangeShapeType="1"/>
            </p:cNvSpPr>
            <p:nvPr/>
          </p:nvSpPr>
          <p:spPr bwMode="auto">
            <a:xfrm>
              <a:off x="3105" y="1758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3993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premature timeout</a:t>
            </a:r>
            <a:endParaRPr lang="en-US" sz="1000"/>
          </a:p>
        </p:txBody>
      </p:sp>
      <p:sp>
        <p:nvSpPr>
          <p:cNvPr id="69659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60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61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62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B</a:t>
            </a:r>
          </a:p>
        </p:txBody>
      </p:sp>
      <p:sp>
        <p:nvSpPr>
          <p:cNvPr id="69663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A</a:t>
            </a:r>
          </a:p>
        </p:txBody>
      </p:sp>
      <p:sp>
        <p:nvSpPr>
          <p:cNvPr id="69664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65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Seq=92, 8 bytes of data</a:t>
            </a:r>
          </a:p>
        </p:txBody>
      </p:sp>
      <p:grpSp>
        <p:nvGrpSpPr>
          <p:cNvPr id="84001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69706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42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69667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68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69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70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cs typeface="+mn-cs"/>
              </a:rPr>
              <a:t>Seq=92,  8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bytes of data</a:t>
            </a:r>
          </a:p>
        </p:txBody>
      </p:sp>
      <p:sp>
        <p:nvSpPr>
          <p:cNvPr id="69671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timeout</a:t>
            </a:r>
          </a:p>
        </p:txBody>
      </p:sp>
      <p:sp>
        <p:nvSpPr>
          <p:cNvPr id="69672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73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009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84010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6970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0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4011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69702" name="Line 199"/>
            <p:cNvSpPr>
              <a:spLocks noChangeShapeType="1"/>
            </p:cNvSpPr>
            <p:nvPr/>
          </p:nvSpPr>
          <p:spPr bwMode="auto">
            <a:xfrm flipV="1">
              <a:off x="3135" y="1755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03" name="Line 200"/>
            <p:cNvSpPr>
              <a:spLocks noChangeShapeType="1"/>
            </p:cNvSpPr>
            <p:nvPr/>
          </p:nvSpPr>
          <p:spPr bwMode="auto">
            <a:xfrm>
              <a:off x="3105" y="1758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4012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69699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00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01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Seq=100, 20 bytes of data</a:t>
              </a:r>
            </a:p>
          </p:txBody>
        </p:sp>
      </p:grpSp>
      <p:sp>
        <p:nvSpPr>
          <p:cNvPr id="69678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4014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69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33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69680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SendBase=100</a:t>
            </a:r>
          </a:p>
        </p:txBody>
      </p:sp>
      <p:sp>
        <p:nvSpPr>
          <p:cNvPr id="69681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SendBase=120</a:t>
            </a:r>
          </a:p>
        </p:txBody>
      </p:sp>
      <p:sp>
        <p:nvSpPr>
          <p:cNvPr id="69682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SendBase=120</a:t>
            </a:r>
          </a:p>
        </p:txBody>
      </p:sp>
      <p:sp>
        <p:nvSpPr>
          <p:cNvPr id="69683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SendBase=92</a:t>
            </a:r>
          </a:p>
        </p:txBody>
      </p:sp>
      <p:pic>
        <p:nvPicPr>
          <p:cNvPr id="84019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020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84030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31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4021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84028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29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4022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84026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27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4023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84024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25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60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CEF7F00E-325A-D740-981B-267B6ED74A90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TCP: retransmission scenarios</a:t>
            </a:r>
            <a:endParaRPr lang="en-US">
              <a:latin typeface="Gill Sans MT" charset="0"/>
            </a:endParaRPr>
          </a:p>
        </p:txBody>
      </p:sp>
      <p:sp>
        <p:nvSpPr>
          <p:cNvPr id="70661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  <a:cs typeface="+mn-cs"/>
              </a:rPr>
              <a:t>X</a:t>
            </a:r>
          </a:p>
        </p:txBody>
      </p:sp>
      <p:sp>
        <p:nvSpPr>
          <p:cNvPr id="86021" name="Text Box 34"/>
          <p:cNvSpPr txBox="1">
            <a:spLocks noChangeArrowheads="1"/>
          </p:cNvSpPr>
          <p:nvPr/>
        </p:nvSpPr>
        <p:spPr bwMode="auto">
          <a:xfrm>
            <a:off x="1639888" y="5975350"/>
            <a:ext cx="1751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cumulative ACK</a:t>
            </a:r>
            <a:endParaRPr lang="en-US" sz="1000"/>
          </a:p>
        </p:txBody>
      </p:sp>
      <p:sp>
        <p:nvSpPr>
          <p:cNvPr id="70663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4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5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6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B</a:t>
            </a:r>
          </a:p>
        </p:txBody>
      </p:sp>
      <p:sp>
        <p:nvSpPr>
          <p:cNvPr id="70667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A</a:t>
            </a:r>
          </a:p>
        </p:txBody>
      </p:sp>
      <p:sp>
        <p:nvSpPr>
          <p:cNvPr id="70668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9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Seq=92, 8 bytes of data</a:t>
            </a:r>
          </a:p>
        </p:txBody>
      </p:sp>
      <p:grpSp>
        <p:nvGrpSpPr>
          <p:cNvPr id="86029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70699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059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70671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72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73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74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cs typeface="+mn-cs"/>
              </a:rPr>
              <a:t>Seq=120,  15 bytes of data</a:t>
            </a:r>
          </a:p>
        </p:txBody>
      </p:sp>
      <p:sp>
        <p:nvSpPr>
          <p:cNvPr id="70675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6035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70692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timeout</a:t>
              </a:r>
            </a:p>
          </p:txBody>
        </p:sp>
        <p:grpSp>
          <p:nvGrpSpPr>
            <p:cNvPr id="86052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70697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698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86053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70695" name="Line 61"/>
              <p:cNvSpPr>
                <a:spLocks noChangeShapeType="1"/>
              </p:cNvSpPr>
              <p:nvPr/>
            </p:nvSpPr>
            <p:spPr bwMode="auto">
              <a:xfrm flipV="1">
                <a:off x="3135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696" name="Line 62"/>
              <p:cNvSpPr>
                <a:spLocks noChangeShapeType="1"/>
              </p:cNvSpPr>
              <p:nvPr/>
            </p:nvSpPr>
            <p:spPr bwMode="auto">
              <a:xfrm>
                <a:off x="3105" y="1758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86036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70689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0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1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Seq=100, 20 bytes of data</a:t>
              </a:r>
            </a:p>
          </p:txBody>
        </p:sp>
      </p:grpSp>
      <p:sp>
        <p:nvSpPr>
          <p:cNvPr id="70678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6038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70687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047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charset="0"/>
              </a:endParaRPr>
            </a:p>
          </p:txBody>
        </p:sp>
      </p:grpSp>
      <p:pic>
        <p:nvPicPr>
          <p:cNvPr id="86039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40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86044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45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41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8604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4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80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43196F1A-67DF-F04C-8CE9-12751653324C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0838"/>
            <a:ext cx="7772400" cy="6699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 ACK generation</a:t>
            </a:r>
            <a:r>
              <a:rPr lang="en-US">
                <a:cs typeface="+mj-cs"/>
              </a:rPr>
              <a:t> </a:t>
            </a:r>
            <a:r>
              <a:rPr lang="en-US" sz="1800">
                <a:cs typeface="+mj-cs"/>
              </a:rPr>
              <a:t>[RFC 1122, RFC 2581]</a:t>
            </a: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337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2400" i="1">
                <a:solidFill>
                  <a:srgbClr val="CC0000"/>
                </a:solidFill>
                <a:latin typeface="Arial" charset="0"/>
              </a:rPr>
              <a:t>event at receiver</a:t>
            </a: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/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charset="0"/>
              </a:rPr>
              <a:t>expected seq #. All data up to</a:t>
            </a:r>
          </a:p>
          <a:p>
            <a:pPr algn="l"/>
            <a:r>
              <a:rPr lang="en-US" sz="1800">
                <a:latin typeface="Arial" charset="0"/>
              </a:rPr>
              <a:t>expected seq # already ACKed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charset="0"/>
              </a:rPr>
              <a:t>expected seq #. One other </a:t>
            </a:r>
          </a:p>
          <a:p>
            <a:pPr algn="l"/>
            <a:r>
              <a:rPr lang="en-US" sz="1800">
                <a:latin typeface="Arial" charset="0"/>
              </a:rPr>
              <a:t>segment has ACK pending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out-of-order segment</a:t>
            </a:r>
          </a:p>
          <a:p>
            <a:pPr algn="l"/>
            <a:r>
              <a:rPr lang="en-US" sz="1800">
                <a:latin typeface="Arial" charset="0"/>
              </a:rPr>
              <a:t>higher-than-expect seq. # .</a:t>
            </a:r>
          </a:p>
          <a:p>
            <a:pPr algn="l"/>
            <a:r>
              <a:rPr lang="en-US" sz="1800">
                <a:latin typeface="Arial" charset="0"/>
              </a:rPr>
              <a:t>Gap detected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segment that </a:t>
            </a:r>
          </a:p>
          <a:p>
            <a:pPr algn="l"/>
            <a:r>
              <a:rPr lang="en-US" sz="1800">
                <a:latin typeface="Arial" charset="0"/>
              </a:rPr>
              <a:t>partially or completely fills gap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000">
              <a:latin typeface="Times New Roman" charset="0"/>
            </a:endParaRPr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/>
            <a:r>
              <a:rPr lang="en-US" sz="2400" i="1">
                <a:solidFill>
                  <a:srgbClr val="CC0000"/>
                </a:solidFill>
                <a:latin typeface="Arial" charset="0"/>
              </a:rPr>
              <a:t>TCP receiver action</a:t>
            </a: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/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delayed ACK. Wait up to 500ms</a:t>
            </a:r>
          </a:p>
          <a:p>
            <a:pPr algn="l"/>
            <a:r>
              <a:rPr lang="en-US" sz="1800">
                <a:latin typeface="Arial" charset="0"/>
              </a:rPr>
              <a:t>for next segment. If no next segment,</a:t>
            </a:r>
          </a:p>
          <a:p>
            <a:pPr algn="l"/>
            <a:r>
              <a:rPr lang="en-US" sz="1800">
                <a:latin typeface="Arial" charset="0"/>
              </a:rPr>
              <a:t>send ACK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immediately send single cumulative </a:t>
            </a:r>
          </a:p>
          <a:p>
            <a:pPr algn="l"/>
            <a:r>
              <a:rPr lang="en-US" sz="1800">
                <a:latin typeface="Arial" charset="0"/>
              </a:rPr>
              <a:t>ACK, ACKing both in-order segments 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immediately send </a:t>
            </a:r>
            <a:r>
              <a:rPr lang="en-US" sz="1800" i="1">
                <a:solidFill>
                  <a:srgbClr val="CC0000"/>
                </a:solidFill>
                <a:latin typeface="Arial" charset="0"/>
              </a:rPr>
              <a:t>duplicate ACK</a:t>
            </a:r>
            <a:r>
              <a:rPr lang="en-US" sz="1800">
                <a:solidFill>
                  <a:srgbClr val="CC0000"/>
                </a:solidFill>
                <a:latin typeface="Arial" charset="0"/>
              </a:rPr>
              <a:t>,</a:t>
            </a:r>
            <a:r>
              <a:rPr lang="en-US" sz="1800">
                <a:latin typeface="Arial" charset="0"/>
              </a:rPr>
              <a:t> </a:t>
            </a:r>
          </a:p>
          <a:p>
            <a:pPr algn="l"/>
            <a:r>
              <a:rPr lang="en-US" sz="1800">
                <a:latin typeface="Arial" charset="0"/>
              </a:rPr>
              <a:t>indicating seq. # of next expected byte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 send ACK, provided that</a:t>
            </a:r>
          </a:p>
          <a:p>
            <a:pPr algn="l"/>
            <a:r>
              <a:rPr lang="en-US" sz="1800">
                <a:latin typeface="Arial" charset="0"/>
              </a:rPr>
              <a:t>segment starts at lower end of gap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000">
              <a:latin typeface="Times New Roman" charset="0"/>
            </a:endParaRPr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8807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Line 11"/>
          <p:cNvSpPr>
            <a:spLocks noChangeShapeType="1"/>
          </p:cNvSpPr>
          <p:nvPr/>
        </p:nvSpPr>
        <p:spPr bwMode="auto">
          <a:xfrm>
            <a:off x="768350" y="21447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0" name="Line 12"/>
          <p:cNvSpPr>
            <a:spLocks noChangeShapeType="1"/>
          </p:cNvSpPr>
          <p:nvPr/>
        </p:nvSpPr>
        <p:spPr bwMode="auto">
          <a:xfrm>
            <a:off x="752475" y="31988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1" name="Line 13"/>
          <p:cNvSpPr>
            <a:spLocks noChangeShapeType="1"/>
          </p:cNvSpPr>
          <p:nvPr/>
        </p:nvSpPr>
        <p:spPr bwMode="auto">
          <a:xfrm>
            <a:off x="769938" y="4297363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92" name="Line 14"/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90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E2BE37D7-D3D8-2142-95BA-073CADAE99EF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97000"/>
            <a:ext cx="3810000" cy="46482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time-out period  often relatively long:</a:t>
            </a:r>
          </a:p>
          <a:p>
            <a:pPr lvl="1"/>
            <a:r>
              <a:rPr lang="en-US">
                <a:latin typeface="Gill Sans MT" charset="0"/>
              </a:rPr>
              <a:t>long delay before resending lost packet</a:t>
            </a:r>
          </a:p>
          <a:p>
            <a:r>
              <a:rPr lang="en-US">
                <a:latin typeface="Gill Sans MT" charset="0"/>
              </a:rPr>
              <a:t>detect lost segments via duplicate ACKs.</a:t>
            </a:r>
          </a:p>
          <a:p>
            <a:pPr lvl="1"/>
            <a:r>
              <a:rPr lang="en-US">
                <a:latin typeface="Gill Sans MT" charset="0"/>
              </a:rPr>
              <a:t>sender often sends many segments back-to-back</a:t>
            </a:r>
          </a:p>
          <a:p>
            <a:pPr lvl="1"/>
            <a:r>
              <a:rPr lang="en-US">
                <a:latin typeface="Gill Sans MT" charset="0"/>
              </a:rPr>
              <a:t>if segment is lost, there will likely be many duplicate ACKs.</a:t>
            </a:r>
          </a:p>
          <a:p>
            <a:pPr lvl="1"/>
            <a:endParaRPr lang="en-US">
              <a:latin typeface="Gill Sans MT" charset="0"/>
            </a:endParaRPr>
          </a:p>
          <a:p>
            <a:pPr lvl="1"/>
            <a:endParaRPr lang="en-US">
              <a:latin typeface="Gill Sans MT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827588" y="2143125"/>
            <a:ext cx="3567112" cy="3813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latin typeface="Gill Sans MT" charset="0"/>
              </a:rPr>
              <a:t>if sender receives 3 ACKs for same data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>
                <a:latin typeface="Gill Sans MT" charset="0"/>
              </a:rPr>
              <a:t>(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triple duplicate ACKs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),</a:t>
            </a:r>
            <a:r>
              <a:rPr lang="en-US" altLang="ja-JP" sz="2800">
                <a:latin typeface="Gill Sans MT" charset="0"/>
              </a:rPr>
              <a:t> resend unacked segment with smallest seq #</a:t>
            </a:r>
          </a:p>
          <a:p>
            <a:pPr marL="463550" lvl="1" indent="-23812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>
                <a:latin typeface="Gill Sans MT" charset="0"/>
              </a:rPr>
              <a:t>likely that unacked segment lost, so don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wait for timeout</a:t>
            </a:r>
            <a:endParaRPr lang="en-US" sz="2400">
              <a:latin typeface="Gill Sans MT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4751388" y="1914525"/>
            <a:ext cx="3509962" cy="36814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TCP fast retransmit</a:t>
            </a:r>
          </a:p>
        </p:txBody>
      </p:sp>
      <p:sp>
        <p:nvSpPr>
          <p:cNvPr id="89096" name="Rectangle 9"/>
          <p:cNvSpPr>
            <a:spLocks noChangeArrowheads="1"/>
          </p:cNvSpPr>
          <p:nvPr/>
        </p:nvSpPr>
        <p:spPr bwMode="auto">
          <a:xfrm>
            <a:off x="4794250" y="2925763"/>
            <a:ext cx="3408363" cy="541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>
                <a:latin typeface="Gill Sans MT" charset="0"/>
              </a:rPr>
              <a:t>(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triple duplicate ACKs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),</a:t>
            </a:r>
            <a:r>
              <a:rPr lang="en-US" altLang="ja-JP" sz="2800">
                <a:latin typeface="Gill Sans MT" charset="0"/>
              </a:rPr>
              <a:t> </a:t>
            </a:r>
            <a:endParaRPr lang="en-US" sz="2800">
              <a:latin typeface="Gill Sans MT" charset="0"/>
            </a:endParaRPr>
          </a:p>
        </p:txBody>
      </p:sp>
      <p:pic>
        <p:nvPicPr>
          <p:cNvPr id="89097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5AD684C8-AE2B-734E-91D4-B208C3CEF0A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/>
              <a:t>reliable data transfer</a:t>
            </a:r>
          </a:p>
          <a:p>
            <a:pPr marL="912813" lvl="1">
              <a:defRPr/>
            </a:pPr>
            <a:r>
              <a:rPr lang="en-US"/>
              <a:t>flow control</a:t>
            </a:r>
          </a:p>
          <a:p>
            <a:pPr marL="912813" lvl="1"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21510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01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88D04ACE-280C-F649-A4CB-CA9A2CABDE3B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73732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3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4" name="Line 10"/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5" name="Line 11"/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6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7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8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9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40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41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42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6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>
              <a:latin typeface="Times New Roman" charset="0"/>
            </a:endParaRPr>
          </a:p>
        </p:txBody>
      </p:sp>
      <p:sp>
        <p:nvSpPr>
          <p:cNvPr id="73744" name="Line 24"/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8" name="Text Box 29"/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fast retransmit after sender </a:t>
            </a:r>
          </a:p>
          <a:p>
            <a:r>
              <a:rPr lang="en-US" sz="1800"/>
              <a:t>receipt of triple duplicate ACK</a:t>
            </a:r>
            <a:endParaRPr lang="en-US" sz="1000"/>
          </a:p>
        </p:txBody>
      </p:sp>
      <p:sp>
        <p:nvSpPr>
          <p:cNvPr id="73746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B</a:t>
            </a:r>
          </a:p>
        </p:txBody>
      </p:sp>
      <p:sp>
        <p:nvSpPr>
          <p:cNvPr id="73747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Host A</a:t>
            </a:r>
          </a:p>
        </p:txBody>
      </p:sp>
      <p:sp>
        <p:nvSpPr>
          <p:cNvPr id="73748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Seq=92, 8 bytes of data</a:t>
            </a:r>
          </a:p>
        </p:txBody>
      </p:sp>
      <p:grpSp>
        <p:nvGrpSpPr>
          <p:cNvPr id="90132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73779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163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0133" name="Group 78"/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73772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cs typeface="+mn-cs"/>
                </a:rPr>
                <a:t>timeout</a:t>
              </a:r>
            </a:p>
          </p:txBody>
        </p:sp>
        <p:grpSp>
          <p:nvGrpSpPr>
            <p:cNvPr id="90156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73777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778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90157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73775" name="Line 55"/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776" name="Line 56"/>
              <p:cNvSpPr>
                <a:spLocks noChangeShapeType="1"/>
              </p:cNvSpPr>
              <p:nvPr/>
            </p:nvSpPr>
            <p:spPr bwMode="auto">
              <a:xfrm>
                <a:off x="3105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90134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7377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154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0135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73768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152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0136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73766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150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73754" name="Rectangle 81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pic>
        <p:nvPicPr>
          <p:cNvPr id="90138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6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57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Seq=100, 20 bytes of data</a:t>
            </a:r>
          </a:p>
        </p:txBody>
      </p:sp>
      <p:sp>
        <p:nvSpPr>
          <p:cNvPr id="73758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59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Seq=100, 20 bytes of data</a:t>
            </a:r>
          </a:p>
        </p:txBody>
      </p:sp>
      <p:grpSp>
        <p:nvGrpSpPr>
          <p:cNvPr id="90143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90147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8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44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90145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6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11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DEF012D1-D356-1A4A-B038-95A587D7F1DB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/>
              <a:t>reliable data transfer</a:t>
            </a:r>
          </a:p>
          <a:p>
            <a:pPr marL="912813" lvl="1">
              <a:defRPr/>
            </a:pPr>
            <a:r>
              <a:rPr lang="en-US">
                <a:solidFill>
                  <a:srgbClr val="CC0000"/>
                </a:solidFill>
              </a:rPr>
              <a:t>flow control</a:t>
            </a:r>
          </a:p>
          <a:p>
            <a:pPr marL="912813" lvl="1"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9114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8392D065-B0BF-4D48-BAA0-C92EAFF76D3B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sp>
        <p:nvSpPr>
          <p:cNvPr id="75781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65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"/>
              <a:gd name="T16" fmla="*/ 0 h 1284"/>
              <a:gd name="T17" fmla="*/ 366 w 366"/>
              <a:gd name="T18" fmla="*/ 1284 h 1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3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84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application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process</a:t>
            </a:r>
          </a:p>
        </p:txBody>
      </p:sp>
      <p:grpSp>
        <p:nvGrpSpPr>
          <p:cNvPr id="92168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7583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3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TCP socket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receiver buffers</a:t>
              </a:r>
            </a:p>
          </p:txBody>
        </p:sp>
      </p:grpSp>
      <p:sp>
        <p:nvSpPr>
          <p:cNvPr id="75786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5787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cs typeface="+mn-cs"/>
              </a:rPr>
              <a:t>TCP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code</a:t>
            </a:r>
          </a:p>
        </p:txBody>
      </p:sp>
      <p:sp>
        <p:nvSpPr>
          <p:cNvPr id="75788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5789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cs typeface="+mn-cs"/>
              </a:rPr>
              <a:t>IP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code</a:t>
            </a:r>
          </a:p>
        </p:txBody>
      </p:sp>
      <p:sp>
        <p:nvSpPr>
          <p:cNvPr id="92173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  <a:gd name="T9" fmla="*/ 0 w 412"/>
              <a:gd name="T10" fmla="*/ 0 h 2005"/>
              <a:gd name="T11" fmla="*/ 412 w 412"/>
              <a:gd name="T12" fmla="*/ 2005 h 2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1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92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2176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7582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2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3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3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2177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  <a:gd name="T9" fmla="*/ 0 w 412"/>
              <a:gd name="T10" fmla="*/ 0 h 2005"/>
              <a:gd name="T11" fmla="*/ 412 w 412"/>
              <a:gd name="T12" fmla="*/ 2005 h 2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2178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7582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2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2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5796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97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98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799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2183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75822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application</a:t>
              </a:r>
            </a:p>
          </p:txBody>
        </p:sp>
        <p:sp>
          <p:nvSpPr>
            <p:cNvPr id="75823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OS</a:t>
              </a:r>
            </a:p>
          </p:txBody>
        </p:sp>
        <p:sp>
          <p:nvSpPr>
            <p:cNvPr id="7582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5801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cs typeface="+mn-cs"/>
              </a:rPr>
              <a:t>receiver protocol stack</a:t>
            </a:r>
          </a:p>
        </p:txBody>
      </p:sp>
      <p:sp>
        <p:nvSpPr>
          <p:cNvPr id="75802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>
                <a:cs typeface="+mn-cs"/>
              </a:rPr>
              <a:t>application may </a:t>
            </a:r>
          </a:p>
          <a:p>
            <a:pPr algn="r">
              <a:defRPr/>
            </a:pPr>
            <a:r>
              <a:rPr lang="en-US">
                <a:cs typeface="+mn-cs"/>
              </a:rPr>
              <a:t>remove data from </a:t>
            </a:r>
          </a:p>
          <a:p>
            <a:pPr algn="r">
              <a:defRPr/>
            </a:pPr>
            <a:r>
              <a:rPr lang="en-US">
                <a:cs typeface="+mn-cs"/>
              </a:rPr>
              <a:t>TCP socket buffers …. </a:t>
            </a:r>
          </a:p>
        </p:txBody>
      </p:sp>
      <p:sp>
        <p:nvSpPr>
          <p:cNvPr id="75803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804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825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>
                <a:cs typeface="+mn-cs"/>
              </a:rPr>
              <a:t>… slower than TCP </a:t>
            </a:r>
          </a:p>
          <a:p>
            <a:pPr algn="r">
              <a:defRPr/>
            </a:pPr>
            <a:r>
              <a:rPr lang="en-US">
                <a:cs typeface="+mn-cs"/>
              </a:rPr>
              <a:t>receiver is delivering</a:t>
            </a:r>
          </a:p>
          <a:p>
            <a:pPr algn="r">
              <a:defRPr/>
            </a:pPr>
            <a:r>
              <a:rPr lang="en-US">
                <a:cs typeface="+mn-cs"/>
              </a:rPr>
              <a:t>(sender is sending)</a:t>
            </a:r>
          </a:p>
        </p:txBody>
      </p:sp>
      <p:sp>
        <p:nvSpPr>
          <p:cNvPr id="75805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806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807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cs typeface="+mn-cs"/>
              </a:rPr>
              <a:t>from sender</a:t>
            </a:r>
          </a:p>
        </p:txBody>
      </p:sp>
      <p:grpSp>
        <p:nvGrpSpPr>
          <p:cNvPr id="6" name="Group 123"/>
          <p:cNvGrpSpPr>
            <a:grpSpLocks/>
          </p:cNvGrpSpPr>
          <p:nvPr/>
        </p:nvGrpSpPr>
        <p:grpSpPr bwMode="auto">
          <a:xfrm>
            <a:off x="363538" y="4194175"/>
            <a:ext cx="5395912" cy="1755775"/>
            <a:chOff x="221" y="2091"/>
            <a:chExt cx="3399" cy="1106"/>
          </a:xfrm>
        </p:grpSpPr>
        <p:sp>
          <p:nvSpPr>
            <p:cNvPr id="75815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6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199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>
                  <a:latin typeface="Gill Sans MT" charset="0"/>
                </a:rPr>
                <a:t>receiver controls sender, so sender won</a:t>
              </a:r>
              <a:r>
                <a:rPr lang="en-GB" sz="2000">
                  <a:latin typeface="Gill Sans MT" charset="0"/>
                </a:rPr>
                <a:t>’t</a:t>
              </a:r>
              <a:r>
                <a:rPr lang="en-US" altLang="ja-JP" sz="2000">
                  <a:latin typeface="Gill Sans MT" charset="0"/>
                </a:rPr>
                <a:t> overflow receiver</a:t>
              </a:r>
              <a:r>
                <a:rPr lang="en-GB" altLang="ja-JP" sz="2000">
                  <a:latin typeface="Gill Sans MT" charset="0"/>
                </a:rPr>
                <a:t>’</a:t>
              </a:r>
              <a:r>
                <a:rPr lang="en-US" altLang="ja-JP" sz="2000">
                  <a:latin typeface="Gill Sans MT" charset="0"/>
                </a:rPr>
                <a:t>s buffer by transmitting too much, too fast</a:t>
              </a:r>
              <a:endParaRPr lang="en-US" sz="1000">
                <a:latin typeface="Gill Sans MT" charset="0"/>
              </a:endParaRPr>
            </a:p>
          </p:txBody>
        </p:sp>
        <p:grpSp>
          <p:nvGrpSpPr>
            <p:cNvPr id="92200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21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>
                    <a:solidFill>
                      <a:srgbClr val="CC0000"/>
                    </a:solidFill>
                    <a:latin typeface="Gill Sans MT" charset="0"/>
                    <a:cs typeface="+mn-cs"/>
                  </a:rPr>
                  <a:t>flow control</a:t>
                </a:r>
              </a:p>
            </p:txBody>
          </p:sp>
        </p:grpSp>
        <p:sp>
          <p:nvSpPr>
            <p:cNvPr id="75819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5809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2193" name="Picture 1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4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92195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6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31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9EF8A88-2396-9247-BA2E-A2C311EA326B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pic>
        <p:nvPicPr>
          <p:cNvPr id="93188" name="Picture 5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9" name="Group 72"/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93203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830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831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832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6821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2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3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4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5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6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cs typeface="+mn-cs"/>
                </a:rPr>
                <a:t>buffered data</a:t>
              </a:r>
            </a:p>
          </p:txBody>
        </p:sp>
        <p:sp>
          <p:nvSpPr>
            <p:cNvPr id="76827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8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cs typeface="+mn-cs"/>
                </a:rPr>
                <a:t>free buffer space</a:t>
              </a:r>
            </a:p>
          </p:txBody>
        </p:sp>
      </p:grpSp>
      <p:sp>
        <p:nvSpPr>
          <p:cNvPr id="76807" name="Text Box 62"/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Courier New" charset="0"/>
                <a:cs typeface="+mn-cs"/>
              </a:rPr>
              <a:t>rwnd</a:t>
            </a:r>
          </a:p>
        </p:txBody>
      </p:sp>
      <p:sp>
        <p:nvSpPr>
          <p:cNvPr id="76808" name="Line 64"/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09" name="Line 65"/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10" name="Line 66"/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11" name="Line 67"/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12" name="Line 68"/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13" name="Line 69"/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14" name="Line 70"/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815" name="Text Box 71"/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>
                <a:latin typeface="Courier New" charset="0"/>
                <a:cs typeface="+mn-cs"/>
              </a:rPr>
              <a:t>RcvBuffer</a:t>
            </a:r>
          </a:p>
        </p:txBody>
      </p:sp>
      <p:sp>
        <p:nvSpPr>
          <p:cNvPr id="76816" name="Text Box 73"/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cs typeface="+mn-cs"/>
              </a:rPr>
              <a:t>TCP segment payloads</a:t>
            </a:r>
          </a:p>
        </p:txBody>
      </p:sp>
      <p:sp>
        <p:nvSpPr>
          <p:cNvPr id="76817" name="Text Box 74"/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cs typeface="+mn-cs"/>
              </a:rPr>
              <a:t>to application process</a:t>
            </a:r>
          </a:p>
        </p:txBody>
      </p:sp>
      <p:sp>
        <p:nvSpPr>
          <p:cNvPr id="93201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receiver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advertises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free buffer space by including </a:t>
            </a:r>
            <a:r>
              <a:rPr lang="en-US" altLang="ja-JP" sz="2400" b="1">
                <a:solidFill>
                  <a:srgbClr val="CC0000"/>
                </a:solidFill>
                <a:latin typeface="Courier New" charset="0"/>
              </a:rPr>
              <a:t>rwnd</a:t>
            </a:r>
            <a:r>
              <a:rPr lang="en-US" altLang="ja-JP" sz="240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altLang="ja-JP" sz="2400">
                <a:latin typeface="Gill Sans MT" charset="0"/>
              </a:rPr>
              <a:t>value in TCP header of receiver-to-sender segments</a:t>
            </a:r>
          </a:p>
          <a:p>
            <a:pPr lvl="1"/>
            <a:r>
              <a:rPr lang="en-US" sz="2000" b="1">
                <a:solidFill>
                  <a:srgbClr val="CC0000"/>
                </a:solidFill>
                <a:latin typeface="Courier New" charset="0"/>
              </a:rPr>
              <a:t>RcvBuffer</a:t>
            </a:r>
            <a:r>
              <a:rPr lang="en-US" sz="2000" b="1">
                <a:latin typeface="Courier New" charset="0"/>
              </a:rPr>
              <a:t> </a:t>
            </a:r>
            <a:r>
              <a:rPr lang="en-US" sz="2000">
                <a:latin typeface="Gill Sans MT" charset="0"/>
              </a:rPr>
              <a:t>size set via socket options (typical default is 8192 bytes)</a:t>
            </a:r>
          </a:p>
          <a:p>
            <a:r>
              <a:rPr lang="en-US" sz="2400">
                <a:latin typeface="Gill Sans MT" charset="0"/>
              </a:rPr>
              <a:t>sender limits amount of unacked (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in-flight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data to receiver</a:t>
            </a:r>
            <a:r>
              <a:rPr lang="en-GB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</a:t>
            </a:r>
            <a:r>
              <a:rPr lang="en-US" altLang="ja-JP" sz="2400" b="1">
                <a:solidFill>
                  <a:srgbClr val="CC0000"/>
                </a:solidFill>
                <a:latin typeface="Courier New" charset="0"/>
              </a:rPr>
              <a:t>rwnd</a:t>
            </a:r>
            <a:r>
              <a:rPr lang="en-US" altLang="ja-JP" sz="2400" b="1">
                <a:latin typeface="Courier New" charset="0"/>
              </a:rPr>
              <a:t> </a:t>
            </a:r>
            <a:r>
              <a:rPr lang="en-US" altLang="ja-JP" sz="2400">
                <a:latin typeface="Gill Sans MT" charset="0"/>
              </a:rPr>
              <a:t>value </a:t>
            </a:r>
          </a:p>
          <a:p>
            <a:r>
              <a:rPr lang="en-US" sz="2400">
                <a:latin typeface="Gill Sans MT" charset="0"/>
              </a:rPr>
              <a:t>guarantees receive buffer will not overflow</a:t>
            </a:r>
          </a:p>
        </p:txBody>
      </p:sp>
      <p:sp>
        <p:nvSpPr>
          <p:cNvPr id="76819" name="Text Box 76"/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>
                <a:cs typeface="+mn-cs"/>
              </a:rPr>
              <a:t>receiver-side buffering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42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97F7A2C0-0654-6D46-9183-295F60A822AE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778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/>
              <a:t>reliable data transfer</a:t>
            </a:r>
          </a:p>
          <a:p>
            <a:pPr marL="912813" lvl="1">
              <a:defRPr/>
            </a:pPr>
            <a:r>
              <a:rPr lang="en-US"/>
              <a:t>flow control</a:t>
            </a:r>
          </a:p>
          <a:p>
            <a:pPr marL="912813" lvl="1">
              <a:defRPr/>
            </a:pPr>
            <a:r>
              <a:rPr lang="en-US">
                <a:solidFill>
                  <a:srgbClr val="CC0000"/>
                </a:solidFill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9421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10DBFFC6-BF83-7F4C-B37E-5EC2D23A7D44}" type="slidenum">
              <a:rPr lang="en-US" sz="1200"/>
              <a:pPr/>
              <a:t>75</a:t>
            </a:fld>
            <a:endParaRPr lang="en-US" sz="1200"/>
          </a:p>
        </p:txBody>
      </p:sp>
      <p:pic>
        <p:nvPicPr>
          <p:cNvPr id="95235" name="Picture 8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4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Connection Management</a:t>
            </a:r>
            <a:endParaRPr lang="en-US">
              <a:latin typeface="Gill Sans MT" charset="0"/>
            </a:endParaRPr>
          </a:p>
        </p:txBody>
      </p:sp>
      <p:sp>
        <p:nvSpPr>
          <p:cNvPr id="788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before exchanging data, sender/receiver </a:t>
            </a:r>
            <a:r>
              <a:rPr lang="ja-JP" altLang="en-US" sz="2800">
                <a:cs typeface="+mn-cs"/>
              </a:rPr>
              <a:t>“</a:t>
            </a:r>
            <a:r>
              <a:rPr lang="en-US" sz="2800">
                <a:cs typeface="+mn-cs"/>
              </a:rPr>
              <a:t>handshake</a:t>
            </a:r>
            <a:r>
              <a:rPr lang="ja-JP" altLang="en-US" sz="2800">
                <a:cs typeface="+mn-cs"/>
              </a:rPr>
              <a:t>”</a:t>
            </a:r>
            <a:r>
              <a:rPr lang="en-US" sz="2800">
                <a:cs typeface="+mn-cs"/>
              </a:rPr>
              <a:t>:</a:t>
            </a:r>
          </a:p>
          <a:p>
            <a:pPr>
              <a:defRPr/>
            </a:pPr>
            <a:r>
              <a:rPr lang="en-US" sz="2400">
                <a:cs typeface="+mn-cs"/>
              </a:rPr>
              <a:t>agree to establish connection (each knowing the other willing to establish connection)</a:t>
            </a:r>
          </a:p>
          <a:p>
            <a:pPr>
              <a:defRPr/>
            </a:pPr>
            <a:r>
              <a:rPr lang="en-US" sz="2400">
                <a:cs typeface="+mn-cs"/>
              </a:rPr>
              <a:t>agree on connection parameters</a:t>
            </a:r>
          </a:p>
        </p:txBody>
      </p:sp>
      <p:sp>
        <p:nvSpPr>
          <p:cNvPr id="78857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cs typeface="+mn-cs"/>
              </a:rPr>
              <a:t>connection state: ESTAB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connection variables:</a:t>
            </a:r>
          </a:p>
          <a:p>
            <a:pPr lvl="1" algn="l">
              <a:defRPr/>
            </a:pPr>
            <a:r>
              <a:rPr lang="en-US" sz="1400">
                <a:cs typeface="+mn-cs"/>
              </a:rPr>
              <a:t>seq # client-to-server</a:t>
            </a:r>
          </a:p>
          <a:p>
            <a:pPr lvl="1" algn="l">
              <a:defRPr/>
            </a:pPr>
            <a:r>
              <a:rPr lang="en-US" sz="1400">
                <a:cs typeface="+mn-cs"/>
              </a:rPr>
              <a:t>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  <a:cs typeface="+mn-cs"/>
              </a:rPr>
              <a:t>rcvBuffer</a:t>
            </a:r>
            <a:r>
              <a:rPr lang="en-US" sz="1400">
                <a:cs typeface="+mn-cs"/>
              </a:rPr>
              <a:t> size</a:t>
            </a:r>
          </a:p>
          <a:p>
            <a:pPr lvl="1" algn="l">
              <a:defRPr/>
            </a:pPr>
            <a:r>
              <a:rPr lang="en-US" sz="1400">
                <a:cs typeface="+mn-cs"/>
              </a:rPr>
              <a:t>   at server,client </a:t>
            </a:r>
          </a:p>
          <a:p>
            <a:pPr lvl="1" algn="l">
              <a:defRPr/>
            </a:pPr>
            <a:r>
              <a:rPr lang="en-US" sz="1400">
                <a:cs typeface="+mn-cs"/>
              </a:rPr>
              <a:t>           </a:t>
            </a:r>
          </a:p>
        </p:txBody>
      </p:sp>
      <p:grpSp>
        <p:nvGrpSpPr>
          <p:cNvPr id="95242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7892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92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92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92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860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application</a:t>
            </a:r>
          </a:p>
        </p:txBody>
      </p:sp>
      <p:sp>
        <p:nvSpPr>
          <p:cNvPr id="78861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62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network</a:t>
            </a:r>
          </a:p>
        </p:txBody>
      </p:sp>
      <p:sp>
        <p:nvSpPr>
          <p:cNvPr id="78863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64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65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49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"/>
              <a:gd name="T16" fmla="*/ 0 h 1284"/>
              <a:gd name="T17" fmla="*/ 366 w 366"/>
              <a:gd name="T18" fmla="*/ 1284 h 1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7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68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69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70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cs typeface="+mn-cs"/>
              </a:rPr>
              <a:t>connection state: ESTAB</a:t>
            </a:r>
          </a:p>
          <a:p>
            <a:pPr algn="l">
              <a:defRPr/>
            </a:pPr>
            <a:r>
              <a:rPr lang="en-US" sz="1400">
                <a:cs typeface="+mn-cs"/>
              </a:rPr>
              <a:t>connection Variables:</a:t>
            </a:r>
          </a:p>
          <a:p>
            <a:pPr lvl="1" algn="l">
              <a:defRPr/>
            </a:pPr>
            <a:r>
              <a:rPr lang="en-US" sz="1400">
                <a:cs typeface="+mn-cs"/>
              </a:rPr>
              <a:t>seq # client-to-server</a:t>
            </a:r>
          </a:p>
          <a:p>
            <a:pPr lvl="1" algn="l">
              <a:defRPr/>
            </a:pPr>
            <a:r>
              <a:rPr lang="en-US" sz="1400">
                <a:cs typeface="+mn-cs"/>
              </a:rPr>
              <a:t> 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  <a:cs typeface="+mn-cs"/>
              </a:rPr>
              <a:t>rcvBuffer</a:t>
            </a:r>
            <a:r>
              <a:rPr lang="en-US" sz="1400">
                <a:cs typeface="+mn-cs"/>
              </a:rPr>
              <a:t> size</a:t>
            </a:r>
          </a:p>
          <a:p>
            <a:pPr lvl="1" algn="l">
              <a:defRPr/>
            </a:pPr>
            <a:r>
              <a:rPr lang="en-US" sz="1400">
                <a:cs typeface="+mn-cs"/>
              </a:rPr>
              <a:t>   at server,client </a:t>
            </a:r>
          </a:p>
          <a:p>
            <a:pPr lvl="1" algn="l">
              <a:defRPr/>
            </a:pPr>
            <a:r>
              <a:rPr lang="en-US" sz="1400">
                <a:cs typeface="+mn-cs"/>
              </a:rPr>
              <a:t>           </a:t>
            </a:r>
          </a:p>
        </p:txBody>
      </p:sp>
      <p:grpSp>
        <p:nvGrpSpPr>
          <p:cNvPr id="95254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7891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91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91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92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872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application</a:t>
            </a:r>
          </a:p>
        </p:txBody>
      </p:sp>
      <p:sp>
        <p:nvSpPr>
          <p:cNvPr id="78873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74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network</a:t>
            </a:r>
          </a:p>
        </p:txBody>
      </p:sp>
      <p:sp>
        <p:nvSpPr>
          <p:cNvPr id="78875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76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877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261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"/>
              <a:gd name="T16" fmla="*/ 0 h 1284"/>
              <a:gd name="T17" fmla="*/ 366 w 366"/>
              <a:gd name="T18" fmla="*/ 1284 h 1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>
                <a:latin typeface="Courier New" charset="0"/>
                <a:cs typeface="+mn-cs"/>
              </a:rPr>
              <a:t>Socket </a:t>
            </a:r>
            <a:r>
              <a:rPr lang="en-US" sz="1200" b="1" dirty="0" err="1">
                <a:latin typeface="Courier New" charset="0"/>
                <a:cs typeface="+mn-cs"/>
              </a:rPr>
              <a:t>clientSocket</a:t>
            </a:r>
            <a:r>
              <a:rPr lang="en-US" sz="1200" b="1" dirty="0">
                <a:latin typeface="Courier New" charset="0"/>
                <a:cs typeface="+mn-cs"/>
              </a:rPr>
              <a:t> =   </a:t>
            </a:r>
          </a:p>
          <a:p>
            <a:pPr algn="l">
              <a:defRPr/>
            </a:pPr>
            <a:r>
              <a:rPr lang="en-US" sz="1200" b="1" dirty="0">
                <a:latin typeface="Courier New" charset="0"/>
                <a:cs typeface="+mn-cs"/>
              </a:rPr>
              <a:t>  new Socket("</a:t>
            </a:r>
            <a:r>
              <a:rPr lang="en-US" sz="1200" b="1" dirty="0" err="1">
                <a:latin typeface="Courier New" charset="0"/>
                <a:cs typeface="+mn-cs"/>
              </a:rPr>
              <a:t>hostname","port</a:t>
            </a:r>
            <a:r>
              <a:rPr lang="en-US" sz="1200" b="1" dirty="0">
                <a:latin typeface="Courier New" charset="0"/>
                <a:cs typeface="+mn-cs"/>
              </a:rPr>
              <a:t> number");</a:t>
            </a:r>
          </a:p>
        </p:txBody>
      </p:sp>
      <p:sp>
        <p:nvSpPr>
          <p:cNvPr id="78880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  <a:cs typeface="+mn-cs"/>
              </a:rPr>
              <a:t>Socket connectionSocket = welcomeSocket.accept();</a:t>
            </a:r>
          </a:p>
        </p:txBody>
      </p:sp>
      <p:grpSp>
        <p:nvGrpSpPr>
          <p:cNvPr id="95264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95298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99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65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95266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268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9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5271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91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88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5273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91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89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89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5276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91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5277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278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90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89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280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1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283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90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90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287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90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890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62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AC6C686C-23C9-6E4D-86A8-2707102A5B0C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96259" name="Rectangle 6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25034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u="sng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>
                <a:latin typeface="Gill Sans MT" charset="0"/>
              </a:rPr>
              <a:t> will 2-way handshake always work in network?</a:t>
            </a:r>
          </a:p>
          <a:p>
            <a:r>
              <a:rPr lang="en-US" sz="2400">
                <a:latin typeface="Gill Sans MT" charset="0"/>
              </a:rPr>
              <a:t>variable delays</a:t>
            </a:r>
          </a:p>
          <a:p>
            <a:r>
              <a:rPr lang="en-US" sz="2400">
                <a:latin typeface="Gill Sans MT" charset="0"/>
              </a:rPr>
              <a:t>retransmitted messages (e.g. req_conn(x)) due to message loss</a:t>
            </a:r>
          </a:p>
          <a:p>
            <a:r>
              <a:rPr lang="en-US" sz="2400">
                <a:latin typeface="Gill Sans MT" charset="0"/>
              </a:rPr>
              <a:t>message reordering</a:t>
            </a:r>
          </a:p>
          <a:p>
            <a:r>
              <a:rPr lang="en-US" sz="2400">
                <a:latin typeface="Gill Sans MT" charset="0"/>
              </a:rPr>
              <a:t>can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see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other side</a:t>
            </a:r>
            <a:endParaRPr lang="en-US" sz="2400">
              <a:latin typeface="Gill Sans MT" charset="0"/>
            </a:endParaRPr>
          </a:p>
        </p:txBody>
      </p:sp>
      <p:pic>
        <p:nvPicPr>
          <p:cNvPr id="96260" name="Picture 62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63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9"/>
          <p:cNvSpPr txBox="1">
            <a:spLocks noChangeArrowheads="1"/>
          </p:cNvSpPr>
          <p:nvPr/>
        </p:nvSpPr>
        <p:spPr bwMode="auto">
          <a:xfrm>
            <a:off x="541338" y="1335088"/>
            <a:ext cx="26527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cs typeface="+mn-cs"/>
              </a:rPr>
              <a:t>2-way handshake:</a:t>
            </a:r>
          </a:p>
        </p:txBody>
      </p:sp>
      <p:sp>
        <p:nvSpPr>
          <p:cNvPr id="79880" name="Line 50"/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81" name="Line 51"/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82" name="Line 53"/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83" name="Line 54"/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84" name="Rectangle 56"/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68" name="Text Box 55"/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Let</a:t>
            </a:r>
            <a:r>
              <a:rPr lang="ja-JP" altLang="en-US"/>
              <a:t>’</a:t>
            </a:r>
            <a:r>
              <a:rPr lang="en-US" altLang="ja-JP"/>
              <a:t>s talk</a:t>
            </a:r>
            <a:endParaRPr lang="en-US"/>
          </a:p>
        </p:txBody>
      </p:sp>
      <p:sp>
        <p:nvSpPr>
          <p:cNvPr id="79886" name="Rectangle 57"/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87" name="Text Box 58"/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OK</a:t>
            </a:r>
          </a:p>
        </p:txBody>
      </p:sp>
      <p:sp>
        <p:nvSpPr>
          <p:cNvPr id="79888" name="Text Box 60"/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ESTAB</a:t>
            </a:r>
          </a:p>
        </p:txBody>
      </p:sp>
      <p:sp>
        <p:nvSpPr>
          <p:cNvPr id="79889" name="Text Box 61"/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ESTAB</a:t>
            </a:r>
          </a:p>
        </p:txBody>
      </p:sp>
      <p:sp>
        <p:nvSpPr>
          <p:cNvPr id="79890" name="Oval 66"/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cs typeface="+mn-cs"/>
            </a:endParaRPr>
          </a:p>
        </p:txBody>
      </p:sp>
      <p:sp>
        <p:nvSpPr>
          <p:cNvPr id="79891" name="Oval 67"/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cs typeface="+mn-cs"/>
            </a:endParaRPr>
          </a:p>
        </p:txBody>
      </p:sp>
      <p:sp>
        <p:nvSpPr>
          <p:cNvPr id="96275" name="Text Box 72"/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choose x</a:t>
            </a:r>
          </a:p>
          <a:p>
            <a:pPr algn="r"/>
            <a:endParaRPr lang="en-US"/>
          </a:p>
        </p:txBody>
      </p:sp>
      <p:sp>
        <p:nvSpPr>
          <p:cNvPr id="79893" name="Line 73"/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94" name="Line 74"/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95" name="Line 75"/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96" name="Line 76"/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97" name="Rectangle 77"/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898" name="Text Box 78"/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req_conn(x)</a:t>
            </a:r>
          </a:p>
        </p:txBody>
      </p:sp>
      <p:sp>
        <p:nvSpPr>
          <p:cNvPr id="79899" name="Rectangle 79"/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900" name="Text Box 81"/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ESTAB</a:t>
            </a:r>
          </a:p>
        </p:txBody>
      </p:sp>
      <p:sp>
        <p:nvSpPr>
          <p:cNvPr id="79901" name="Text Box 82"/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ESTAB</a:t>
            </a:r>
          </a:p>
        </p:txBody>
      </p:sp>
      <p:sp>
        <p:nvSpPr>
          <p:cNvPr id="79902" name="Oval 83"/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cs typeface="+mn-cs"/>
            </a:endParaRPr>
          </a:p>
        </p:txBody>
      </p:sp>
      <p:sp>
        <p:nvSpPr>
          <p:cNvPr id="79903" name="Oval 84"/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cs typeface="+mn-cs"/>
            </a:endParaRPr>
          </a:p>
        </p:txBody>
      </p:sp>
      <p:sp>
        <p:nvSpPr>
          <p:cNvPr id="79904" name="Rectangle 86"/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905" name="Text Box 85"/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acc_conn(x)</a:t>
            </a:r>
          </a:p>
        </p:txBody>
      </p:sp>
      <p:pic>
        <p:nvPicPr>
          <p:cNvPr id="96289" name="Picture 9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7" name="Rectangle 91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Agreeing to establish a connection</a:t>
            </a:r>
          </a:p>
        </p:txBody>
      </p:sp>
      <p:grpSp>
        <p:nvGrpSpPr>
          <p:cNvPr id="96291" name="Group 92"/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96325" name="Picture 9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26" name="Freeform 9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92" name="Group 95"/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96293" name="Freeform 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Rectangle 97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295" name="Freeform 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Freeform 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Rectangle 100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6298" name="Group 1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40" name="AutoShape 102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9941" name="AutoShape 103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9916" name="Rectangle 104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6300" name="Group 1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8" name="AutoShape 106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9939" name="AutoShape 107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9918" name="Rectangle 108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19" name="Rectangle 109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6303" name="Group 1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36" name="AutoShape 11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9937" name="AutoShape 112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6304" name="Freeform 1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5" name="Group 1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34" name="AutoShape 115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9935" name="AutoShape 11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9923" name="Rectangle 117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307" name="Freeform 1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8" name="Freeform 1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Oval 120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310" name="Freeform 1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AutoShape 122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29" name="AutoShape 123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0" name="Oval 124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314" name="Oval 125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932" name="Oval 126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9933" name="Rectangle 127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72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12151D24-415F-4642-B265-E990B34C6A60}" type="slidenum">
              <a:rPr lang="en-US" sz="1200"/>
              <a:pPr/>
              <a:t>77</a:t>
            </a:fld>
            <a:endParaRPr lang="en-US" sz="1200"/>
          </a:p>
        </p:txBody>
      </p:sp>
      <p:pic>
        <p:nvPicPr>
          <p:cNvPr id="9728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Agreeing to establish a connection</a:t>
            </a:r>
            <a:endParaRPr lang="en-US">
              <a:latin typeface="Gill Sans MT" charset="0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595313" y="1076325"/>
            <a:ext cx="49291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cs typeface="+mn-cs"/>
              </a:rPr>
              <a:t>2-way handshake failure scenarios:</a:t>
            </a:r>
          </a:p>
        </p:txBody>
      </p:sp>
      <p:sp>
        <p:nvSpPr>
          <p:cNvPr id="80903" name="Line 25"/>
          <p:cNvSpPr>
            <a:spLocks noChangeShapeType="1"/>
          </p:cNvSpPr>
          <p:nvPr/>
        </p:nvSpPr>
        <p:spPr bwMode="auto">
          <a:xfrm flipH="1">
            <a:off x="1793875" y="23018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04" name="Line 39"/>
          <p:cNvSpPr>
            <a:spLocks noChangeShapeType="1"/>
          </p:cNvSpPr>
          <p:nvPr/>
        </p:nvSpPr>
        <p:spPr bwMode="auto">
          <a:xfrm flipH="1">
            <a:off x="3322638" y="2374900"/>
            <a:ext cx="1587" cy="3960813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490538" y="2927350"/>
            <a:ext cx="3646487" cy="3549650"/>
            <a:chOff x="309" y="1844"/>
            <a:chExt cx="2297" cy="2236"/>
          </a:xfrm>
        </p:grpSpPr>
        <p:sp>
          <p:nvSpPr>
            <p:cNvPr id="97418" name="Text Box 42"/>
            <p:cNvSpPr txBox="1">
              <a:spLocks noChangeArrowheads="1"/>
            </p:cNvSpPr>
            <p:nvPr/>
          </p:nvSpPr>
          <p:spPr bwMode="auto">
            <a:xfrm>
              <a:off x="309" y="1844"/>
              <a:ext cx="80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</a:pPr>
              <a:r>
                <a:rPr lang="en-US"/>
                <a:t>req_conn(x)</a:t>
              </a:r>
            </a:p>
            <a:p>
              <a:pPr algn="r"/>
              <a:endParaRPr lang="en-US"/>
            </a:p>
          </p:txBody>
        </p:sp>
        <p:sp>
          <p:nvSpPr>
            <p:cNvPr id="97419" name="Freeform 43"/>
            <p:cNvSpPr>
              <a:spLocks/>
            </p:cNvSpPr>
            <p:nvPr/>
          </p:nvSpPr>
          <p:spPr bwMode="auto">
            <a:xfrm>
              <a:off x="1137" y="2027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2"/>
                <a:gd name="T13" fmla="*/ 0 h 1612"/>
                <a:gd name="T14" fmla="*/ 962 w 962"/>
                <a:gd name="T15" fmla="*/ 1612 h 16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37" name="Text Box 44"/>
            <p:cNvSpPr txBox="1">
              <a:spLocks noChangeArrowheads="1"/>
            </p:cNvSpPr>
            <p:nvPr/>
          </p:nvSpPr>
          <p:spPr bwMode="auto">
            <a:xfrm>
              <a:off x="2120" y="3517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  <a:cs typeface="+mn-cs"/>
                </a:rPr>
                <a:t>ESTAB</a:t>
              </a:r>
            </a:p>
          </p:txBody>
        </p:sp>
        <p:sp>
          <p:nvSpPr>
            <p:cNvPr id="81038" name="Oval 45"/>
            <p:cNvSpPr>
              <a:spLocks noChangeArrowheads="1"/>
            </p:cNvSpPr>
            <p:nvPr/>
          </p:nvSpPr>
          <p:spPr bwMode="auto">
            <a:xfrm>
              <a:off x="2072" y="3597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cs typeface="+mn-cs"/>
              </a:endParaRPr>
            </a:p>
          </p:txBody>
        </p:sp>
        <p:grpSp>
          <p:nvGrpSpPr>
            <p:cNvPr id="97422" name="Group 46"/>
            <p:cNvGrpSpPr>
              <a:grpSpLocks/>
            </p:cNvGrpSpPr>
            <p:nvPr/>
          </p:nvGrpSpPr>
          <p:grpSpPr bwMode="auto">
            <a:xfrm>
              <a:off x="1198" y="2407"/>
              <a:ext cx="802" cy="212"/>
              <a:chOff x="1065" y="2085"/>
              <a:chExt cx="802" cy="212"/>
            </a:xfrm>
          </p:grpSpPr>
          <p:sp>
            <p:nvSpPr>
              <p:cNvPr id="81041" name="Rectangle 4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42" name="Text Box 4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cs typeface="+mn-cs"/>
                  </a:rPr>
                  <a:t>req_conn(x)</a:t>
                </a:r>
              </a:p>
            </p:txBody>
          </p:sp>
        </p:grpSp>
        <p:sp>
          <p:nvSpPr>
            <p:cNvPr id="81040" name="Text Box 49"/>
            <p:cNvSpPr txBox="1">
              <a:spLocks noChangeArrowheads="1"/>
            </p:cNvSpPr>
            <p:nvPr/>
          </p:nvSpPr>
          <p:spPr bwMode="auto">
            <a:xfrm>
              <a:off x="980" y="3714"/>
              <a:ext cx="1336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half open connection!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(no client!)</a:t>
              </a: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622300" y="4456113"/>
            <a:ext cx="3830638" cy="715962"/>
            <a:chOff x="406" y="2807"/>
            <a:chExt cx="2413" cy="451"/>
          </a:xfrm>
        </p:grpSpPr>
        <p:sp>
          <p:nvSpPr>
            <p:cNvPr id="81031" name="Line 40"/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32" name="Text Box 83"/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client terminates</a:t>
              </a:r>
            </a:p>
          </p:txBody>
        </p:sp>
        <p:sp>
          <p:nvSpPr>
            <p:cNvPr id="81033" name="Text Box 84"/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forgets x</a:t>
              </a:r>
            </a:p>
          </p:txBody>
        </p:sp>
        <p:sp>
          <p:nvSpPr>
            <p:cNvPr id="81034" name="Text Box 85"/>
            <p:cNvSpPr txBox="1">
              <a:spLocks noChangeArrowheads="1"/>
            </p:cNvSpPr>
            <p:nvPr/>
          </p:nvSpPr>
          <p:spPr bwMode="auto">
            <a:xfrm>
              <a:off x="1269" y="2807"/>
              <a:ext cx="70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connection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x completes</a:t>
              </a:r>
            </a:p>
          </p:txBody>
        </p:sp>
      </p:grp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4810125" y="2914650"/>
            <a:ext cx="4048125" cy="3417888"/>
            <a:chOff x="3030" y="1831"/>
            <a:chExt cx="2550" cy="2153"/>
          </a:xfrm>
        </p:grpSpPr>
        <p:sp>
          <p:nvSpPr>
            <p:cNvPr id="97403" name="Text Box 69"/>
            <p:cNvSpPr txBox="1">
              <a:spLocks noChangeArrowheads="1"/>
            </p:cNvSpPr>
            <p:nvPr/>
          </p:nvSpPr>
          <p:spPr bwMode="auto">
            <a:xfrm>
              <a:off x="3030" y="1831"/>
              <a:ext cx="80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</a:pPr>
              <a:r>
                <a:rPr lang="en-US"/>
                <a:t>req_conn(x)</a:t>
              </a:r>
            </a:p>
            <a:p>
              <a:pPr algn="r"/>
              <a:endParaRPr lang="en-US"/>
            </a:p>
          </p:txBody>
        </p:sp>
        <p:sp>
          <p:nvSpPr>
            <p:cNvPr id="97404" name="Freeform 70"/>
            <p:cNvSpPr>
              <a:spLocks/>
            </p:cNvSpPr>
            <p:nvPr/>
          </p:nvSpPr>
          <p:spPr bwMode="auto">
            <a:xfrm>
              <a:off x="3858" y="2021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2"/>
                <a:gd name="T13" fmla="*/ 0 h 1612"/>
                <a:gd name="T14" fmla="*/ 962 w 962"/>
                <a:gd name="T15" fmla="*/ 1612 h 16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2" name="Text Box 71"/>
            <p:cNvSpPr txBox="1">
              <a:spLocks noChangeArrowheads="1"/>
            </p:cNvSpPr>
            <p:nvPr/>
          </p:nvSpPr>
          <p:spPr bwMode="auto">
            <a:xfrm>
              <a:off x="4841" y="350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  <a:cs typeface="+mn-cs"/>
                </a:rPr>
                <a:t>ESTAB</a:t>
              </a:r>
            </a:p>
          </p:txBody>
        </p:sp>
        <p:sp>
          <p:nvSpPr>
            <p:cNvPr id="81023" name="Oval 72"/>
            <p:cNvSpPr>
              <a:spLocks noChangeArrowheads="1"/>
            </p:cNvSpPr>
            <p:nvPr/>
          </p:nvSpPr>
          <p:spPr bwMode="auto">
            <a:xfrm>
              <a:off x="4793" y="358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cs typeface="+mn-cs"/>
              </a:endParaRPr>
            </a:p>
          </p:txBody>
        </p:sp>
        <p:sp>
          <p:nvSpPr>
            <p:cNvPr id="81024" name="Rectangle 74"/>
            <p:cNvSpPr>
              <a:spLocks noChangeArrowheads="1"/>
            </p:cNvSpPr>
            <p:nvPr/>
          </p:nvSpPr>
          <p:spPr bwMode="auto">
            <a:xfrm>
              <a:off x="3991" y="3178"/>
              <a:ext cx="67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25" name="Text Box 75"/>
            <p:cNvSpPr txBox="1">
              <a:spLocks noChangeArrowheads="1"/>
            </p:cNvSpPr>
            <p:nvPr/>
          </p:nvSpPr>
          <p:spPr bwMode="auto">
            <a:xfrm>
              <a:off x="4059" y="3140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req_conn(x)</a:t>
              </a:r>
            </a:p>
          </p:txBody>
        </p:sp>
        <p:sp>
          <p:nvSpPr>
            <p:cNvPr id="97409" name="Freeform 86"/>
            <p:cNvSpPr>
              <a:spLocks/>
            </p:cNvSpPr>
            <p:nvPr/>
          </p:nvSpPr>
          <p:spPr bwMode="auto">
            <a:xfrm>
              <a:off x="3847" y="2645"/>
              <a:ext cx="946" cy="1195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6"/>
                <a:gd name="T13" fmla="*/ 0 h 1195"/>
                <a:gd name="T14" fmla="*/ 946 w 946"/>
                <a:gd name="T15" fmla="*/ 1195 h 11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7" name="Rectangle 88"/>
            <p:cNvSpPr>
              <a:spLocks noChangeArrowheads="1"/>
            </p:cNvSpPr>
            <p:nvPr/>
          </p:nvSpPr>
          <p:spPr bwMode="auto">
            <a:xfrm>
              <a:off x="4068" y="3612"/>
              <a:ext cx="448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028" name="Text Box 87"/>
            <p:cNvSpPr txBox="1">
              <a:spLocks noChangeArrowheads="1"/>
            </p:cNvSpPr>
            <p:nvPr/>
          </p:nvSpPr>
          <p:spPr bwMode="auto">
            <a:xfrm>
              <a:off x="3870" y="3584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data(x+1)</a:t>
              </a:r>
            </a:p>
          </p:txBody>
        </p:sp>
        <p:sp>
          <p:nvSpPr>
            <p:cNvPr id="97412" name="Text Box 89"/>
            <p:cNvSpPr txBox="1">
              <a:spLocks noChangeArrowheads="1"/>
            </p:cNvSpPr>
            <p:nvPr/>
          </p:nvSpPr>
          <p:spPr bwMode="auto">
            <a:xfrm>
              <a:off x="3062" y="2494"/>
              <a:ext cx="80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</a:pPr>
              <a:r>
                <a:rPr lang="en-US"/>
                <a:t>data(x+1)</a:t>
              </a:r>
            </a:p>
            <a:p>
              <a:pPr algn="r"/>
              <a:endParaRPr lang="en-US"/>
            </a:p>
          </p:txBody>
        </p:sp>
        <p:sp>
          <p:nvSpPr>
            <p:cNvPr id="81030" name="Text Box 90"/>
            <p:cNvSpPr txBox="1">
              <a:spLocks noChangeArrowheads="1"/>
            </p:cNvSpPr>
            <p:nvPr/>
          </p:nvSpPr>
          <p:spPr bwMode="auto">
            <a:xfrm>
              <a:off x="4842" y="3664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data(x+1)</a:t>
              </a:r>
            </a:p>
          </p:txBody>
        </p:sp>
      </p:grpSp>
      <p:grpSp>
        <p:nvGrpSpPr>
          <p:cNvPr id="97291" name="Group 102"/>
          <p:cNvGrpSpPr>
            <a:grpSpLocks/>
          </p:cNvGrpSpPr>
          <p:nvPr/>
        </p:nvGrpSpPr>
        <p:grpSpPr bwMode="auto">
          <a:xfrm>
            <a:off x="768350" y="1746250"/>
            <a:ext cx="3389313" cy="2136775"/>
            <a:chOff x="484" y="1100"/>
            <a:chExt cx="2135" cy="1346"/>
          </a:xfrm>
        </p:grpSpPr>
        <p:sp>
          <p:nvSpPr>
            <p:cNvPr id="97354" name="Text Box 103"/>
            <p:cNvSpPr txBox="1">
              <a:spLocks noChangeArrowheads="1"/>
            </p:cNvSpPr>
            <p:nvPr/>
          </p:nvSpPr>
          <p:spPr bwMode="auto">
            <a:xfrm>
              <a:off x="484" y="1393"/>
              <a:ext cx="61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choose x</a:t>
              </a:r>
            </a:p>
            <a:p>
              <a:pPr algn="r"/>
              <a:endParaRPr lang="en-US"/>
            </a:p>
          </p:txBody>
        </p:sp>
        <p:sp>
          <p:nvSpPr>
            <p:cNvPr id="80972" name="Line 104"/>
            <p:cNvSpPr>
              <a:spLocks noChangeShapeType="1"/>
            </p:cNvSpPr>
            <p:nvPr/>
          </p:nvSpPr>
          <p:spPr bwMode="auto">
            <a:xfrm>
              <a:off x="1159" y="1516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73" name="Line 105"/>
            <p:cNvSpPr>
              <a:spLocks noChangeShapeType="1"/>
            </p:cNvSpPr>
            <p:nvPr/>
          </p:nvSpPr>
          <p:spPr bwMode="auto">
            <a:xfrm flipH="1">
              <a:off x="1121" y="1739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74" name="Rectangle 106"/>
            <p:cNvSpPr>
              <a:spLocks noChangeArrowheads="1"/>
            </p:cNvSpPr>
            <p:nvPr/>
          </p:nvSpPr>
          <p:spPr bwMode="auto">
            <a:xfrm>
              <a:off x="1359" y="1507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75" name="Text Box 107"/>
            <p:cNvSpPr txBox="1">
              <a:spLocks noChangeArrowheads="1"/>
            </p:cNvSpPr>
            <p:nvPr/>
          </p:nvSpPr>
          <p:spPr bwMode="auto">
            <a:xfrm>
              <a:off x="1214" y="1486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req_conn(x)</a:t>
              </a:r>
            </a:p>
          </p:txBody>
        </p:sp>
        <p:sp>
          <p:nvSpPr>
            <p:cNvPr id="80976" name="Rectangle 108"/>
            <p:cNvSpPr>
              <a:spLocks noChangeArrowheads="1"/>
            </p:cNvSpPr>
            <p:nvPr/>
          </p:nvSpPr>
          <p:spPr bwMode="auto">
            <a:xfrm>
              <a:off x="1471" y="1774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77" name="Text Box 109"/>
            <p:cNvSpPr txBox="1">
              <a:spLocks noChangeArrowheads="1"/>
            </p:cNvSpPr>
            <p:nvPr/>
          </p:nvSpPr>
          <p:spPr bwMode="auto">
            <a:xfrm>
              <a:off x="2133" y="1649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  <a:cs typeface="+mn-cs"/>
                </a:rPr>
                <a:t>ESTAB</a:t>
              </a:r>
            </a:p>
          </p:txBody>
        </p:sp>
        <p:sp>
          <p:nvSpPr>
            <p:cNvPr id="80978" name="Text Box 110"/>
            <p:cNvSpPr txBox="1">
              <a:spLocks noChangeArrowheads="1"/>
            </p:cNvSpPr>
            <p:nvPr/>
          </p:nvSpPr>
          <p:spPr bwMode="auto">
            <a:xfrm>
              <a:off x="583" y="223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  <a:cs typeface="+mn-cs"/>
                </a:rPr>
                <a:t>ESTAB</a:t>
              </a:r>
            </a:p>
          </p:txBody>
        </p:sp>
        <p:sp>
          <p:nvSpPr>
            <p:cNvPr id="80979" name="Oval 111"/>
            <p:cNvSpPr>
              <a:spLocks noChangeArrowheads="1"/>
            </p:cNvSpPr>
            <p:nvPr/>
          </p:nvSpPr>
          <p:spPr bwMode="auto">
            <a:xfrm>
              <a:off x="1095" y="2298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cs typeface="+mn-cs"/>
              </a:endParaRPr>
            </a:p>
          </p:txBody>
        </p:sp>
        <p:sp>
          <p:nvSpPr>
            <p:cNvPr id="80980" name="Oval 112"/>
            <p:cNvSpPr>
              <a:spLocks noChangeArrowheads="1"/>
            </p:cNvSpPr>
            <p:nvPr/>
          </p:nvSpPr>
          <p:spPr bwMode="auto">
            <a:xfrm>
              <a:off x="2065" y="1723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cs typeface="+mn-cs"/>
              </a:endParaRPr>
            </a:p>
          </p:txBody>
        </p:sp>
        <p:grpSp>
          <p:nvGrpSpPr>
            <p:cNvPr id="97364" name="Group 113"/>
            <p:cNvGrpSpPr>
              <a:grpSpLocks/>
            </p:cNvGrpSpPr>
            <p:nvPr/>
          </p:nvGrpSpPr>
          <p:grpSpPr bwMode="auto">
            <a:xfrm>
              <a:off x="1277" y="1861"/>
              <a:ext cx="803" cy="212"/>
              <a:chOff x="1065" y="2085"/>
              <a:chExt cx="803" cy="212"/>
            </a:xfrm>
          </p:grpSpPr>
          <p:sp>
            <p:nvSpPr>
              <p:cNvPr id="81018" name="Rectangle 114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19" name="Text Box 115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cs typeface="+mn-cs"/>
                  </a:rPr>
                  <a:t>acc_conn(x)</a:t>
                </a:r>
              </a:p>
            </p:txBody>
          </p:sp>
        </p:grpSp>
        <p:grpSp>
          <p:nvGrpSpPr>
            <p:cNvPr id="97365" name="Group 116"/>
            <p:cNvGrpSpPr>
              <a:grpSpLocks/>
            </p:cNvGrpSpPr>
            <p:nvPr/>
          </p:nvGrpSpPr>
          <p:grpSpPr bwMode="auto">
            <a:xfrm>
              <a:off x="834" y="1112"/>
              <a:ext cx="391" cy="307"/>
              <a:chOff x="-44" y="1473"/>
              <a:chExt cx="981" cy="1105"/>
            </a:xfrm>
          </p:grpSpPr>
          <p:pic>
            <p:nvPicPr>
              <p:cNvPr id="97399" name="Picture 11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400" name="Freeform 11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117 w 356"/>
                  <a:gd name="T3" fmla="*/ 180 h 368"/>
                  <a:gd name="T4" fmla="*/ 3697 w 356"/>
                  <a:gd name="T5" fmla="*/ 3762 h 368"/>
                  <a:gd name="T6" fmla="*/ 815 w 356"/>
                  <a:gd name="T7" fmla="*/ 470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7366" name="Group 119"/>
            <p:cNvGrpSpPr>
              <a:grpSpLocks/>
            </p:cNvGrpSpPr>
            <p:nvPr/>
          </p:nvGrpSpPr>
          <p:grpSpPr bwMode="auto">
            <a:xfrm>
              <a:off x="1973" y="1100"/>
              <a:ext cx="212" cy="323"/>
              <a:chOff x="4140" y="429"/>
              <a:chExt cx="1425" cy="2396"/>
            </a:xfrm>
          </p:grpSpPr>
          <p:sp>
            <p:nvSpPr>
              <p:cNvPr id="97367" name="Freeform 12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1 w 354"/>
                  <a:gd name="T1" fmla="*/ 0 h 2742"/>
                  <a:gd name="T2" fmla="*/ 59 w 354"/>
                  <a:gd name="T3" fmla="*/ 79 h 2742"/>
                  <a:gd name="T4" fmla="*/ 58 w 354"/>
                  <a:gd name="T5" fmla="*/ 612 h 2742"/>
                  <a:gd name="T6" fmla="*/ 0 w 354"/>
                  <a:gd name="T7" fmla="*/ 640 h 2742"/>
                  <a:gd name="T8" fmla="*/ 1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5" name="Rectangle 121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7369" name="Freeform 12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36 w 211"/>
                  <a:gd name="T3" fmla="*/ 51 h 2537"/>
                  <a:gd name="T4" fmla="*/ 2 w 211"/>
                  <a:gd name="T5" fmla="*/ 58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0" name="Freeform 12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30 h 226"/>
                  <a:gd name="T4" fmla="*/ 56 w 328"/>
                  <a:gd name="T5" fmla="*/ 54 h 226"/>
                  <a:gd name="T6" fmla="*/ 0 w 328"/>
                  <a:gd name="T7" fmla="*/ 2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8" name="Rectangle 124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7372" name="Group 12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014" name="AutoShape 126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015" name="AutoShape 127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0990" name="Rectangle 128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7374" name="Group 12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012" name="AutoShape 130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013" name="AutoShape 131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0992" name="Rectangle 132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93" name="Rectangle 133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7377" name="Group 13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010" name="AutoShape 135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011" name="AutoShape 136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97378" name="Freeform 13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29 h 226"/>
                  <a:gd name="T4" fmla="*/ 56 w 328"/>
                  <a:gd name="T5" fmla="*/ 52 h 226"/>
                  <a:gd name="T6" fmla="*/ 0 w 328"/>
                  <a:gd name="T7" fmla="*/ 2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379" name="Group 13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008" name="AutoShape 139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009" name="AutoShape 140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0997" name="Rectangle 141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7381" name="Freeform 14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50 w 296"/>
                  <a:gd name="T3" fmla="*/ 32 h 256"/>
                  <a:gd name="T4" fmla="*/ 50 w 296"/>
                  <a:gd name="T5" fmla="*/ 59 h 256"/>
                  <a:gd name="T6" fmla="*/ 0 w 296"/>
                  <a:gd name="T7" fmla="*/ 2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2" name="Freeform 14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52 w 304"/>
                  <a:gd name="T3" fmla="*/ 38 h 288"/>
                  <a:gd name="T4" fmla="*/ 49 w 304"/>
                  <a:gd name="T5" fmla="*/ 68 h 288"/>
                  <a:gd name="T6" fmla="*/ 2 w 304"/>
                  <a:gd name="T7" fmla="*/ 29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0" name="Oval 144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7384" name="Freeform 14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5 h 240"/>
                  <a:gd name="T2" fmla="*/ 2 w 306"/>
                  <a:gd name="T3" fmla="*/ 57 h 240"/>
                  <a:gd name="T4" fmla="*/ 52 w 306"/>
                  <a:gd name="T5" fmla="*/ 26 h 240"/>
                  <a:gd name="T6" fmla="*/ 50 w 306"/>
                  <a:gd name="T7" fmla="*/ 0 h 240"/>
                  <a:gd name="T8" fmla="*/ 0 w 306"/>
                  <a:gd name="T9" fmla="*/ 2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2" name="AutoShape 146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03" name="AutoShape 147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04" name="Oval 148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7388" name="Oval 149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006" name="Oval 150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007" name="Rectangle 151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5000625" y="1757363"/>
            <a:ext cx="3933825" cy="4568825"/>
            <a:chOff x="3150" y="1107"/>
            <a:chExt cx="2478" cy="2878"/>
          </a:xfrm>
        </p:grpSpPr>
        <p:sp>
          <p:nvSpPr>
            <p:cNvPr id="80910" name="Line 153"/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11" name="Text Box 154"/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client terminates</a:t>
              </a:r>
            </a:p>
          </p:txBody>
        </p:sp>
        <p:sp>
          <p:nvSpPr>
            <p:cNvPr id="80912" name="Line 155"/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13" name="Line 156"/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14" name="Rectangle 157"/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15" name="Text Box 158"/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  <a:cs typeface="+mn-cs"/>
                </a:rPr>
                <a:t>ESTAB</a:t>
              </a:r>
            </a:p>
          </p:txBody>
        </p:sp>
        <p:sp>
          <p:nvSpPr>
            <p:cNvPr id="80916" name="Oval 159"/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cs typeface="+mn-cs"/>
              </a:endParaRPr>
            </a:p>
          </p:txBody>
        </p:sp>
        <p:sp>
          <p:nvSpPr>
            <p:cNvPr id="97300" name="Text Box 160"/>
            <p:cNvSpPr txBox="1">
              <a:spLocks noChangeArrowheads="1"/>
            </p:cNvSpPr>
            <p:nvPr/>
          </p:nvSpPr>
          <p:spPr bwMode="auto">
            <a:xfrm>
              <a:off x="3213" y="1380"/>
              <a:ext cx="61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choose x</a:t>
              </a:r>
            </a:p>
            <a:p>
              <a:pPr algn="r"/>
              <a:endParaRPr lang="en-US"/>
            </a:p>
          </p:txBody>
        </p:sp>
        <p:sp>
          <p:nvSpPr>
            <p:cNvPr id="80918" name="Line 161"/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19" name="Rectangle 162"/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20" name="Text Box 163"/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req_conn(x)</a:t>
              </a:r>
            </a:p>
          </p:txBody>
        </p:sp>
        <p:sp>
          <p:nvSpPr>
            <p:cNvPr id="80921" name="Text Box 164"/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  <a:cs typeface="+mn-cs"/>
                </a:rPr>
                <a:t>ESTAB</a:t>
              </a:r>
            </a:p>
          </p:txBody>
        </p:sp>
        <p:sp>
          <p:nvSpPr>
            <p:cNvPr id="80922" name="Oval 165"/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cs typeface="+mn-cs"/>
              </a:endParaRPr>
            </a:p>
          </p:txBody>
        </p:sp>
        <p:grpSp>
          <p:nvGrpSpPr>
            <p:cNvPr id="97306" name="Group 166"/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80969" name="Rectangle 16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70" name="Text Box 16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cs typeface="+mn-cs"/>
                  </a:rPr>
                  <a:t>acc_conn(x)</a:t>
                </a:r>
              </a:p>
            </p:txBody>
          </p:sp>
        </p:grpSp>
        <p:sp>
          <p:nvSpPr>
            <p:cNvPr id="80924" name="Line 169"/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25" name="Rectangle 170"/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26" name="Text Box 171"/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data(x+1)</a:t>
              </a:r>
            </a:p>
          </p:txBody>
        </p:sp>
        <p:sp>
          <p:nvSpPr>
            <p:cNvPr id="80927" name="Oval 172"/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cs typeface="+mn-cs"/>
              </a:endParaRPr>
            </a:p>
          </p:txBody>
        </p:sp>
        <p:sp>
          <p:nvSpPr>
            <p:cNvPr id="80928" name="Text Box 173"/>
            <p:cNvSpPr txBox="1">
              <a:spLocks noChangeArrowheads="1"/>
            </p:cNvSpPr>
            <p:nvPr/>
          </p:nvSpPr>
          <p:spPr bwMode="auto">
            <a:xfrm>
              <a:off x="4890" y="237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data(x+1)</a:t>
              </a:r>
            </a:p>
          </p:txBody>
        </p:sp>
        <p:grpSp>
          <p:nvGrpSpPr>
            <p:cNvPr id="97312" name="Group 174"/>
            <p:cNvGrpSpPr>
              <a:grpSpLocks/>
            </p:cNvGrpSpPr>
            <p:nvPr/>
          </p:nvGrpSpPr>
          <p:grpSpPr bwMode="auto">
            <a:xfrm>
              <a:off x="3826" y="2803"/>
              <a:ext cx="1515" cy="300"/>
              <a:chOff x="3818" y="2796"/>
              <a:chExt cx="1515" cy="300"/>
            </a:xfrm>
          </p:grpSpPr>
          <p:sp>
            <p:nvSpPr>
              <p:cNvPr id="80967" name="Line 175"/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68" name="Text Box 176"/>
              <p:cNvSpPr txBox="1">
                <a:spLocks noChangeArrowheads="1"/>
              </p:cNvSpPr>
              <p:nvPr/>
            </p:nvSpPr>
            <p:spPr bwMode="auto">
              <a:xfrm>
                <a:off x="3989" y="2796"/>
                <a:ext cx="706" cy="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400">
                    <a:cs typeface="+mn-cs"/>
                  </a:rPr>
                  <a:t>connection 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400">
                    <a:cs typeface="+mn-cs"/>
                  </a:rPr>
                  <a:t>x completes</a:t>
                </a:r>
              </a:p>
            </p:txBody>
          </p:sp>
        </p:grpSp>
        <p:sp>
          <p:nvSpPr>
            <p:cNvPr id="80930" name="Text Box 177"/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>
                  <a:cs typeface="+mn-cs"/>
                </a:rPr>
                <a:t>forgets x</a:t>
              </a:r>
            </a:p>
          </p:txBody>
        </p:sp>
        <p:grpSp>
          <p:nvGrpSpPr>
            <p:cNvPr id="97314" name="Group 178"/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97348" name="Picture 17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49" name="Freeform 18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117 w 356"/>
                  <a:gd name="T3" fmla="*/ 180 h 368"/>
                  <a:gd name="T4" fmla="*/ 3697 w 356"/>
                  <a:gd name="T5" fmla="*/ 3762 h 368"/>
                  <a:gd name="T6" fmla="*/ 815 w 356"/>
                  <a:gd name="T7" fmla="*/ 470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7315" name="Group 181"/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97316" name="Freeform 1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1 w 354"/>
                  <a:gd name="T1" fmla="*/ 0 h 2742"/>
                  <a:gd name="T2" fmla="*/ 59 w 354"/>
                  <a:gd name="T3" fmla="*/ 79 h 2742"/>
                  <a:gd name="T4" fmla="*/ 58 w 354"/>
                  <a:gd name="T5" fmla="*/ 612 h 2742"/>
                  <a:gd name="T6" fmla="*/ 0 w 354"/>
                  <a:gd name="T7" fmla="*/ 640 h 2742"/>
                  <a:gd name="T8" fmla="*/ 1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4" name="Rectangle 18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7318" name="Freeform 1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36 w 211"/>
                  <a:gd name="T3" fmla="*/ 51 h 2537"/>
                  <a:gd name="T4" fmla="*/ 2 w 211"/>
                  <a:gd name="T5" fmla="*/ 58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9" name="Freeform 1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30 h 226"/>
                  <a:gd name="T4" fmla="*/ 56 w 328"/>
                  <a:gd name="T5" fmla="*/ 54 h 226"/>
                  <a:gd name="T6" fmla="*/ 0 w 328"/>
                  <a:gd name="T7" fmla="*/ 2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7" name="Rectangle 18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7321" name="Group 1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963" name="AutoShape 18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09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0939" name="Rectangle 19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7323" name="Group 1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0961" name="AutoShape 19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0962" name="AutoShape 19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0941" name="Rectangle 19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42" name="Rectangle 19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7326" name="Group 1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0959" name="AutoShape 19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0960" name="AutoShape 19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97327" name="Freeform 1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29 h 226"/>
                  <a:gd name="T4" fmla="*/ 56 w 328"/>
                  <a:gd name="T5" fmla="*/ 52 h 226"/>
                  <a:gd name="T6" fmla="*/ 0 w 328"/>
                  <a:gd name="T7" fmla="*/ 2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7328" name="Group 2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0957" name="AutoShape 20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0958" name="AutoShape 20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0946" name="Rectangle 20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7330" name="Freeform 2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50 w 296"/>
                  <a:gd name="T3" fmla="*/ 32 h 256"/>
                  <a:gd name="T4" fmla="*/ 50 w 296"/>
                  <a:gd name="T5" fmla="*/ 59 h 256"/>
                  <a:gd name="T6" fmla="*/ 0 w 296"/>
                  <a:gd name="T7" fmla="*/ 2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1" name="Freeform 2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52 w 304"/>
                  <a:gd name="T3" fmla="*/ 38 h 288"/>
                  <a:gd name="T4" fmla="*/ 49 w 304"/>
                  <a:gd name="T5" fmla="*/ 68 h 288"/>
                  <a:gd name="T6" fmla="*/ 2 w 304"/>
                  <a:gd name="T7" fmla="*/ 29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Oval 20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7333" name="Freeform 2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5 h 240"/>
                  <a:gd name="T2" fmla="*/ 2 w 306"/>
                  <a:gd name="T3" fmla="*/ 57 h 240"/>
                  <a:gd name="T4" fmla="*/ 52 w 306"/>
                  <a:gd name="T5" fmla="*/ 26 h 240"/>
                  <a:gd name="T6" fmla="*/ 50 w 306"/>
                  <a:gd name="T7" fmla="*/ 0 h 240"/>
                  <a:gd name="T8" fmla="*/ 0 w 306"/>
                  <a:gd name="T9" fmla="*/ 2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1" name="AutoShape 20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52" name="AutoShape 20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53" name="Oval 21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7337" name="Oval 21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0955" name="Oval 21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956" name="Rectangle 21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83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092E3580-FE59-5A4D-BF20-C769EB9DA316}" type="slidenum">
              <a:rPr lang="en-US" sz="1200"/>
              <a:pPr/>
              <a:t>78</a:t>
            </a:fld>
            <a:endParaRPr lang="en-US" sz="1200"/>
          </a:p>
        </p:txBody>
      </p:sp>
      <p:pic>
        <p:nvPicPr>
          <p:cNvPr id="98307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TCP 3-way handshake</a:t>
            </a:r>
            <a:endParaRPr lang="en-US">
              <a:latin typeface="Gill Sans MT" charset="0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SYNbit=1, Seq=x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ESTAB</a:t>
            </a:r>
          </a:p>
        </p:txBody>
      </p: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SYNbit=1, Seq=y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ACKbit=1; ACKnum=x+1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choose init seq num,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send TCP SYNACK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msg, acking SYN</a:t>
              </a:r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ACKbit=1, ACKnum=y+1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received SYNACK(x)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indicates 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send ACK for SYNACK;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indicates client is live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  <a:cs typeface="+mn-cs"/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8319" name="Group 113"/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98320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/>
              <a:r>
                <a:rPr lang="en-US" i="1">
                  <a:solidFill>
                    <a:srgbClr val="000099"/>
                  </a:solidFill>
                </a:rPr>
                <a:t>client state</a:t>
              </a:r>
            </a:p>
            <a:p>
              <a:pPr algn="r"/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38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LISTEN</a:t>
              </a:r>
            </a:p>
          </p:txBody>
        </p:sp>
        <p:sp>
          <p:nvSpPr>
            <p:cNvPr id="98322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/>
              <a:r>
                <a:rPr lang="en-US" i="1">
                  <a:solidFill>
                    <a:srgbClr val="000099"/>
                  </a:solidFill>
                </a:rPr>
                <a:t>server state</a:t>
              </a:r>
            </a:p>
            <a:p>
              <a:pPr algn="r"/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LISTEN</a:t>
              </a:r>
            </a:p>
          </p:txBody>
        </p:sp>
        <p:grpSp>
          <p:nvGrpSpPr>
            <p:cNvPr id="98324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8358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359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117 w 356"/>
                  <a:gd name="T3" fmla="*/ 180 h 368"/>
                  <a:gd name="T4" fmla="*/ 3697 w 356"/>
                  <a:gd name="T5" fmla="*/ 3762 h 368"/>
                  <a:gd name="T6" fmla="*/ 815 w 356"/>
                  <a:gd name="T7" fmla="*/ 470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25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8326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1 w 354"/>
                  <a:gd name="T1" fmla="*/ 0 h 2742"/>
                  <a:gd name="T2" fmla="*/ 59 w 354"/>
                  <a:gd name="T3" fmla="*/ 79 h 2742"/>
                  <a:gd name="T4" fmla="*/ 58 w 354"/>
                  <a:gd name="T5" fmla="*/ 612 h 2742"/>
                  <a:gd name="T6" fmla="*/ 0 w 354"/>
                  <a:gd name="T7" fmla="*/ 640 h 2742"/>
                  <a:gd name="T8" fmla="*/ 1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8328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36 w 211"/>
                  <a:gd name="T3" fmla="*/ 51 h 2537"/>
                  <a:gd name="T4" fmla="*/ 2 w 211"/>
                  <a:gd name="T5" fmla="*/ 58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9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30 h 226"/>
                  <a:gd name="T4" fmla="*/ 56 w 328"/>
                  <a:gd name="T5" fmla="*/ 54 h 226"/>
                  <a:gd name="T6" fmla="*/ 0 w 328"/>
                  <a:gd name="T7" fmla="*/ 2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8331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8333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8336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98337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56 w 328"/>
                  <a:gd name="T3" fmla="*/ 29 h 226"/>
                  <a:gd name="T4" fmla="*/ 56 w 328"/>
                  <a:gd name="T5" fmla="*/ 52 h 226"/>
                  <a:gd name="T6" fmla="*/ 0 w 328"/>
                  <a:gd name="T7" fmla="*/ 2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38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8340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50 w 296"/>
                  <a:gd name="T3" fmla="*/ 32 h 256"/>
                  <a:gd name="T4" fmla="*/ 50 w 296"/>
                  <a:gd name="T5" fmla="*/ 59 h 256"/>
                  <a:gd name="T6" fmla="*/ 0 w 296"/>
                  <a:gd name="T7" fmla="*/ 2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1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52 w 304"/>
                  <a:gd name="T3" fmla="*/ 38 h 288"/>
                  <a:gd name="T4" fmla="*/ 49 w 304"/>
                  <a:gd name="T5" fmla="*/ 68 h 288"/>
                  <a:gd name="T6" fmla="*/ 2 w 304"/>
                  <a:gd name="T7" fmla="*/ 29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8343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5 h 240"/>
                  <a:gd name="T2" fmla="*/ 2 w 306"/>
                  <a:gd name="T3" fmla="*/ 57 h 240"/>
                  <a:gd name="T4" fmla="*/ 52 w 306"/>
                  <a:gd name="T5" fmla="*/ 26 h 240"/>
                  <a:gd name="T6" fmla="*/ 50 w 306"/>
                  <a:gd name="T7" fmla="*/ 0 h 240"/>
                  <a:gd name="T8" fmla="*/ 0 w 306"/>
                  <a:gd name="T9" fmla="*/ 2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8347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93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CA1919E0-818F-4343-AE40-C7A11214EFC4}" type="slidenum">
              <a:rPr lang="en-US" sz="1200"/>
              <a:pPr/>
              <a:t>79</a:t>
            </a:fld>
            <a:endParaRPr lang="en-US" sz="1200"/>
          </a:p>
        </p:txBody>
      </p:sp>
      <p:pic>
        <p:nvPicPr>
          <p:cNvPr id="9933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5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closing a connection</a:t>
            </a:r>
          </a:p>
        </p:txBody>
      </p:sp>
      <p:sp>
        <p:nvSpPr>
          <p:cNvPr id="83974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736600" y="1328738"/>
            <a:ext cx="7683500" cy="464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client, server each close their side of connection</a:t>
            </a:r>
          </a:p>
          <a:p>
            <a:pPr lvl="1">
              <a:defRPr/>
            </a:pPr>
            <a:r>
              <a:rPr lang="en-US"/>
              <a:t>send TCP segment with FIN bit = 1</a:t>
            </a:r>
          </a:p>
          <a:p>
            <a:pPr>
              <a:defRPr/>
            </a:pPr>
            <a:r>
              <a:rPr lang="en-US">
                <a:cs typeface="+mn-cs"/>
              </a:rPr>
              <a:t>respond to received FIN with ACK</a:t>
            </a:r>
          </a:p>
          <a:p>
            <a:pPr lvl="1">
              <a:defRPr/>
            </a:pPr>
            <a:r>
              <a:rPr lang="en-US"/>
              <a:t>on receiving FIN, ACK can be combined with own FIN</a:t>
            </a:r>
          </a:p>
          <a:p>
            <a:pPr>
              <a:defRPr/>
            </a:pPr>
            <a:r>
              <a:rPr lang="en-US">
                <a:cs typeface="+mn-cs"/>
              </a:rPr>
              <a:t>simultaneous FIN exchanges can be handled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597FF03D-30D3-014F-9E5A-BA4BDC5E8A16}" type="slidenum">
              <a:rPr lang="en-US" sz="1200"/>
              <a:pPr/>
              <a:t>8</a:t>
            </a:fld>
            <a:endParaRPr lang="en-US" sz="1200"/>
          </a:p>
        </p:txBody>
      </p:sp>
      <p:pic>
        <p:nvPicPr>
          <p:cNvPr id="22531" name="Picture 1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1312"/>
              <a:gd name="T17" fmla="*/ 348 w 34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Multiplexing/demultiplexing</a:t>
            </a: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+mn-cs"/>
              </a:rPr>
              <a:t>process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socket</a:t>
            </a:r>
          </a:p>
        </p:txBody>
      </p:sp>
      <p:grpSp>
        <p:nvGrpSpPr>
          <p:cNvPr id="2" name="Group 177"/>
          <p:cNvGrpSpPr>
            <a:grpSpLocks/>
          </p:cNvGrpSpPr>
          <p:nvPr/>
        </p:nvGrpSpPr>
        <p:grpSpPr bwMode="auto">
          <a:xfrm>
            <a:off x="4908550" y="1571625"/>
            <a:ext cx="3808413" cy="1468438"/>
            <a:chOff x="3092" y="990"/>
            <a:chExt cx="2399" cy="925"/>
          </a:xfrm>
        </p:grpSpPr>
        <p:sp>
          <p:nvSpPr>
            <p:cNvPr id="8323" name="Rectangle 41"/>
            <p:cNvSpPr>
              <a:spLocks noChangeArrowheads="1"/>
            </p:cNvSpPr>
            <p:nvPr/>
          </p:nvSpPr>
          <p:spPr bwMode="auto">
            <a:xfrm>
              <a:off x="3092" y="116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cs typeface="+mn-cs"/>
                </a:rPr>
                <a:t>use header info to deliver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cs typeface="+mn-cs"/>
                </a:rPr>
                <a:t>received segments to correct 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cs typeface="+mn-cs"/>
                </a:rPr>
                <a:t>socket</a:t>
              </a:r>
            </a:p>
          </p:txBody>
        </p:sp>
        <p:grpSp>
          <p:nvGrpSpPr>
            <p:cNvPr id="22659" name="Group 42"/>
            <p:cNvGrpSpPr>
              <a:grpSpLocks/>
            </p:cNvGrpSpPr>
            <p:nvPr/>
          </p:nvGrpSpPr>
          <p:grpSpPr bwMode="auto">
            <a:xfrm>
              <a:off x="3188" y="990"/>
              <a:ext cx="1994" cy="288"/>
              <a:chOff x="1136" y="3681"/>
              <a:chExt cx="1600" cy="288"/>
            </a:xfrm>
          </p:grpSpPr>
          <p:sp>
            <p:nvSpPr>
              <p:cNvPr id="8325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26" name="Text Box 44"/>
              <p:cNvSpPr txBox="1">
                <a:spLocks noChangeArrowheads="1"/>
              </p:cNvSpPr>
              <p:nvPr/>
            </p:nvSpPr>
            <p:spPr bwMode="auto">
              <a:xfrm>
                <a:off x="1136" y="3681"/>
                <a:ext cx="160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solidFill>
                      <a:srgbClr val="CC0000"/>
                    </a:solidFill>
                    <a:latin typeface="Gill Sans MT" charset="0"/>
                    <a:cs typeface="+mn-cs"/>
                  </a:rPr>
                  <a:t>demultiplexing at receiver:</a:t>
                </a:r>
              </a:p>
            </p:txBody>
          </p:sp>
        </p:grpSp>
      </p:grpSp>
      <p:grpSp>
        <p:nvGrpSpPr>
          <p:cNvPr id="4" name="Group 176"/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8318" name="Text Box 45"/>
            <p:cNvSpPr txBox="1">
              <a:spLocks noChangeArrowheads="1"/>
            </p:cNvSpPr>
            <p:nvPr/>
          </p:nvSpPr>
          <p:spPr bwMode="auto">
            <a:xfrm>
              <a:off x="264" y="1068"/>
              <a:ext cx="2533" cy="61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cs typeface="+mn-cs"/>
                </a:rPr>
                <a:t>handle data from multiple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cs typeface="+mn-cs"/>
                </a:rPr>
                <a:t>sockets, add transport header (later used for demultiplexing)</a:t>
              </a:r>
            </a:p>
          </p:txBody>
        </p:sp>
        <p:sp>
          <p:nvSpPr>
            <p:cNvPr id="8319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2655" name="Group 47"/>
            <p:cNvGrpSpPr>
              <a:grpSpLocks/>
            </p:cNvGrpSpPr>
            <p:nvPr/>
          </p:nvGrpSpPr>
          <p:grpSpPr bwMode="auto">
            <a:xfrm>
              <a:off x="332" y="841"/>
              <a:ext cx="1742" cy="288"/>
              <a:chOff x="1101" y="3681"/>
              <a:chExt cx="1673" cy="288"/>
            </a:xfrm>
          </p:grpSpPr>
          <p:sp>
            <p:nvSpPr>
              <p:cNvPr id="8321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22" name="Text Box 49"/>
              <p:cNvSpPr txBox="1">
                <a:spLocks noChangeArrowheads="1"/>
              </p:cNvSpPr>
              <p:nvPr/>
            </p:nvSpPr>
            <p:spPr bwMode="auto">
              <a:xfrm>
                <a:off x="1101" y="3681"/>
                <a:ext cx="1673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solidFill>
                      <a:srgbClr val="CC0000"/>
                    </a:solidFill>
                    <a:latin typeface="Gill Sans MT" charset="0"/>
                    <a:cs typeface="+mn-cs"/>
                  </a:rPr>
                  <a:t>multiplexing at sender:</a:t>
                </a:r>
              </a:p>
            </p:txBody>
          </p:sp>
        </p:grpSp>
      </p:grpSp>
      <p:grpSp>
        <p:nvGrpSpPr>
          <p:cNvPr id="22538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8314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15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16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17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2540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2541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2543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2546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8213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P2</a:t>
            </a:r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P1</a:t>
            </a:r>
          </a:p>
        </p:txBody>
      </p:sp>
      <p:grpSp>
        <p:nvGrpSpPr>
          <p:cNvPr id="22552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8310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11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12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13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2553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8306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7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8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9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4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1"/>
              <a:gd name="T19" fmla="*/ 0 h 1253"/>
              <a:gd name="T20" fmla="*/ 1361 w 1361"/>
              <a:gd name="T21" fmla="*/ 1253 h 12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5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6"/>
              <a:gd name="T16" fmla="*/ 0 h 1195"/>
              <a:gd name="T17" fmla="*/ 1236 w 1236"/>
              <a:gd name="T18" fmla="*/ 1195 h 1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2557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2558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2560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2564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2565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2566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8232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P4</a:t>
            </a:r>
          </a:p>
        </p:txBody>
      </p:sp>
      <p:sp>
        <p:nvSpPr>
          <p:cNvPr id="22568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"/>
              <a:gd name="T16" fmla="*/ 0 h 1284"/>
              <a:gd name="T17" fmla="*/ 366 w 366"/>
              <a:gd name="T18" fmla="*/ 1284 h 1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1312"/>
              <a:gd name="T17" fmla="*/ 348 w 34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2571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2572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2574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2578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2579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2580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8246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P3</a:t>
            </a:r>
          </a:p>
        </p:txBody>
      </p:sp>
      <p:grpSp>
        <p:nvGrpSpPr>
          <p:cNvPr id="22582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8302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3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4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5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2583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298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0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01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84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9"/>
              <a:gd name="T16" fmla="*/ 0 h 1253"/>
              <a:gd name="T17" fmla="*/ 1369 w 1369"/>
              <a:gd name="T18" fmla="*/ 1253 h 1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85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0"/>
              <a:gd name="T16" fmla="*/ 0 h 1182"/>
              <a:gd name="T17" fmla="*/ 1250 w 1250"/>
              <a:gd name="T18" fmla="*/ 1182 h 1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51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  <p:grpSp>
        <p:nvGrpSpPr>
          <p:cNvPr id="11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8295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6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632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  <a:gd name="T9" fmla="*/ 0 w 434"/>
                <a:gd name="T10" fmla="*/ 0 h 904"/>
                <a:gd name="T11" fmla="*/ 434 w 434"/>
                <a:gd name="T12" fmla="*/ 904 h 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8293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629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6"/>
                <a:gd name="T13" fmla="*/ 0 h 810"/>
                <a:gd name="T14" fmla="*/ 586 w 586"/>
                <a:gd name="T15" fmla="*/ 810 h 8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89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2626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0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2624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1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2592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94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2597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87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88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263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2599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85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86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265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66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2602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83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84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603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04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81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82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270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606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609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76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77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613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79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80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03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7F3DBF2F-2B03-7440-9C4E-A7A806788F83}" type="slidenum">
              <a:rPr lang="en-US" sz="1200"/>
              <a:pPr/>
              <a:t>80</a:t>
            </a:fld>
            <a:endParaRPr lang="en-US" sz="1200"/>
          </a:p>
        </p:txBody>
      </p:sp>
      <p:pic>
        <p:nvPicPr>
          <p:cNvPr id="100355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85085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FIN_WAIT_2</a:t>
              </a:r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8508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CLOSE_WAIT</a:t>
              </a:r>
            </a:p>
          </p:txBody>
        </p:sp>
        <p:sp>
          <p:nvSpPr>
            <p:cNvPr id="8508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85080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81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82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FINbit=1, seq=y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85077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78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79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ACKbit=1; ACKnum=y+1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85072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73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ACKbit=1; ACKnum=x+1</a:t>
              </a:r>
            </a:p>
          </p:txBody>
        </p:sp>
        <p:sp>
          <p:nvSpPr>
            <p:cNvPr id="85075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close</a:t>
              </a:r>
            </a:p>
          </p:txBody>
        </p:sp>
        <p:sp>
          <p:nvSpPr>
            <p:cNvPr id="85076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send data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8506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send data</a:t>
              </a:r>
            </a:p>
          </p:txBody>
        </p:sp>
        <p:grpSp>
          <p:nvGrpSpPr>
            <p:cNvPr id="100428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71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cs typeface="+mn-cs"/>
                  </a:rPr>
                  <a:t>LAST_ACK</a:t>
                </a:r>
              </a:p>
            </p:txBody>
          </p:sp>
        </p:grp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85066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CLOSED</a:t>
              </a:r>
            </a:p>
          </p:txBody>
        </p:sp>
        <p:sp>
          <p:nvSpPr>
            <p:cNvPr id="85067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85064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TIMED_WAIT</a:t>
              </a:r>
            </a:p>
          </p:txBody>
        </p:sp>
        <p:sp>
          <p:nvSpPr>
            <p:cNvPr id="85065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85058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59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for 2*max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segment lifetime</a:t>
              </a:r>
            </a:p>
          </p:txBody>
        </p:sp>
        <p:sp>
          <p:nvSpPr>
            <p:cNvPr id="85060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61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62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CLOSED</a:t>
              </a:r>
            </a:p>
          </p:txBody>
        </p:sp>
        <p:sp>
          <p:nvSpPr>
            <p:cNvPr id="85063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closing a connection</a:t>
            </a:r>
          </a:p>
        </p:txBody>
      </p: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85056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FIN_WAIT_1</a:t>
              </a:r>
            </a:p>
          </p:txBody>
        </p:sp>
        <p:sp>
          <p:nvSpPr>
            <p:cNvPr id="85057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85051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52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53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cs typeface="+mn-cs"/>
                </a:rPr>
                <a:t>FINbit=1, seq=x</a:t>
              </a:r>
            </a:p>
          </p:txBody>
        </p:sp>
        <p:sp>
          <p:nvSpPr>
            <p:cNvPr id="85054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>
                  <a:cs typeface="+mn-cs"/>
                </a:rPr>
                <a:t> receive data</a:t>
              </a:r>
            </a:p>
          </p:txBody>
        </p:sp>
        <p:sp>
          <p:nvSpPr>
            <p:cNvPr id="850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Courier New" charset="0"/>
                  <a:cs typeface="+mn-cs"/>
                </a:rPr>
                <a:t>clientSocket.close()</a:t>
              </a:r>
            </a:p>
          </p:txBody>
        </p:sp>
      </p:grpSp>
      <p:sp>
        <p:nvSpPr>
          <p:cNvPr id="100370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 i="1">
                <a:solidFill>
                  <a:srgbClr val="000099"/>
                </a:solidFill>
              </a:rPr>
              <a:t>client state</a:t>
            </a:r>
          </a:p>
          <a:p>
            <a:pPr algn="r"/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100371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/>
            <a:r>
              <a:rPr lang="en-US" i="1">
                <a:solidFill>
                  <a:srgbClr val="000099"/>
                </a:solidFill>
              </a:rPr>
              <a:t>server state</a:t>
            </a:r>
          </a:p>
          <a:p>
            <a:pPr algn="r"/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3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ESTAB</a:t>
            </a:r>
          </a:p>
        </p:txBody>
      </p:sp>
      <p:sp>
        <p:nvSpPr>
          <p:cNvPr id="85014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ESTAB</a:t>
            </a:r>
          </a:p>
        </p:txBody>
      </p:sp>
      <p:grpSp>
        <p:nvGrpSpPr>
          <p:cNvPr id="100374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100408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409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0375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100376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78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79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0381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48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5023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0383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46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5025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26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0386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44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0387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388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42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5030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90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91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93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36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37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97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039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40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13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5E13489A-EB42-5045-B600-F2FC9B4D2540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/>
              <a:t>reliable data transfer</a:t>
            </a:r>
          </a:p>
          <a:p>
            <a:pPr marL="912813" lvl="1">
              <a:defRPr/>
            </a:pPr>
            <a:r>
              <a:rPr lang="en-US"/>
              <a:t>flow control</a:t>
            </a:r>
          </a:p>
          <a:p>
            <a:pPr marL="912813" lvl="1"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10138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99906CC9-8CDE-AE4B-8B92-89D8C175A9E7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congestion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:</a:t>
            </a:r>
            <a:endParaRPr lang="en-US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informally: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too many sources sending too much data too fast for </a:t>
            </a:r>
            <a:r>
              <a:rPr lang="en-US" altLang="ja-JP" i="1">
                <a:solidFill>
                  <a:srgbClr val="000099"/>
                </a:solidFill>
                <a:latin typeface="Gill Sans MT" charset="0"/>
              </a:rPr>
              <a:t>network</a:t>
            </a:r>
            <a:r>
              <a:rPr lang="en-US" altLang="ja-JP">
                <a:latin typeface="Gill Sans MT" charset="0"/>
              </a:rPr>
              <a:t> to handle</a:t>
            </a:r>
            <a:r>
              <a:rPr lang="ja-JP" altLang="en-US">
                <a:latin typeface="Gill Sans MT" charset="0"/>
              </a:rPr>
              <a:t>”</a:t>
            </a:r>
            <a:endParaRPr lang="en-US" altLang="ja-JP"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different from flow control!</a:t>
            </a:r>
          </a:p>
          <a:p>
            <a:r>
              <a:rPr lang="en-US">
                <a:latin typeface="Gill Sans MT" charset="0"/>
              </a:rPr>
              <a:t>manifestations:</a:t>
            </a:r>
          </a:p>
          <a:p>
            <a:pPr lvl="1"/>
            <a:r>
              <a:rPr lang="en-US" sz="2800">
                <a:latin typeface="Gill Sans MT" charset="0"/>
              </a:rPr>
              <a:t>lost packets (buffer overflow at routers)</a:t>
            </a:r>
          </a:p>
          <a:p>
            <a:pPr lvl="1"/>
            <a:r>
              <a:rPr lang="en-US" sz="2800">
                <a:latin typeface="Gill Sans MT" charset="0"/>
              </a:rPr>
              <a:t>long delays (queueing in router buffers)</a:t>
            </a:r>
          </a:p>
          <a:p>
            <a:r>
              <a:rPr lang="en-US">
                <a:latin typeface="Gill Sans MT" charset="0"/>
              </a:rPr>
              <a:t>a top-10 problem!</a:t>
            </a:r>
          </a:p>
          <a:p>
            <a:endParaRPr lang="en-US" sz="2400">
              <a:latin typeface="Gill Sans MT" charset="0"/>
            </a:endParaRPr>
          </a:p>
        </p:txBody>
      </p:sp>
      <p:pic>
        <p:nvPicPr>
          <p:cNvPr id="102404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Principles of congestion control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34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412B9F84-BAC3-BE4D-A456-BC057763F5EF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3050"/>
            <a:ext cx="7772400" cy="917575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Approaches towards congestion control</a:t>
            </a:r>
            <a:endParaRPr lang="en-US">
              <a:latin typeface="Gill Sans MT" charset="0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42925" y="1504950"/>
            <a:ext cx="8154988" cy="552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latin typeface="Gill Sans MT" charset="0"/>
                <a:cs typeface="+mn-cs"/>
              </a:rPr>
              <a:t>two broad approaches towards congestion control:</a:t>
            </a:r>
          </a:p>
        </p:txBody>
      </p:sp>
      <p:pic>
        <p:nvPicPr>
          <p:cNvPr id="103429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191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508000" y="2786063"/>
            <a:ext cx="3487738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8" name="Rectangle 9"/>
          <p:cNvSpPr>
            <a:spLocks noChangeArrowheads="1"/>
          </p:cNvSpPr>
          <p:nvPr/>
        </p:nvSpPr>
        <p:spPr bwMode="auto">
          <a:xfrm>
            <a:off x="768350" y="2528888"/>
            <a:ext cx="2979738" cy="563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390775"/>
            <a:ext cx="3295650" cy="3810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end-end congestion control:</a:t>
            </a:r>
          </a:p>
          <a:p>
            <a:r>
              <a:rPr lang="en-US" sz="2400">
                <a:latin typeface="Gill Sans MT" charset="0"/>
              </a:rPr>
              <a:t>no explicit feedback from network</a:t>
            </a:r>
          </a:p>
          <a:p>
            <a:r>
              <a:rPr lang="en-US" sz="2400">
                <a:latin typeface="Gill Sans MT" charset="0"/>
              </a:rPr>
              <a:t>congestion inferred from end-system observed loss, delay</a:t>
            </a:r>
          </a:p>
          <a:p>
            <a:r>
              <a:rPr lang="en-US" sz="2400">
                <a:latin typeface="Gill Sans MT" charset="0"/>
              </a:rPr>
              <a:t>approach taken by TCP</a:t>
            </a:r>
            <a:endParaRPr lang="en-US">
              <a:latin typeface="Gill Sans MT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78363" y="2814638"/>
            <a:ext cx="3690937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865688" y="2551113"/>
            <a:ext cx="3092450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2392363"/>
            <a:ext cx="3549650" cy="3905250"/>
          </a:xfrm>
        </p:spPr>
        <p:txBody>
          <a:bodyPr/>
          <a:lstStyle/>
          <a:p>
            <a:pPr marL="282575" indent="-282575"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network-assisted congestion control:</a:t>
            </a:r>
          </a:p>
          <a:p>
            <a:pPr marL="282575" indent="-282575"/>
            <a:r>
              <a:rPr lang="en-US" sz="2400">
                <a:latin typeface="Gill Sans MT" charset="0"/>
              </a:rPr>
              <a:t>routers provide feedback to end systems</a:t>
            </a:r>
          </a:p>
          <a:p>
            <a:pPr marL="576263" lvl="1" indent="-179388"/>
            <a:r>
              <a:rPr lang="en-US">
                <a:latin typeface="Gill Sans MT" charset="0"/>
              </a:rPr>
              <a:t>single bit indicating congestion (SNA, DECbit, TCP/IP ECN, ATM)</a:t>
            </a:r>
          </a:p>
          <a:p>
            <a:pPr marL="576263" lvl="1" indent="-179388"/>
            <a:r>
              <a:rPr lang="en-US">
                <a:latin typeface="Gill Sans MT" charset="0"/>
              </a:rPr>
              <a:t>explicit rate for sender to send at</a:t>
            </a:r>
            <a:endParaRPr lang="en-US" sz="2000">
              <a:latin typeface="Gill Sans MT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3-</a:t>
            </a:r>
            <a:fld id="{7D73355F-CD7D-EB40-9E8C-6130DD0B59DC}" type="slidenum">
              <a:rPr lang="en-US" sz="1200" smtClean="0"/>
              <a:pPr>
                <a:defRPr/>
              </a:pPr>
              <a:t>84</a:t>
            </a:fld>
            <a:endParaRPr lang="en-US" sz="1200"/>
          </a:p>
        </p:txBody>
      </p: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09688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network-assisted congestion control: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two bits in IP header (</a:t>
            </a:r>
            <a:r>
              <a:rPr lang="en-US" sz="2400" dirty="0" err="1">
                <a:latin typeface="Gill Sans MT" charset="0"/>
                <a:cs typeface="+mn-cs"/>
              </a:rPr>
              <a:t>ToS</a:t>
            </a:r>
            <a:r>
              <a:rPr lang="en-US" sz="2400" dirty="0">
                <a:latin typeface="Gill Sans MT" charset="0"/>
                <a:cs typeface="+mn-cs"/>
              </a:rPr>
              <a:t> field) marked </a:t>
            </a:r>
            <a:r>
              <a:rPr lang="en-US" sz="2400" i="1" dirty="0">
                <a:solidFill>
                  <a:srgbClr val="000090"/>
                </a:solidFill>
                <a:latin typeface="Gill Sans MT" charset="0"/>
                <a:cs typeface="+mn-cs"/>
              </a:rPr>
              <a:t>by network router</a:t>
            </a:r>
            <a:r>
              <a:rPr lang="en-US" sz="2400" dirty="0">
                <a:latin typeface="Gill Sans MT" charset="0"/>
                <a:cs typeface="+mn-cs"/>
              </a:rPr>
              <a:t> to indicate congestion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congestion indication carried to receiving host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receiver (seeing congestion indication in IP datagram) ) sets ECE bit on receiver-to-sender ACK segment to notify sender of congestion</a:t>
            </a:r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Explicit Congestion Notification </a:t>
            </a:r>
            <a:r>
              <a:rPr lang="en-US" sz="2800" dirty="0">
                <a:latin typeface="Gill Sans MT" charset="0"/>
                <a:cs typeface="+mj-cs"/>
              </a:rPr>
              <a:t>(ECN)</a:t>
            </a:r>
          </a:p>
        </p:txBody>
      </p:sp>
      <p:pic>
        <p:nvPicPr>
          <p:cNvPr id="126981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6731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8"/>
          <p:cNvSpPr txBox="1">
            <a:spLocks noChangeArrowheads="1"/>
          </p:cNvSpPr>
          <p:nvPr/>
        </p:nvSpPr>
        <p:spPr bwMode="auto">
          <a:xfrm>
            <a:off x="1393825" y="409098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000099"/>
                </a:solidFill>
                <a:latin typeface="Arial" charset="0"/>
              </a:rPr>
              <a:t>source</a:t>
            </a:r>
            <a:endParaRPr lang="en-US" sz="2000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26983" name="Freeform 10"/>
          <p:cNvSpPr>
            <a:spLocks/>
          </p:cNvSpPr>
          <p:nvPr/>
        </p:nvSpPr>
        <p:spPr bwMode="auto">
          <a:xfrm flipH="1">
            <a:off x="855663" y="4383088"/>
            <a:ext cx="369887" cy="1368425"/>
          </a:xfrm>
          <a:custGeom>
            <a:avLst/>
            <a:gdLst>
              <a:gd name="T0" fmla="*/ 2147483647 w 12213"/>
              <a:gd name="T1" fmla="*/ 2147483647 h 10000"/>
              <a:gd name="T2" fmla="*/ 0 w 12213"/>
              <a:gd name="T3" fmla="*/ 0 h 10000"/>
              <a:gd name="T4" fmla="*/ 0 w 12213"/>
              <a:gd name="T5" fmla="*/ 2147483647 h 10000"/>
              <a:gd name="T6" fmla="*/ 2147483647 w 12213"/>
              <a:gd name="T7" fmla="*/ 2147483647 h 10000"/>
              <a:gd name="T8" fmla="*/ 2147483647 w 12213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Rectangle 23"/>
          <p:cNvSpPr>
            <a:spLocks noChangeArrowheads="1"/>
          </p:cNvSpPr>
          <p:nvPr/>
        </p:nvSpPr>
        <p:spPr bwMode="auto">
          <a:xfrm>
            <a:off x="1228725" y="4381500"/>
            <a:ext cx="1076325" cy="13493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Rectangle 24"/>
          <p:cNvSpPr>
            <a:spLocks noChangeArrowheads="1"/>
          </p:cNvSpPr>
          <p:nvPr/>
        </p:nvSpPr>
        <p:spPr bwMode="auto">
          <a:xfrm>
            <a:off x="1189038" y="4446588"/>
            <a:ext cx="1066800" cy="123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Line 25"/>
          <p:cNvSpPr>
            <a:spLocks noChangeShapeType="1"/>
          </p:cNvSpPr>
          <p:nvPr/>
        </p:nvSpPr>
        <p:spPr bwMode="auto">
          <a:xfrm>
            <a:off x="1189038" y="47244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1152525" y="4414838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application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transport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network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link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physical</a:t>
            </a:r>
          </a:p>
        </p:txBody>
      </p:sp>
      <p:grpSp>
        <p:nvGrpSpPr>
          <p:cNvPr id="126988" name="Group 190"/>
          <p:cNvGrpSpPr>
            <a:grpSpLocks/>
          </p:cNvGrpSpPr>
          <p:nvPr/>
        </p:nvGrpSpPr>
        <p:grpSpPr bwMode="auto">
          <a:xfrm flipH="1">
            <a:off x="525463" y="4921250"/>
            <a:ext cx="673100" cy="701675"/>
            <a:chOff x="-44" y="1473"/>
            <a:chExt cx="981" cy="1105"/>
          </a:xfrm>
        </p:grpSpPr>
        <p:pic>
          <p:nvPicPr>
            <p:cNvPr id="127133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34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989" name="Line 25"/>
          <p:cNvSpPr>
            <a:spLocks noChangeShapeType="1"/>
          </p:cNvSpPr>
          <p:nvPr/>
        </p:nvSpPr>
        <p:spPr bwMode="auto">
          <a:xfrm>
            <a:off x="1193800" y="4953000"/>
            <a:ext cx="10588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25"/>
          <p:cNvSpPr>
            <a:spLocks noChangeShapeType="1"/>
          </p:cNvSpPr>
          <p:nvPr/>
        </p:nvSpPr>
        <p:spPr bwMode="auto">
          <a:xfrm>
            <a:off x="1198563" y="51816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Line 25"/>
          <p:cNvSpPr>
            <a:spLocks noChangeShapeType="1"/>
          </p:cNvSpPr>
          <p:nvPr/>
        </p:nvSpPr>
        <p:spPr bwMode="auto">
          <a:xfrm>
            <a:off x="1201738" y="5421313"/>
            <a:ext cx="1060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2" name="Group 3"/>
          <p:cNvGrpSpPr>
            <a:grpSpLocks/>
          </p:cNvGrpSpPr>
          <p:nvPr/>
        </p:nvGrpSpPr>
        <p:grpSpPr bwMode="auto">
          <a:xfrm>
            <a:off x="6169025" y="4102100"/>
            <a:ext cx="2047875" cy="1657350"/>
            <a:chOff x="4882752" y="4007261"/>
            <a:chExt cx="2046816" cy="1656589"/>
          </a:xfrm>
        </p:grpSpPr>
        <p:sp>
          <p:nvSpPr>
            <p:cNvPr id="127120" name="Text Box 54"/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000099"/>
                  </a:solidFill>
                  <a:latin typeface="Arial" charset="0"/>
                </a:rPr>
                <a:t>destination</a:t>
              </a:r>
              <a:endParaRPr lang="en-US" sz="2000" i="1">
                <a:solidFill>
                  <a:srgbClr val="000099"/>
                </a:solidFill>
                <a:latin typeface="Arial" charset="0"/>
              </a:endParaRPr>
            </a:p>
          </p:txBody>
        </p:sp>
        <p:grpSp>
          <p:nvGrpSpPr>
            <p:cNvPr id="127121" name="Group 2"/>
            <p:cNvGrpSpPr>
              <a:grpSpLocks/>
            </p:cNvGrpSpPr>
            <p:nvPr/>
          </p:nvGrpSpPr>
          <p:grpSpPr bwMode="auto">
            <a:xfrm>
              <a:off x="4926877" y="4293078"/>
              <a:ext cx="2002691" cy="1370772"/>
              <a:chOff x="1305321" y="4687783"/>
              <a:chExt cx="2002691" cy="1370772"/>
            </a:xfrm>
          </p:grpSpPr>
          <p:sp>
            <p:nvSpPr>
              <p:cNvPr id="127122" name="Freeform 10"/>
              <p:cNvSpPr>
                <a:spLocks/>
              </p:cNvSpPr>
              <p:nvPr/>
            </p:nvSpPr>
            <p:spPr bwMode="auto">
              <a:xfrm>
                <a:off x="2432639" y="4689320"/>
                <a:ext cx="302067" cy="1369235"/>
              </a:xfrm>
              <a:custGeom>
                <a:avLst/>
                <a:gdLst>
                  <a:gd name="T0" fmla="*/ 2147483647 w 267"/>
                  <a:gd name="T1" fmla="*/ 2147483647 h 1186"/>
                  <a:gd name="T2" fmla="*/ 0 w 267"/>
                  <a:gd name="T3" fmla="*/ 0 h 1186"/>
                  <a:gd name="T4" fmla="*/ 0 w 267"/>
                  <a:gd name="T5" fmla="*/ 2147483647 h 1186"/>
                  <a:gd name="T6" fmla="*/ 2147483647 w 267"/>
                  <a:gd name="T7" fmla="*/ 2147483647 h 1186"/>
                  <a:gd name="T8" fmla="*/ 2147483647 w 267"/>
                  <a:gd name="T9" fmla="*/ 2147483647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3" name="Rectangle 23"/>
              <p:cNvSpPr>
                <a:spLocks noChangeArrowheads="1"/>
              </p:cNvSpPr>
              <p:nvPr/>
            </p:nvSpPr>
            <p:spPr bwMode="auto">
              <a:xfrm>
                <a:off x="1381170" y="4687783"/>
                <a:ext cx="1076676" cy="135037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4" name="Rectangle 24"/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5" name="Line 25"/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1305623" y="4722494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application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transport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network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link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physical</a:t>
                </a:r>
              </a:p>
            </p:txBody>
          </p:sp>
          <p:grpSp>
            <p:nvGrpSpPr>
              <p:cNvPr id="127127" name="Group 190"/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27131" name="Picture 19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132" name="Freeform 19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3382 w 356"/>
                    <a:gd name="T3" fmla="*/ 3172 h 368"/>
                    <a:gd name="T4" fmla="*/ 51464 w 356"/>
                    <a:gd name="T5" fmla="*/ 66095 h 368"/>
                    <a:gd name="T6" fmla="*/ 11342 w 356"/>
                    <a:gd name="T7" fmla="*/ 8266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27128" name="Line 25"/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9" name="Line 25"/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0" name="Line 25"/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993" name="Freeform 2"/>
          <p:cNvSpPr>
            <a:spLocks/>
          </p:cNvSpPr>
          <p:nvPr/>
        </p:nvSpPr>
        <p:spPr bwMode="auto">
          <a:xfrm>
            <a:off x="2730500" y="5227638"/>
            <a:ext cx="2849563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Freeform 6"/>
          <p:cNvSpPr>
            <a:spLocks/>
          </p:cNvSpPr>
          <p:nvPr/>
        </p:nvSpPr>
        <p:spPr bwMode="auto">
          <a:xfrm>
            <a:off x="3368675" y="5530850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5" name="Group 7"/>
          <p:cNvGrpSpPr>
            <a:grpSpLocks/>
          </p:cNvGrpSpPr>
          <p:nvPr/>
        </p:nvGrpSpPr>
        <p:grpSpPr bwMode="auto">
          <a:xfrm>
            <a:off x="2874963" y="5705475"/>
            <a:ext cx="501650" cy="233363"/>
            <a:chOff x="3600" y="219"/>
            <a:chExt cx="360" cy="175"/>
          </a:xfrm>
        </p:grpSpPr>
        <p:sp>
          <p:nvSpPr>
            <p:cNvPr id="127107" name="Oval 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108" name="Line 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09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10" name="Rectangle 1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7111" name="Oval 12"/>
            <p:cNvSpPr>
              <a:spLocks noChangeArrowheads="1"/>
            </p:cNvSpPr>
            <p:nvPr/>
          </p:nvSpPr>
          <p:spPr bwMode="auto">
            <a:xfrm>
              <a:off x="3603" y="219"/>
              <a:ext cx="354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112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1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8" name="Line 1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13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14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5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6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6" name="Group 21"/>
          <p:cNvGrpSpPr>
            <a:grpSpLocks/>
          </p:cNvGrpSpPr>
          <p:nvPr/>
        </p:nvGrpSpPr>
        <p:grpSpPr bwMode="auto">
          <a:xfrm>
            <a:off x="3227388" y="6343650"/>
            <a:ext cx="501650" cy="233363"/>
            <a:chOff x="3600" y="219"/>
            <a:chExt cx="360" cy="175"/>
          </a:xfrm>
        </p:grpSpPr>
        <p:sp>
          <p:nvSpPr>
            <p:cNvPr id="127094" name="Oval 22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95" name="Line 23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6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7" name="Rectangle 25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7098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99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04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29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00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01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3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7" name="Group 35"/>
          <p:cNvGrpSpPr>
            <a:grpSpLocks/>
          </p:cNvGrpSpPr>
          <p:nvPr/>
        </p:nvGrpSpPr>
        <p:grpSpPr bwMode="auto">
          <a:xfrm>
            <a:off x="3902075" y="5400675"/>
            <a:ext cx="501650" cy="233363"/>
            <a:chOff x="3600" y="219"/>
            <a:chExt cx="360" cy="175"/>
          </a:xfrm>
        </p:grpSpPr>
        <p:sp>
          <p:nvSpPr>
            <p:cNvPr id="127081" name="Oval 36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82" name="Line 37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3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4" name="Rectangle 39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7085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86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91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Line 43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3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87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88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9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8" name="Group 18"/>
          <p:cNvGrpSpPr>
            <a:grpSpLocks/>
          </p:cNvGrpSpPr>
          <p:nvPr/>
        </p:nvGrpSpPr>
        <p:grpSpPr bwMode="auto">
          <a:xfrm>
            <a:off x="3813175" y="6065838"/>
            <a:ext cx="500063" cy="233362"/>
            <a:chOff x="2269009" y="6392060"/>
            <a:chExt cx="500221" cy="233326"/>
          </a:xfrm>
        </p:grpSpPr>
        <p:sp>
          <p:nvSpPr>
            <p:cNvPr id="127068" name="Oval 50"/>
            <p:cNvSpPr>
              <a:spLocks noChangeArrowheads="1"/>
            </p:cNvSpPr>
            <p:nvPr/>
          </p:nvSpPr>
          <p:spPr bwMode="auto">
            <a:xfrm>
              <a:off x="2275957" y="6497390"/>
              <a:ext cx="493273" cy="1279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69" name="Line 51"/>
            <p:cNvSpPr>
              <a:spLocks noChangeShapeType="1"/>
            </p:cNvSpPr>
            <p:nvPr/>
          </p:nvSpPr>
          <p:spPr bwMode="auto">
            <a:xfrm>
              <a:off x="2275957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0" name="Line 52"/>
            <p:cNvSpPr>
              <a:spLocks noChangeShapeType="1"/>
            </p:cNvSpPr>
            <p:nvPr/>
          </p:nvSpPr>
          <p:spPr bwMode="auto">
            <a:xfrm>
              <a:off x="2769229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1" name="Rectangle 53"/>
            <p:cNvSpPr>
              <a:spLocks noChangeArrowheads="1"/>
            </p:cNvSpPr>
            <p:nvPr/>
          </p:nvSpPr>
          <p:spPr bwMode="auto">
            <a:xfrm>
              <a:off x="2275957" y="6485390"/>
              <a:ext cx="489104" cy="77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7072" name="Oval 54"/>
            <p:cNvSpPr>
              <a:spLocks noChangeArrowheads="1"/>
            </p:cNvSpPr>
            <p:nvPr/>
          </p:nvSpPr>
          <p:spPr bwMode="auto">
            <a:xfrm>
              <a:off x="2269009" y="6392060"/>
              <a:ext cx="494662" cy="15066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73" name="Group 55"/>
            <p:cNvGrpSpPr>
              <a:grpSpLocks/>
            </p:cNvGrpSpPr>
            <p:nvPr/>
          </p:nvGrpSpPr>
          <p:grpSpPr bwMode="auto">
            <a:xfrm>
              <a:off x="2388506" y="6425391"/>
              <a:ext cx="245942" cy="86201"/>
              <a:chOff x="2848" y="848"/>
              <a:chExt cx="140" cy="96"/>
            </a:xfrm>
          </p:grpSpPr>
          <p:sp>
            <p:nvSpPr>
              <p:cNvPr id="127078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9" name="Line 57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74" name="Group 59"/>
            <p:cNvGrpSpPr>
              <a:grpSpLocks/>
            </p:cNvGrpSpPr>
            <p:nvPr/>
          </p:nvGrpSpPr>
          <p:grpSpPr bwMode="auto">
            <a:xfrm flipV="1">
              <a:off x="2388506" y="6424059"/>
              <a:ext cx="245942" cy="87997"/>
              <a:chOff x="2848" y="848"/>
              <a:chExt cx="140" cy="98"/>
            </a:xfrm>
          </p:grpSpPr>
          <p:sp>
            <p:nvSpPr>
              <p:cNvPr id="127075" name="Line 60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62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9" name="Group 63"/>
          <p:cNvGrpSpPr>
            <a:grpSpLocks/>
          </p:cNvGrpSpPr>
          <p:nvPr/>
        </p:nvGrpSpPr>
        <p:grpSpPr bwMode="auto">
          <a:xfrm>
            <a:off x="4459288" y="6362700"/>
            <a:ext cx="503237" cy="233363"/>
            <a:chOff x="3600" y="219"/>
            <a:chExt cx="360" cy="175"/>
          </a:xfrm>
        </p:grpSpPr>
        <p:sp>
          <p:nvSpPr>
            <p:cNvPr id="127055" name="Oval 64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56" name="Line 65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7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8" name="Rectangle 67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7059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60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65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6" name="Line 71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7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61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2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3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4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000" name="Group 77"/>
          <p:cNvGrpSpPr>
            <a:grpSpLocks/>
          </p:cNvGrpSpPr>
          <p:nvPr/>
        </p:nvGrpSpPr>
        <p:grpSpPr bwMode="auto">
          <a:xfrm>
            <a:off x="4905375" y="5707063"/>
            <a:ext cx="501650" cy="233362"/>
            <a:chOff x="3600" y="219"/>
            <a:chExt cx="360" cy="175"/>
          </a:xfrm>
        </p:grpSpPr>
        <p:sp>
          <p:nvSpPr>
            <p:cNvPr id="127042" name="Oval 7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43" name="Line 7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4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5" name="Rectangle 8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7046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47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52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3" name="Line 8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4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48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49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0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1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7001" name="Freeform 91"/>
          <p:cNvSpPr>
            <a:spLocks/>
          </p:cNvSpPr>
          <p:nvPr/>
        </p:nvSpPr>
        <p:spPr bwMode="auto">
          <a:xfrm>
            <a:off x="4410075" y="5524500"/>
            <a:ext cx="506413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Freeform 92"/>
          <p:cNvSpPr>
            <a:spLocks/>
          </p:cNvSpPr>
          <p:nvPr/>
        </p:nvSpPr>
        <p:spPr bwMode="auto">
          <a:xfrm>
            <a:off x="3344863" y="591661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Freeform 93"/>
          <p:cNvSpPr>
            <a:spLocks/>
          </p:cNvSpPr>
          <p:nvPr/>
        </p:nvSpPr>
        <p:spPr bwMode="auto">
          <a:xfrm>
            <a:off x="4292600" y="5892800"/>
            <a:ext cx="630238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Freeform 94"/>
          <p:cNvSpPr>
            <a:spLocks/>
          </p:cNvSpPr>
          <p:nvPr/>
        </p:nvSpPr>
        <p:spPr bwMode="auto">
          <a:xfrm>
            <a:off x="4960938" y="5946775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Freeform 95"/>
          <p:cNvSpPr>
            <a:spLocks/>
          </p:cNvSpPr>
          <p:nvPr/>
        </p:nvSpPr>
        <p:spPr bwMode="auto">
          <a:xfrm>
            <a:off x="3724275" y="6480175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Freeform 96"/>
          <p:cNvSpPr>
            <a:spLocks/>
          </p:cNvSpPr>
          <p:nvPr/>
        </p:nvSpPr>
        <p:spPr bwMode="auto">
          <a:xfrm>
            <a:off x="3187700" y="5940425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Freeform 7"/>
          <p:cNvSpPr>
            <a:spLocks/>
          </p:cNvSpPr>
          <p:nvPr/>
        </p:nvSpPr>
        <p:spPr bwMode="auto">
          <a:xfrm>
            <a:off x="2076450" y="4598988"/>
            <a:ext cx="5156200" cy="1509712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8047 h 1509215"/>
              <a:gd name="T4" fmla="*/ 1131015 w 5156094"/>
              <a:gd name="T5" fmla="*/ 1170389 h 1509215"/>
              <a:gd name="T6" fmla="*/ 1755021 w 5156094"/>
              <a:gd name="T7" fmla="*/ 1490285 h 1509215"/>
              <a:gd name="T8" fmla="*/ 2207298 w 5156094"/>
              <a:gd name="T9" fmla="*/ 1510706 h 1509215"/>
              <a:gd name="T10" fmla="*/ 2988945 w 5156094"/>
              <a:gd name="T11" fmla="*/ 1198737 h 1509215"/>
              <a:gd name="T12" fmla="*/ 3391674 w 5156094"/>
              <a:gd name="T13" fmla="*/ 1210330 h 1509215"/>
              <a:gd name="T14" fmla="*/ 5156412 w 5156094"/>
              <a:gd name="T15" fmla="*/ 1199641 h 1509215"/>
              <a:gd name="T16" fmla="*/ 5126696 w 5156094"/>
              <a:gd name="T17" fmla="*/ 64147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56094" h="1509215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754913" y="1488814"/>
                </a:lnTo>
                <a:lnTo>
                  <a:pt x="2207163" y="1509215"/>
                </a:lnTo>
                <a:lnTo>
                  <a:pt x="2988762" y="1197554"/>
                </a:lnTo>
                <a:lnTo>
                  <a:pt x="3391464" y="1209136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8" name="TextBox 10"/>
          <p:cNvSpPr txBox="1">
            <a:spLocks noChangeArrowheads="1"/>
          </p:cNvSpPr>
          <p:nvPr/>
        </p:nvSpPr>
        <p:spPr bwMode="auto">
          <a:xfrm>
            <a:off x="-1639888" y="4827588"/>
            <a:ext cx="46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ECN=11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01775" y="5843588"/>
            <a:ext cx="1493838" cy="307975"/>
            <a:chOff x="1502428" y="5844331"/>
            <a:chExt cx="1493249" cy="307777"/>
          </a:xfrm>
        </p:grpSpPr>
        <p:grpSp>
          <p:nvGrpSpPr>
            <p:cNvPr id="127034" name="Group 274"/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127036" name="Group 275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78" name="Rectangle 277"/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</p:grpSp>
          <p:sp>
            <p:nvSpPr>
              <p:cNvPr id="127037" name="TextBox 276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sz="1400">
                    <a:solidFill>
                      <a:srgbClr val="FFFFFF"/>
                    </a:solidFill>
                  </a:rPr>
                  <a:t>00</a:t>
                </a:r>
              </a:p>
            </p:txBody>
          </p:sp>
        </p:grpSp>
        <p:cxnSp>
          <p:nvCxnSpPr>
            <p:cNvPr id="127035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621088" y="5775325"/>
            <a:ext cx="1493837" cy="358775"/>
            <a:chOff x="3621632" y="5775938"/>
            <a:chExt cx="1493249" cy="357723"/>
          </a:xfrm>
        </p:grpSpPr>
        <p:grpSp>
          <p:nvGrpSpPr>
            <p:cNvPr id="127026" name="Group 13"/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127028" name="Group 11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68" name="Rectangle 267"/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</a:endParaRPr>
                </a:p>
              </p:txBody>
            </p:sp>
          </p:grpSp>
          <p:sp>
            <p:nvSpPr>
              <p:cNvPr id="127029" name="TextBox 12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sz="1400">
                    <a:solidFill>
                      <a:srgbClr val="FF0000"/>
                    </a:solidFill>
                  </a:rPr>
                  <a:t>11</a:t>
                </a:r>
              </a:p>
            </p:txBody>
          </p:sp>
        </p:grpSp>
        <p:cxnSp>
          <p:nvCxnSpPr>
            <p:cNvPr id="127027" name="Straight Arrow Connector 286"/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333625" y="4533900"/>
            <a:ext cx="3983038" cy="379413"/>
            <a:chOff x="2334273" y="4534486"/>
            <a:chExt cx="3981995" cy="378689"/>
          </a:xfrm>
        </p:grpSpPr>
        <p:grpSp>
          <p:nvGrpSpPr>
            <p:cNvPr id="127018" name="Group 27"/>
            <p:cNvGrpSpPr>
              <a:grpSpLocks/>
            </p:cNvGrpSpPr>
            <p:nvPr/>
          </p:nvGrpSpPr>
          <p:grpSpPr bwMode="auto">
            <a:xfrm>
              <a:off x="3508876" y="4534486"/>
              <a:ext cx="1493249" cy="307777"/>
              <a:chOff x="3508876" y="4414358"/>
              <a:chExt cx="1493249" cy="307777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3907074" y="4428619"/>
                <a:ext cx="736407" cy="19489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27022" name="Rectangle 298"/>
              <p:cNvSpPr>
                <a:spLocks noChangeArrowheads="1"/>
              </p:cNvSpPr>
              <p:nvPr/>
            </p:nvSpPr>
            <p:spPr bwMode="auto">
              <a:xfrm>
                <a:off x="3863891" y="4478563"/>
                <a:ext cx="737073" cy="1960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3" name="Freeform 299"/>
              <p:cNvSpPr>
                <a:spLocks/>
              </p:cNvSpPr>
              <p:nvPr/>
            </p:nvSpPr>
            <p:spPr bwMode="auto">
              <a:xfrm>
                <a:off x="3859775" y="4425511"/>
                <a:ext cx="783947" cy="53534"/>
              </a:xfrm>
              <a:custGeom>
                <a:avLst/>
                <a:gdLst>
                  <a:gd name="T0" fmla="*/ 0 w 1223105"/>
                  <a:gd name="T1" fmla="*/ 9475 h 93730"/>
                  <a:gd name="T2" fmla="*/ 11863 w 1223105"/>
                  <a:gd name="T3" fmla="*/ 0 h 93730"/>
                  <a:gd name="T4" fmla="*/ 206422 w 1223105"/>
                  <a:gd name="T5" fmla="*/ 499 h 93730"/>
                  <a:gd name="T6" fmla="*/ 192977 w 1223105"/>
                  <a:gd name="T7" fmla="*/ 9975 h 93730"/>
                  <a:gd name="T8" fmla="*/ 0 w 1223105"/>
                  <a:gd name="T9" fmla="*/ 9475 h 93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3105" h="93730">
                    <a:moveTo>
                      <a:pt x="0" y="89042"/>
                    </a:moveTo>
                    <a:lnTo>
                      <a:pt x="70293" y="0"/>
                    </a:lnTo>
                    <a:lnTo>
                      <a:pt x="1223105" y="4687"/>
                    </a:lnTo>
                    <a:lnTo>
                      <a:pt x="1143439" y="93730"/>
                    </a:lnTo>
                    <a:lnTo>
                      <a:pt x="0" y="8904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4" name="Freeform 300"/>
              <p:cNvSpPr>
                <a:spLocks/>
              </p:cNvSpPr>
              <p:nvPr/>
            </p:nvSpPr>
            <p:spPr bwMode="auto">
              <a:xfrm rot="21211447" flipV="1">
                <a:off x="4579084" y="4434448"/>
                <a:ext cx="87388" cy="248479"/>
              </a:xfrm>
              <a:custGeom>
                <a:avLst/>
                <a:gdLst>
                  <a:gd name="T0" fmla="*/ 6079 w 136342"/>
                  <a:gd name="T1" fmla="*/ 4406 h 891908"/>
                  <a:gd name="T2" fmla="*/ 0 w 136342"/>
                  <a:gd name="T3" fmla="*/ 0 h 891908"/>
                  <a:gd name="T4" fmla="*/ 17030 w 136342"/>
                  <a:gd name="T5" fmla="*/ 1037 h 891908"/>
                  <a:gd name="T6" fmla="*/ 23010 w 136342"/>
                  <a:gd name="T7" fmla="*/ 5373 h 891908"/>
                  <a:gd name="T8" fmla="*/ 6079 w 136342"/>
                  <a:gd name="T9" fmla="*/ 4406 h 891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42" h="891908">
                    <a:moveTo>
                      <a:pt x="36019" y="731496"/>
                    </a:moveTo>
                    <a:lnTo>
                      <a:pt x="0" y="1"/>
                    </a:lnTo>
                    <a:lnTo>
                      <a:pt x="100909" y="172120"/>
                    </a:lnTo>
                    <a:lnTo>
                      <a:pt x="136342" y="891907"/>
                    </a:lnTo>
                    <a:lnTo>
                      <a:pt x="36019" y="73149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5" name="TextBox 296"/>
              <p:cNvSpPr txBox="1">
                <a:spLocks noChangeArrowheads="1"/>
              </p:cNvSpPr>
              <p:nvPr/>
            </p:nvSpPr>
            <p:spPr bwMode="auto">
              <a:xfrm>
                <a:off x="3508876" y="441435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solidFill>
                      <a:schemeClr val="bg1"/>
                    </a:solidFill>
                  </a:rPr>
                  <a:t>ECE=</a:t>
                </a:r>
                <a:r>
                  <a:rPr 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cxnSp>
          <p:nvCxnSpPr>
            <p:cNvPr id="127019" name="Straight Arrow Connector 294"/>
            <p:cNvCxnSpPr>
              <a:cxnSpLocks noChangeShapeType="1"/>
            </p:cNvCxnSpPr>
            <p:nvPr/>
          </p:nvCxnSpPr>
          <p:spPr bwMode="auto">
            <a:xfrm flipH="1" flipV="1">
              <a:off x="3801047" y="4905427"/>
              <a:ext cx="697737" cy="77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020" name="Straight Arrow Connector 25"/>
            <p:cNvCxnSpPr>
              <a:cxnSpLocks noChangeShapeType="1"/>
            </p:cNvCxnSpPr>
            <p:nvPr/>
          </p:nvCxnSpPr>
          <p:spPr bwMode="auto">
            <a:xfrm flipH="1">
              <a:off x="2334273" y="4839428"/>
              <a:ext cx="3981995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01700" y="6161088"/>
            <a:ext cx="1160463" cy="461962"/>
            <a:chOff x="902416" y="6160831"/>
            <a:chExt cx="1160369" cy="462226"/>
          </a:xfrm>
        </p:grpSpPr>
        <p:sp>
          <p:nvSpPr>
            <p:cNvPr id="127016" name="TextBox 29"/>
            <p:cNvSpPr txBox="1">
              <a:spLocks noChangeArrowheads="1"/>
            </p:cNvSpPr>
            <p:nvPr/>
          </p:nvSpPr>
          <p:spPr bwMode="auto">
            <a:xfrm>
              <a:off x="902416" y="6315280"/>
              <a:ext cx="1160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/>
                <a:t>IP datagram</a:t>
              </a:r>
            </a:p>
          </p:txBody>
        </p:sp>
        <p:cxnSp>
          <p:nvCxnSpPr>
            <p:cNvPr id="127017" name="Straight Connector 31"/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32313" y="3995738"/>
            <a:ext cx="1620837" cy="515937"/>
            <a:chOff x="4531899" y="3996483"/>
            <a:chExt cx="1620957" cy="514832"/>
          </a:xfrm>
        </p:grpSpPr>
        <p:sp>
          <p:nvSpPr>
            <p:cNvPr id="127014" name="TextBox 312"/>
            <p:cNvSpPr txBox="1">
              <a:spLocks noChangeArrowheads="1"/>
            </p:cNvSpPr>
            <p:nvPr/>
          </p:nvSpPr>
          <p:spPr bwMode="auto">
            <a:xfrm>
              <a:off x="4531899" y="3996483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400"/>
                <a:t>TCP ACK segment</a:t>
              </a:r>
            </a:p>
          </p:txBody>
        </p:sp>
        <p:cxnSp>
          <p:nvCxnSpPr>
            <p:cNvPr id="127015" name="Straight Connector 313"/>
            <p:cNvCxnSpPr>
              <a:cxnSpLocks noChangeShapeType="1"/>
            </p:cNvCxnSpPr>
            <p:nvPr/>
          </p:nvCxnSpPr>
          <p:spPr bwMode="auto">
            <a:xfrm flipH="1">
              <a:off x="4632144" y="4271060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185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64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4D8EE9D1-6F9F-9744-9114-D72CF490C7AB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1003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defRPr/>
            </a:pPr>
            <a:r>
              <a:rPr lang="en-US"/>
              <a:t>segment structure</a:t>
            </a:r>
          </a:p>
          <a:p>
            <a:pPr marL="912813" lvl="1">
              <a:defRPr/>
            </a:pPr>
            <a:r>
              <a:rPr lang="en-US"/>
              <a:t>reliable data transfer</a:t>
            </a:r>
          </a:p>
          <a:p>
            <a:pPr marL="912813" lvl="1">
              <a:defRPr/>
            </a:pPr>
            <a:r>
              <a:rPr lang="en-US"/>
              <a:t>flow control</a:t>
            </a:r>
          </a:p>
          <a:p>
            <a:pPr marL="912813" lvl="1"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3.7 TCP congestion control</a:t>
            </a:r>
          </a:p>
        </p:txBody>
      </p:sp>
      <p:pic>
        <p:nvPicPr>
          <p:cNvPr id="10650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8B4DB07B-0143-8144-BF1B-CB2D725FAA0C}" type="slidenum">
              <a:rPr lang="en-US" sz="1200"/>
              <a:pPr/>
              <a:t>86</a:t>
            </a:fld>
            <a:endParaRPr lang="en-US" sz="1200"/>
          </a:p>
        </p:txBody>
      </p:sp>
      <p:pic>
        <p:nvPicPr>
          <p:cNvPr id="107523" name="Picture 1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413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en-US" sz="4000">
                <a:cs typeface="+mj-cs"/>
              </a:rPr>
              <a:t>TCP congestion control: </a:t>
            </a:r>
            <a:r>
              <a:rPr lang="en-US" sz="3200">
                <a:cs typeface="+mj-cs"/>
              </a:rPr>
              <a:t>additive increase multiplicative decrease</a:t>
            </a:r>
          </a:p>
        </p:txBody>
      </p:sp>
      <p:sp>
        <p:nvSpPr>
          <p:cNvPr id="107525" name="Rectangle 8"/>
          <p:cNvSpPr>
            <a:spLocks noChangeArrowheads="1"/>
          </p:cNvSpPr>
          <p:nvPr/>
        </p:nvSpPr>
        <p:spPr bwMode="auto">
          <a:xfrm>
            <a:off x="457200" y="1371600"/>
            <a:ext cx="8375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approach:</a:t>
            </a:r>
            <a:r>
              <a:rPr lang="en-US" sz="2800" i="1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sender</a:t>
            </a:r>
            <a:r>
              <a:rPr lang="en-US" sz="2800" i="1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increases transmission rate (window size), probing for usable bandwidth, until loss occurs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additive increase:</a:t>
            </a:r>
            <a:r>
              <a:rPr lang="en-US" sz="2800">
                <a:latin typeface="Gill Sans MT" charset="0"/>
              </a:rPr>
              <a:t> increase  </a:t>
            </a:r>
            <a:r>
              <a:rPr lang="en-US" sz="2800" b="1">
                <a:latin typeface="Courier New" charset="0"/>
              </a:rPr>
              <a:t>cwnd</a:t>
            </a:r>
            <a:r>
              <a:rPr lang="en-US" sz="2800">
                <a:latin typeface="Courier New" charset="0"/>
              </a:rPr>
              <a:t> </a:t>
            </a:r>
            <a:r>
              <a:rPr lang="en-US" sz="2800">
                <a:latin typeface="Gill Sans MT" charset="0"/>
              </a:rPr>
              <a:t>by 1 MSS every RTT until loss detected</a:t>
            </a:r>
            <a:endParaRPr lang="en-US" sz="2800" i="1">
              <a:latin typeface="Gill Sans MT" charset="0"/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multiplicative decrease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sz="2800">
                <a:latin typeface="Gill Sans MT" charset="0"/>
              </a:rPr>
              <a:t> cut </a:t>
            </a:r>
            <a:r>
              <a:rPr lang="en-US" sz="2800" b="1">
                <a:latin typeface="Courier New" charset="0"/>
              </a:rPr>
              <a:t>cwnd </a:t>
            </a:r>
            <a:r>
              <a:rPr lang="en-US" sz="2800">
                <a:latin typeface="Gill Sans MT" charset="0"/>
              </a:rPr>
              <a:t>in half after loss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800">
              <a:latin typeface="Gill Sans MT" charset="0"/>
            </a:endParaRP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84" name="Text Box 12"/>
          <p:cNvSpPr txBox="1">
            <a:spLocks noChangeArrowheads="1"/>
          </p:cNvSpPr>
          <p:nvPr/>
        </p:nvSpPr>
        <p:spPr bwMode="auto">
          <a:xfrm rot="-5400000">
            <a:off x="2074863" y="4784725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>
                <a:latin typeface="Courier New" charset="0"/>
                <a:cs typeface="+mn-cs"/>
              </a:rPr>
              <a:t>cwnd:</a:t>
            </a:r>
            <a:r>
              <a:rPr lang="en-US" sz="1400">
                <a:latin typeface="Arial" charset="0"/>
                <a:cs typeface="+mn-cs"/>
              </a:rPr>
              <a:t> TCP sender </a:t>
            </a:r>
          </a:p>
          <a:p>
            <a:pPr>
              <a:defRPr/>
            </a:pPr>
            <a:r>
              <a:rPr lang="en-US" sz="1400">
                <a:latin typeface="Arial" charset="0"/>
                <a:cs typeface="+mn-cs"/>
              </a:rPr>
              <a:t>congestion window size</a:t>
            </a: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>
                <a:latin typeface="Arial" charset="0"/>
                <a:cs typeface="+mn-cs"/>
              </a:rPr>
              <a:t>AIMD saw tooth</a:t>
            </a:r>
          </a:p>
          <a:p>
            <a:pPr algn="r">
              <a:defRPr/>
            </a:pPr>
            <a:r>
              <a:rPr lang="en-US" sz="2000">
                <a:latin typeface="Arial" charset="0"/>
                <a:cs typeface="+mn-cs"/>
              </a:rPr>
              <a:t>behavior: probing</a:t>
            </a:r>
          </a:p>
          <a:p>
            <a:pPr algn="r">
              <a:defRPr/>
            </a:pPr>
            <a:r>
              <a:rPr lang="en-US" sz="2000">
                <a:latin typeface="Arial" charset="0"/>
                <a:cs typeface="+mn-cs"/>
              </a:rPr>
              <a:t>for bandwidth</a:t>
            </a:r>
          </a:p>
        </p:txBody>
      </p:sp>
      <p:sp>
        <p:nvSpPr>
          <p:cNvPr id="101386" name="Line 17"/>
          <p:cNvSpPr>
            <a:spLocks noChangeShapeType="1"/>
          </p:cNvSpPr>
          <p:nvPr/>
        </p:nvSpPr>
        <p:spPr bwMode="auto">
          <a:xfrm>
            <a:off x="3505200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87" name="Line 18"/>
          <p:cNvSpPr>
            <a:spLocks noChangeShapeType="1"/>
          </p:cNvSpPr>
          <p:nvPr/>
        </p:nvSpPr>
        <p:spPr bwMode="auto">
          <a:xfrm>
            <a:off x="3494088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7543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01393" name="Text Box 32"/>
          <p:cNvSpPr txBox="1">
            <a:spLocks noChangeArrowheads="1"/>
          </p:cNvSpPr>
          <p:nvPr/>
        </p:nvSpPr>
        <p:spPr bwMode="auto">
          <a:xfrm>
            <a:off x="4403725" y="3622675"/>
            <a:ext cx="4222750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>
                <a:cs typeface="+mn-cs"/>
              </a:rPr>
              <a:t>additively increase window size …</a:t>
            </a:r>
          </a:p>
          <a:p>
            <a:pPr algn="l">
              <a:defRPr/>
            </a:pPr>
            <a:r>
              <a:rPr lang="en-US">
                <a:cs typeface="+mn-cs"/>
              </a:rPr>
              <a:t>…. until loss occurs (then cut window in half)</a:t>
            </a:r>
          </a:p>
        </p:txBody>
      </p: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  <a:gd name="T9" fmla="*/ 0 w 541"/>
              <a:gd name="T10" fmla="*/ 0 h 640"/>
              <a:gd name="T11" fmla="*/ 541 w 541"/>
              <a:gd name="T12" fmla="*/ 640 h 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  <a:gd name="T12" fmla="*/ 0 w 502"/>
              <a:gd name="T13" fmla="*/ 0 h 630"/>
              <a:gd name="T14" fmla="*/ 502 w 502"/>
              <a:gd name="T15" fmla="*/ 630 h 6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  <a:gd name="T9" fmla="*/ 0 w 256"/>
              <a:gd name="T10" fmla="*/ 0 h 736"/>
              <a:gd name="T11" fmla="*/ 256 w 256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  <a:gd name="T9" fmla="*/ 0 w 106"/>
              <a:gd name="T10" fmla="*/ 0 h 400"/>
              <a:gd name="T11" fmla="*/ 106 w 10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8" name="Text Box 40"/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cs typeface="+mn-cs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85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16740224-DF16-A44A-992A-28F28575CF23}" type="slidenum">
              <a:rPr lang="en-US" sz="1200"/>
              <a:pPr/>
              <a:t>87</a:t>
            </a:fld>
            <a:endParaRPr lang="en-US" sz="1200"/>
          </a:p>
        </p:txBody>
      </p:sp>
      <p:pic>
        <p:nvPicPr>
          <p:cNvPr id="108547" name="Picture 8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Congestion Control: details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sender limits transmission:</a:t>
            </a:r>
          </a:p>
          <a:p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  <a:p>
            <a:r>
              <a:rPr lang="en-US" b="1">
                <a:latin typeface="Courier New" charset="0"/>
              </a:rPr>
              <a:t>cwnd</a:t>
            </a:r>
            <a:r>
              <a:rPr lang="en-US">
                <a:latin typeface="Gill Sans MT" charset="0"/>
              </a:rPr>
              <a:t> is dynamic, function of perceived network congestion</a:t>
            </a:r>
          </a:p>
          <a:p>
            <a:endParaRPr lang="en-US">
              <a:latin typeface="Gill Sans MT" charset="0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cs typeface="+mn-cs"/>
              </a:rPr>
              <a:t>TCP sending rate:</a:t>
            </a:r>
          </a:p>
          <a:p>
            <a:pPr>
              <a:defRPr/>
            </a:pPr>
            <a:r>
              <a:rPr lang="en-US" i="1">
                <a:cs typeface="+mn-cs"/>
              </a:rPr>
              <a:t>roughly:</a:t>
            </a:r>
            <a:r>
              <a:rPr lang="en-US">
                <a:cs typeface="+mn-cs"/>
              </a:rPr>
              <a:t> send cwnd bytes, wait RTT for ACKS, then send more bytes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8589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  <a:gd name="T9" fmla="*/ 0 w 91"/>
              <a:gd name="T10" fmla="*/ 0 h 242"/>
              <a:gd name="T11" fmla="*/ 91 w 91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ACKed</a:t>
            </a:r>
          </a:p>
        </p:txBody>
      </p:sp>
      <p:sp>
        <p:nvSpPr>
          <p:cNvPr id="108592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sz="1400"/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>
                <a:cs typeface="+mn-cs"/>
              </a:rPr>
              <a:t>last byte sent</a:t>
            </a:r>
          </a:p>
        </p:txBody>
      </p:sp>
      <p:sp>
        <p:nvSpPr>
          <p:cNvPr id="108594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latin typeface="Courier New" charset="0"/>
              </a:rPr>
              <a:t>cwnd</a:t>
            </a:r>
            <a:endParaRPr lang="en-US" sz="1400" b="1" i="1">
              <a:latin typeface="Courier New" charset="0"/>
            </a:endParaRPr>
          </a:p>
        </p:txBody>
      </p:sp>
      <p:grpSp>
        <p:nvGrpSpPr>
          <p:cNvPr id="108595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8596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58" y="1745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29" y="1699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8597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  <a:gd name="T9" fmla="*/ 0 w 91"/>
              <a:gd name="T10" fmla="*/ 0 h 242"/>
              <a:gd name="T11" fmla="*/ 91 w 91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598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LastByteSent-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	LastByteAcked</a:t>
            </a:r>
            <a:endParaRPr lang="en-US" sz="1800">
              <a:latin typeface="Courier New" charset="0"/>
            </a:endParaRPr>
          </a:p>
        </p:txBody>
      </p:sp>
      <p:grpSp>
        <p:nvGrpSpPr>
          <p:cNvPr id="108599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cs typeface="+mn-cs"/>
                </a:rPr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latin typeface="Courier New" charset="0"/>
                <a:cs typeface="+mn-cs"/>
              </a:rPr>
              <a:t>cwnd</a:t>
            </a: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>
                <a:cs typeface="+mn-cs"/>
              </a:rPr>
              <a:t>sender sequence number space </a:t>
            </a:r>
          </a:p>
        </p:txBody>
      </p:sp>
      <p:sp>
        <p:nvSpPr>
          <p:cNvPr id="102460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latin typeface="Arial" charset="0"/>
                <a:cs typeface="+mn-cs"/>
              </a:rPr>
              <a:t>rate</a:t>
            </a:r>
          </a:p>
        </p:txBody>
      </p:sp>
      <p:grpSp>
        <p:nvGrpSpPr>
          <p:cNvPr id="108604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02468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cs typeface="+mn-cs"/>
                </a:rPr>
                <a:t>~</a:t>
              </a:r>
            </a:p>
          </p:txBody>
        </p:sp>
        <p:sp>
          <p:nvSpPr>
            <p:cNvPr id="102469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cs typeface="+mn-cs"/>
                </a:rPr>
                <a:t>~</a:t>
              </a:r>
            </a:p>
          </p:txBody>
        </p:sp>
      </p:grpSp>
      <p:grpSp>
        <p:nvGrpSpPr>
          <p:cNvPr id="108605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02465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cs typeface="+mn-cs"/>
                </a:rPr>
                <a:t>cwnd</a:t>
              </a:r>
            </a:p>
          </p:txBody>
        </p:sp>
        <p:sp>
          <p:nvSpPr>
            <p:cNvPr id="102466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cs typeface="+mn-cs"/>
                </a:rPr>
                <a:t>RTT</a:t>
              </a:r>
            </a:p>
          </p:txBody>
        </p:sp>
        <p:sp>
          <p:nvSpPr>
            <p:cNvPr id="102467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463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cs typeface="+mn-cs"/>
              </a:rPr>
              <a:t>bytes/sec</a:t>
            </a:r>
          </a:p>
        </p:txBody>
      </p:sp>
      <p:sp>
        <p:nvSpPr>
          <p:cNvPr id="102464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64C4C28-70CC-6840-8810-5DE364531FFB}" type="slidenum">
              <a:rPr lang="en-US" sz="1200"/>
              <a:pPr/>
              <a:t>88</a:t>
            </a:fld>
            <a:endParaRPr lang="en-US" sz="120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397000"/>
            <a:ext cx="4249737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when connection begins, increase rate exponentially until first loss event:</a:t>
            </a:r>
          </a:p>
          <a:p>
            <a:pPr lvl="1">
              <a:defRPr/>
            </a:pPr>
            <a:r>
              <a:rPr lang="en-US" dirty="0"/>
              <a:t>initially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= 1 MSS</a:t>
            </a:r>
          </a:p>
          <a:p>
            <a:pPr lvl="1">
              <a:defRPr/>
            </a:pPr>
            <a:r>
              <a:rPr lang="en-US" dirty="0"/>
              <a:t>double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every RTT</a:t>
            </a:r>
          </a:p>
          <a:p>
            <a:pPr lvl="1">
              <a:defRPr/>
            </a:pPr>
            <a:r>
              <a:rPr lang="en-US" dirty="0"/>
              <a:t>done by incrementing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for every ACK received</a:t>
            </a:r>
          </a:p>
          <a:p>
            <a:pPr>
              <a:defRPr/>
            </a:pPr>
            <a:r>
              <a:rPr lang="en-US" i="1" u="sng" dirty="0">
                <a:solidFill>
                  <a:srgbClr val="CC0000"/>
                </a:solidFill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Host A</a:t>
            </a: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one segment</a:t>
            </a:r>
            <a:endParaRPr lang="en-US" sz="1000">
              <a:latin typeface="Times New Roman" charset="0"/>
            </a:endParaRPr>
          </a:p>
        </p:txBody>
      </p:sp>
      <p:sp>
        <p:nvSpPr>
          <p:cNvPr id="109576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RTT</a:t>
            </a:r>
            <a:endParaRPr lang="en-US" sz="1000">
              <a:latin typeface="Arial" charset="0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9583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38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time</a:t>
              </a:r>
              <a:endParaRPr lang="en-US" sz="1000">
                <a:latin typeface="Arial" charset="0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88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charset="0"/>
            </a:endParaRPr>
          </a:p>
        </p:txBody>
      </p:sp>
      <p:sp>
        <p:nvSpPr>
          <p:cNvPr id="109589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four segments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109590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9591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09592" name="Picture 3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593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09627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28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9594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09595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1 w 354"/>
                <a:gd name="T1" fmla="*/ 0 h 2742"/>
                <a:gd name="T2" fmla="*/ 59 w 354"/>
                <a:gd name="T3" fmla="*/ 79 h 2742"/>
                <a:gd name="T4" fmla="*/ 58 w 354"/>
                <a:gd name="T5" fmla="*/ 612 h 2742"/>
                <a:gd name="T6" fmla="*/ 0 w 354"/>
                <a:gd name="T7" fmla="*/ 640 h 2742"/>
                <a:gd name="T8" fmla="*/ 1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97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36 w 211"/>
                <a:gd name="T3" fmla="*/ 51 h 2537"/>
                <a:gd name="T4" fmla="*/ 2 w 211"/>
                <a:gd name="T5" fmla="*/ 58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98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30 h 226"/>
                <a:gd name="T4" fmla="*/ 56 w 328"/>
                <a:gd name="T5" fmla="*/ 54 h 226"/>
                <a:gd name="T6" fmla="*/ 0 w 328"/>
                <a:gd name="T7" fmla="*/ 2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9600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9602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9605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9606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56 w 328"/>
                <a:gd name="T3" fmla="*/ 29 h 226"/>
                <a:gd name="T4" fmla="*/ 56 w 328"/>
                <a:gd name="T5" fmla="*/ 52 h 226"/>
                <a:gd name="T6" fmla="*/ 0 w 328"/>
                <a:gd name="T7" fmla="*/ 2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07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09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50 w 296"/>
                <a:gd name="T3" fmla="*/ 32 h 256"/>
                <a:gd name="T4" fmla="*/ 50 w 296"/>
                <a:gd name="T5" fmla="*/ 59 h 256"/>
                <a:gd name="T6" fmla="*/ 0 w 296"/>
                <a:gd name="T7" fmla="*/ 2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10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52 w 304"/>
                <a:gd name="T3" fmla="*/ 38 h 288"/>
                <a:gd name="T4" fmla="*/ 49 w 304"/>
                <a:gd name="T5" fmla="*/ 68 h 288"/>
                <a:gd name="T6" fmla="*/ 2 w 304"/>
                <a:gd name="T7" fmla="*/ 29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12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5 h 240"/>
                <a:gd name="T2" fmla="*/ 2 w 306"/>
                <a:gd name="T3" fmla="*/ 57 h 240"/>
                <a:gd name="T4" fmla="*/ 52 w 306"/>
                <a:gd name="T5" fmla="*/ 26 h 240"/>
                <a:gd name="T6" fmla="*/ 50 w 306"/>
                <a:gd name="T7" fmla="*/ 0 h 240"/>
                <a:gd name="T8" fmla="*/ 0 w 306"/>
                <a:gd name="T9" fmla="*/ 2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16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05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F7E4FFFC-DA7C-E044-9B00-F69029C9524D}" type="slidenum">
              <a:rPr lang="en-US" sz="1200"/>
              <a:pPr/>
              <a:t>89</a:t>
            </a:fld>
            <a:endParaRPr lang="en-US" sz="1200"/>
          </a:p>
        </p:txBody>
      </p:sp>
      <p:pic>
        <p:nvPicPr>
          <p:cNvPr id="11059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detecting, reacting to loss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77263" cy="2438400"/>
          </a:xfrm>
        </p:spPr>
        <p:txBody>
          <a:bodyPr/>
          <a:lstStyle/>
          <a:p>
            <a:r>
              <a:rPr lang="en-US" sz="3200">
                <a:latin typeface="Gill Sans MT" charset="0"/>
              </a:rPr>
              <a:t>loss indicated by timeout:</a:t>
            </a:r>
          </a:p>
          <a:p>
            <a:pPr lvl="1"/>
            <a:r>
              <a:rPr lang="en-US" sz="2800" b="1">
                <a:latin typeface="Courier New" charset="0"/>
              </a:rPr>
              <a:t>cwnd</a:t>
            </a:r>
            <a:r>
              <a:rPr lang="en-US" sz="2800">
                <a:latin typeface="Gill Sans MT" charset="0"/>
              </a:rPr>
              <a:t> set to 1 MSS; </a:t>
            </a:r>
          </a:p>
          <a:p>
            <a:pPr lvl="1"/>
            <a:r>
              <a:rPr lang="en-US" sz="2800">
                <a:latin typeface="Gill Sans MT" charset="0"/>
              </a:rPr>
              <a:t>window then grows exponentially (as in slow start) to threshold, then grows linearly</a:t>
            </a:r>
          </a:p>
          <a:p>
            <a:r>
              <a:rPr lang="en-US" sz="3200">
                <a:latin typeface="Gill Sans MT" charset="0"/>
              </a:rPr>
              <a:t>loss indicated by 3 duplicate ACKs: </a:t>
            </a:r>
            <a:r>
              <a:rPr lang="en-US">
                <a:latin typeface="Gill Sans MT" charset="0"/>
              </a:rPr>
              <a:t>TCP RENO</a:t>
            </a:r>
          </a:p>
          <a:p>
            <a:pPr lvl="1"/>
            <a:r>
              <a:rPr lang="en-US" sz="2800">
                <a:latin typeface="Gill Sans MT" charset="0"/>
              </a:rPr>
              <a:t>dup ACKs indicate network capable of  delivering some segments </a:t>
            </a:r>
          </a:p>
          <a:p>
            <a:pPr lvl="1"/>
            <a:r>
              <a:rPr lang="en-US" sz="2800" b="1">
                <a:latin typeface="Courier New" charset="0"/>
              </a:rPr>
              <a:t>cwnd</a:t>
            </a:r>
            <a:r>
              <a:rPr lang="en-US" sz="2800">
                <a:latin typeface="Gill Sans MT" charset="0"/>
              </a:rPr>
              <a:t> is cut in half window then grows linearly</a:t>
            </a:r>
          </a:p>
          <a:p>
            <a:r>
              <a:rPr lang="en-US" sz="3200">
                <a:latin typeface="Gill Sans MT" charset="0"/>
              </a:rPr>
              <a:t>TCP Tahoe always sets </a:t>
            </a:r>
            <a:r>
              <a:rPr lang="en-US" b="1">
                <a:latin typeface="Courier New" charset="0"/>
              </a:rPr>
              <a:t>cwnd</a:t>
            </a:r>
            <a:r>
              <a:rPr lang="en-US" sz="3200">
                <a:latin typeface="Gill Sans MT" charset="0"/>
              </a:rPr>
              <a:t> to 1 (timeout or 3 duplicate acks)</a:t>
            </a:r>
          </a:p>
          <a:p>
            <a:pPr lvl="1"/>
            <a:endParaRPr lang="en-US" sz="2800">
              <a:latin typeface="Gill Sans MT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5FD157EC-A9BB-3446-85D1-232D58F4A1A4}" type="slidenum">
              <a:rPr lang="en-US" sz="1200"/>
              <a:pPr/>
              <a:t>9</a:t>
            </a:fld>
            <a:endParaRPr lang="en-US" sz="1200"/>
          </a:p>
        </p:txBody>
      </p:sp>
      <p:pic>
        <p:nvPicPr>
          <p:cNvPr id="23555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How demultiplexing works</a:t>
            </a:r>
            <a:endParaRPr lang="en-US">
              <a:latin typeface="Gill Sans MT" charset="0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2790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host receives IP datagrams</a:t>
            </a:r>
          </a:p>
          <a:p>
            <a:pPr lvl="1">
              <a:defRPr/>
            </a:pPr>
            <a:r>
              <a:rPr lang="en-US"/>
              <a:t>each datagram has source IP address, destination IP address</a:t>
            </a:r>
          </a:p>
          <a:p>
            <a:pPr lvl="1">
              <a:defRPr/>
            </a:pPr>
            <a:r>
              <a:rPr lang="en-US"/>
              <a:t>each datagram carries one transport-layer segment</a:t>
            </a:r>
          </a:p>
          <a:p>
            <a:pPr lvl="1">
              <a:defRPr/>
            </a:pPr>
            <a:r>
              <a:rPr lang="en-US"/>
              <a:t>each segment has source, destination port number </a:t>
            </a:r>
          </a:p>
          <a:p>
            <a:pPr>
              <a:defRPr/>
            </a:pPr>
            <a:r>
              <a:rPr lang="en-US">
                <a:cs typeface="+mn-cs"/>
              </a:rPr>
              <a:t>host uses </a:t>
            </a:r>
            <a:r>
              <a:rPr lang="en-US" i="1">
                <a:solidFill>
                  <a:srgbClr val="CC0000"/>
                </a:solidFill>
                <a:cs typeface="+mn-cs"/>
              </a:rPr>
              <a:t>IP addresses &amp; port numbers</a:t>
            </a:r>
            <a:r>
              <a:rPr lang="en-US">
                <a:cs typeface="+mn-cs"/>
              </a:rPr>
              <a:t> to direct segment to appropriate socket</a:t>
            </a:r>
          </a:p>
        </p:txBody>
      </p:sp>
      <p:sp>
        <p:nvSpPr>
          <p:cNvPr id="23560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source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3561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dest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9227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5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32 bits</a:t>
            </a:r>
            <a:endParaRPr lang="en-US" sz="2400"/>
          </a:p>
        </p:txBody>
      </p:sp>
      <p:sp>
        <p:nvSpPr>
          <p:cNvPr id="923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8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/>
              <a:t>application</a:t>
            </a:r>
          </a:p>
          <a:p>
            <a:r>
              <a:rPr lang="en-US" sz="2000"/>
              <a:t>data </a:t>
            </a:r>
          </a:p>
          <a:p>
            <a:r>
              <a:rPr lang="en-US" sz="2000"/>
              <a:t>(payload)</a:t>
            </a:r>
            <a:endParaRPr lang="en-US" sz="2400"/>
          </a:p>
        </p:txBody>
      </p:sp>
      <p:sp>
        <p:nvSpPr>
          <p:cNvPr id="23569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/>
              <a:t>other header fields</a:t>
            </a:r>
            <a:endParaRPr lang="en-US" sz="2400"/>
          </a:p>
        </p:txBody>
      </p:sp>
      <p:sp>
        <p:nvSpPr>
          <p:cNvPr id="23570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/>
              <a:t>TCP/UDP segment format</a:t>
            </a:r>
            <a:endParaRPr lang="en-US" sz="24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16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76F8D281-9EF4-8E40-9433-2CBDAB8C0BA3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Q:</a:t>
            </a:r>
            <a:r>
              <a:rPr lang="en-US" sz="2400">
                <a:cs typeface="+mn-cs"/>
              </a:rPr>
              <a:t> when should the exponential increase switch to linear? 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A:</a:t>
            </a:r>
            <a:r>
              <a:rPr lang="en-US" sz="2400">
                <a:cs typeface="+mn-cs"/>
              </a:rPr>
              <a:t> when </a:t>
            </a:r>
            <a:r>
              <a:rPr lang="en-US" sz="2400" b="1">
                <a:latin typeface="Courier New" charset="0"/>
                <a:cs typeface="+mn-cs"/>
              </a:rPr>
              <a:t>cwnd</a:t>
            </a:r>
            <a:r>
              <a:rPr lang="en-US" sz="2400">
                <a:cs typeface="+mn-cs"/>
              </a:rPr>
              <a:t> gets to 1/2 of its value before timeout.</a:t>
            </a:r>
          </a:p>
          <a:p>
            <a:pPr>
              <a:buFont typeface="Wingdings" charset="0"/>
              <a:buNone/>
              <a:defRPr/>
            </a:pPr>
            <a:endParaRPr lang="en-US" sz="240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</a:t>
            </a: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05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FF0000"/>
                </a:solidFill>
                <a:cs typeface="+mn-cs"/>
              </a:rPr>
              <a:t>Implementation:</a:t>
            </a:r>
            <a:endParaRPr lang="en-US">
              <a:cs typeface="+mn-cs"/>
            </a:endParaRPr>
          </a:p>
          <a:p>
            <a:pPr>
              <a:defRPr/>
            </a:pPr>
            <a:r>
              <a:rPr lang="en-US" sz="2400">
                <a:cs typeface="+mn-cs"/>
              </a:rPr>
              <a:t>variable </a:t>
            </a:r>
            <a:r>
              <a:rPr lang="en-US" sz="2400" b="1">
                <a:latin typeface="Courier New" charset="0"/>
                <a:cs typeface="+mn-cs"/>
              </a:rPr>
              <a:t>ssthresh</a:t>
            </a:r>
            <a:r>
              <a:rPr lang="en-US" sz="2400">
                <a:latin typeface="Courier New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>
                <a:cs typeface="+mn-cs"/>
              </a:rPr>
              <a:t>on loss event, </a:t>
            </a:r>
            <a:r>
              <a:rPr lang="en-US" sz="2400" b="1">
                <a:latin typeface="Courier New" charset="0"/>
                <a:cs typeface="+mn-cs"/>
              </a:rPr>
              <a:t>ssthresh</a:t>
            </a:r>
            <a:r>
              <a:rPr lang="en-US" sz="2400">
                <a:cs typeface="+mn-cs"/>
              </a:rPr>
              <a:t> is set to 1/2 of </a:t>
            </a:r>
            <a:r>
              <a:rPr lang="en-US" sz="2400" b="1">
                <a:latin typeface="Courier New" charset="0"/>
                <a:cs typeface="+mn-cs"/>
              </a:rPr>
              <a:t>cwnd</a:t>
            </a:r>
            <a:r>
              <a:rPr lang="en-US" sz="2400">
                <a:latin typeface="Courier New" charset="0"/>
                <a:cs typeface="+mn-cs"/>
              </a:rPr>
              <a:t> </a:t>
            </a:r>
            <a:r>
              <a:rPr lang="en-US" sz="2400">
                <a:cs typeface="+mn-cs"/>
              </a:rPr>
              <a:t>just before loss event</a:t>
            </a:r>
          </a:p>
        </p:txBody>
      </p:sp>
      <p:pic>
        <p:nvPicPr>
          <p:cNvPr id="1116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770063"/>
            <a:ext cx="5105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switching from slow start to CA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E4E92B0C-107E-084E-BB48-7FDBE5977B90}" type="slidenum">
              <a:rPr lang="en-US" sz="1200"/>
              <a:pPr/>
              <a:t>91</a:t>
            </a:fld>
            <a:endParaRPr lang="en-US" sz="1200"/>
          </a:p>
        </p:txBody>
      </p:sp>
      <p:sp>
        <p:nvSpPr>
          <p:cNvPr id="109572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12644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1126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26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26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2675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2678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9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645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11266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266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266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2667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2670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1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97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598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fairness goal:</a:t>
            </a:r>
            <a:r>
              <a:rPr lang="en-US"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7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8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9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  <a:cs typeface="+mn-cs"/>
              </a:rPr>
              <a:t>TCP connection 1</a:t>
            </a:r>
          </a:p>
        </p:txBody>
      </p:sp>
      <p:sp>
        <p:nvSpPr>
          <p:cNvPr id="109580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bottleneck</a:t>
            </a:r>
          </a:p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router</a:t>
            </a:r>
          </a:p>
          <a:p>
            <a:pPr>
              <a:defRPr/>
            </a:pPr>
            <a:r>
              <a:rPr lang="en-US" sz="1800">
                <a:latin typeface="Arial" charset="0"/>
                <a:cs typeface="+mn-cs"/>
              </a:rPr>
              <a:t>capacity R</a:t>
            </a:r>
          </a:p>
        </p:txBody>
      </p:sp>
      <p:sp>
        <p:nvSpPr>
          <p:cNvPr id="112652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  <a:gd name="T9" fmla="*/ 0 w 2412"/>
              <a:gd name="T10" fmla="*/ 0 h 453"/>
              <a:gd name="T11" fmla="*/ 2412 w 241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654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  <a:gd name="T9" fmla="*/ 0 w 2412"/>
              <a:gd name="T10" fmla="*/ 0 h 453"/>
              <a:gd name="T11" fmla="*/ 2412 w 241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Fairness</a:t>
            </a:r>
          </a:p>
        </p:txBody>
      </p:sp>
      <p:pic>
        <p:nvPicPr>
          <p:cNvPr id="112656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6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  <a:cs typeface="+mn-cs"/>
              </a:rPr>
              <a:t>TCP connection 2</a:t>
            </a:r>
          </a:p>
        </p:txBody>
      </p:sp>
      <p:grpSp>
        <p:nvGrpSpPr>
          <p:cNvPr id="112658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112662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63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2659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112660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61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62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36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011925B1-EC9F-4849-ABCF-DD29E790BBD2}" type="slidenum">
              <a:rPr lang="en-US" sz="1200"/>
              <a:pPr/>
              <a:t>92</a:t>
            </a:fld>
            <a:endParaRPr lang="en-US" sz="1200"/>
          </a:p>
        </p:txBody>
      </p:sp>
      <p:pic>
        <p:nvPicPr>
          <p:cNvPr id="113667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two competing sessions:</a:t>
            </a:r>
          </a:p>
          <a:p>
            <a:pPr>
              <a:defRPr/>
            </a:pPr>
            <a:r>
              <a:rPr lang="en-US" sz="2400">
                <a:cs typeface="+mn-cs"/>
              </a:rPr>
              <a:t>additive increase gives slope of 1, as throughout increases</a:t>
            </a:r>
          </a:p>
          <a:p>
            <a:pPr>
              <a:defRPr/>
            </a:pPr>
            <a:r>
              <a:rPr lang="en-US" sz="2400"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0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1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2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3674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113675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113676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equal bandwidth share</a:t>
            </a:r>
            <a:endParaRPr lang="en-US" sz="1000">
              <a:latin typeface="Arial" charset="0"/>
            </a:endParaRPr>
          </a:p>
        </p:txBody>
      </p:sp>
      <p:sp>
        <p:nvSpPr>
          <p:cNvPr id="113677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Connection 1 throughput</a:t>
            </a:r>
            <a:endParaRPr lang="en-US" sz="1000">
              <a:latin typeface="Arial" charset="0"/>
            </a:endParaRPr>
          </a:p>
        </p:txBody>
      </p:sp>
      <p:sp>
        <p:nvSpPr>
          <p:cNvPr id="113678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Connection 2 throughput</a:t>
            </a:r>
            <a:endParaRPr lang="en-US" sz="100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46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9450E515-3D8F-9549-9BF1-41F7F2166215}" type="slidenum">
              <a:rPr lang="en-US" sz="1200"/>
              <a:pPr/>
              <a:t>93</a:t>
            </a:fld>
            <a:endParaRPr lang="en-US" sz="1200"/>
          </a:p>
        </p:txBody>
      </p:sp>
      <p:pic>
        <p:nvPicPr>
          <p:cNvPr id="11469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Fairness (more)</a:t>
            </a:r>
          </a:p>
        </p:txBody>
      </p:sp>
      <p:sp>
        <p:nvSpPr>
          <p:cNvPr id="1146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Fairness and UDP</a:t>
            </a:r>
          </a:p>
          <a:p>
            <a:r>
              <a:rPr lang="en-US">
                <a:latin typeface="Gill Sans MT" charset="0"/>
              </a:rPr>
              <a:t>multimedia apps often do not use TCP</a:t>
            </a:r>
          </a:p>
          <a:p>
            <a:pPr lvl="1"/>
            <a:r>
              <a:rPr lang="en-US">
                <a:latin typeface="Gill Sans MT" charset="0"/>
              </a:rPr>
              <a:t>do not want rate throttled by congestion control</a:t>
            </a:r>
          </a:p>
          <a:p>
            <a:r>
              <a:rPr lang="en-US">
                <a:latin typeface="Gill Sans MT" charset="0"/>
              </a:rPr>
              <a:t>instead use UDP:</a:t>
            </a:r>
          </a:p>
          <a:p>
            <a:pPr lvl="1"/>
            <a:r>
              <a:rPr lang="en-US">
                <a:latin typeface="Gill Sans MT" charset="0"/>
              </a:rPr>
              <a:t>send audio/video at constant rate, tolerate packet loss</a:t>
            </a:r>
          </a:p>
          <a:p>
            <a:endParaRPr lang="en-US">
              <a:latin typeface="Gill Sans MT" charset="0"/>
            </a:endParaRPr>
          </a:p>
        </p:txBody>
      </p:sp>
      <p:sp>
        <p:nvSpPr>
          <p:cNvPr id="1146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98963" y="1206500"/>
            <a:ext cx="45783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Fairness, parallel TCP connections</a:t>
            </a:r>
          </a:p>
          <a:p>
            <a:pPr>
              <a:lnSpc>
                <a:spcPct val="90000"/>
              </a:lnSpc>
            </a:pPr>
            <a:r>
              <a:rPr lang="en-US">
                <a:latin typeface="Gill Sans MT" charset="0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</a:pPr>
            <a:r>
              <a:rPr lang="en-US">
                <a:latin typeface="Gill Sans MT" charset="0"/>
              </a:rPr>
              <a:t>web browsers do this </a:t>
            </a:r>
          </a:p>
          <a:p>
            <a:pPr>
              <a:lnSpc>
                <a:spcPct val="90000"/>
              </a:lnSpc>
            </a:pPr>
            <a:r>
              <a:rPr lang="en-US">
                <a:latin typeface="Gill Sans MT" charset="0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Gill Sans MT" charset="0"/>
              </a:rPr>
              <a:t>new app asks for 1 TCP, gets rate R/10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Gill Sans MT" charset="0"/>
              </a:rPr>
              <a:t>new app asks for 9 TCPs, gets R/2 </a:t>
            </a:r>
          </a:p>
          <a:p>
            <a:pPr>
              <a:lnSpc>
                <a:spcPct val="90000"/>
              </a:lnSpc>
            </a:pPr>
            <a:endParaRPr lang="en-US" sz="2000">
              <a:latin typeface="Gill Sans MT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57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F4B22F26-725A-EF43-8A38-73475A25AA9E}" type="slidenum">
              <a:rPr lang="en-US" sz="1200"/>
              <a:pPr/>
              <a:t>94</a:t>
            </a:fld>
            <a:endParaRPr lang="en-US" sz="1200"/>
          </a:p>
        </p:txBody>
      </p:sp>
      <p:pic>
        <p:nvPicPr>
          <p:cNvPr id="115715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principles behind transport layer services:</a:t>
            </a:r>
          </a:p>
          <a:p>
            <a:pPr lvl="1">
              <a:defRPr/>
            </a:pPr>
            <a:r>
              <a:rPr lang="en-US" sz="2800"/>
              <a:t>multiplexing, demultiplexing</a:t>
            </a:r>
          </a:p>
          <a:p>
            <a:pPr lvl="1">
              <a:defRPr/>
            </a:pPr>
            <a:r>
              <a:rPr lang="en-US" sz="2800"/>
              <a:t>reliable data transfer</a:t>
            </a:r>
          </a:p>
          <a:p>
            <a:pPr lvl="1">
              <a:defRPr/>
            </a:pPr>
            <a:r>
              <a:rPr lang="en-US" sz="2800"/>
              <a:t>flow control</a:t>
            </a:r>
          </a:p>
          <a:p>
            <a:pPr lvl="1">
              <a:defRPr/>
            </a:pPr>
            <a:r>
              <a:rPr lang="en-US" sz="2800"/>
              <a:t>congestion control</a:t>
            </a:r>
          </a:p>
          <a:p>
            <a:pPr>
              <a:defRPr/>
            </a:pPr>
            <a:r>
              <a:rPr lang="en-US">
                <a:cs typeface="+mn-cs"/>
              </a:rPr>
              <a:t>instantiation, implementation in the Internet</a:t>
            </a:r>
          </a:p>
          <a:p>
            <a:pPr lvl="1">
              <a:defRPr/>
            </a:pPr>
            <a:r>
              <a:rPr lang="en-US"/>
              <a:t>UDP</a:t>
            </a:r>
          </a:p>
          <a:p>
            <a:pPr lvl="1">
              <a:defRPr/>
            </a:pPr>
            <a:r>
              <a:rPr lang="en-US"/>
              <a:t>TCP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478463" y="1839913"/>
            <a:ext cx="3333750" cy="43211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Gill Sans MT" charset="0"/>
                <a:cs typeface="+mn-cs"/>
              </a:rPr>
              <a:t>next: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  <a:cs typeface="+mn-cs"/>
              </a:rPr>
              <a:t>leaving the network </a:t>
            </a:r>
            <a:r>
              <a:rPr lang="ja-JP" altLang="en-US" dirty="0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edge</a:t>
            </a:r>
            <a:r>
              <a:rPr lang="ja-JP" altLang="en-US" dirty="0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(application, transport layers)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  <a:cs typeface="+mn-cs"/>
              </a:rPr>
              <a:t>into the network </a:t>
            </a:r>
            <a:r>
              <a:rPr lang="ja-JP" altLang="en-US" dirty="0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core</a:t>
            </a:r>
            <a:r>
              <a:rPr lang="ja-JP" altLang="en-US" dirty="0">
                <a:latin typeface="Gill Sans MT" charset="0"/>
                <a:cs typeface="+mn-cs"/>
              </a:rPr>
              <a:t>”</a:t>
            </a:r>
            <a:endParaRPr lang="en-US" altLang="ja-JP" dirty="0">
              <a:latin typeface="Gill Sans MT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  <a:cs typeface="+mn-cs"/>
              </a:rPr>
              <a:t>two network layer chapters: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data plane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+mn-cs"/>
              </a:rPr>
              <a:t>control plane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Transport Layer</a:t>
            </a:r>
            <a:endParaRPr lang="en-US" sz="1200">
              <a:latin typeface="Times New Roman" charset="0"/>
            </a:endParaRPr>
          </a:p>
        </p:txBody>
      </p:sp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499F75E4-BF13-964D-86A9-9B4DDD66EA85}" type="slidenum">
              <a:rPr lang="en-US" sz="1200"/>
              <a:pPr/>
              <a:t>95</a:t>
            </a:fld>
            <a:endParaRPr lang="en-US" sz="120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ill Sans MT" charset="0"/>
              </a:rPr>
              <a:t>Transport Layer:  Main Lessons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Logical Communications between:</a:t>
            </a:r>
          </a:p>
          <a:p>
            <a:pPr lvl="1"/>
            <a:r>
              <a:rPr lang="en-US" sz="2000">
                <a:latin typeface="Gill Sans MT" charset="0"/>
              </a:rPr>
              <a:t>App Layer: End-users</a:t>
            </a:r>
          </a:p>
          <a:p>
            <a:pPr lvl="1"/>
            <a:r>
              <a:rPr lang="en-US" sz="2000">
                <a:latin typeface="Gill Sans MT" charset="0"/>
              </a:rPr>
              <a:t>Transport:  Processes</a:t>
            </a:r>
          </a:p>
          <a:p>
            <a:pPr lvl="1"/>
            <a:r>
              <a:rPr lang="en-US" sz="2000">
                <a:latin typeface="Gill Sans MT" charset="0"/>
              </a:rPr>
              <a:t>Network:  Hosts</a:t>
            </a:r>
          </a:p>
          <a:p>
            <a:r>
              <a:rPr lang="en-US" sz="2000">
                <a:latin typeface="Gill Sans MT" charset="0"/>
              </a:rPr>
              <a:t>Transport Layer Protocols</a:t>
            </a:r>
          </a:p>
          <a:p>
            <a:pPr lvl="1"/>
            <a:r>
              <a:rPr lang="en-US" sz="2000">
                <a:latin typeface="Gill Sans MT" charset="0"/>
              </a:rPr>
              <a:t>Produces Segment = Data from Layer 5 + Header</a:t>
            </a:r>
          </a:p>
          <a:p>
            <a:pPr lvl="1"/>
            <a:r>
              <a:rPr lang="en-US" sz="2000">
                <a:latin typeface="Gill Sans MT" charset="0"/>
              </a:rPr>
              <a:t>Hands over to Layer 3 (unreliable IP)</a:t>
            </a:r>
          </a:p>
          <a:p>
            <a:pPr lvl="1"/>
            <a:r>
              <a:rPr lang="en-US" sz="2000">
                <a:latin typeface="Gill Sans MT" charset="0"/>
              </a:rPr>
              <a:t>Header serves to multiplex demultiplex</a:t>
            </a:r>
          </a:p>
          <a:p>
            <a:r>
              <a:rPr lang="en-US" sz="2000">
                <a:latin typeface="Gill Sans MT" charset="0"/>
              </a:rPr>
              <a:t>Two solutions at Layer 4:</a:t>
            </a:r>
          </a:p>
          <a:p>
            <a:pPr lvl="1"/>
            <a:r>
              <a:rPr lang="en-US" sz="2000">
                <a:latin typeface="Gill Sans MT" charset="0"/>
              </a:rPr>
              <a:t>TCP:  reliable packet delivery</a:t>
            </a:r>
          </a:p>
          <a:p>
            <a:pPr lvl="1"/>
            <a:r>
              <a:rPr lang="en-US" sz="2000">
                <a:latin typeface="Gill Sans MT" charset="0"/>
              </a:rPr>
              <a:t>UDP:  unreliable packet delivery (blasting away)</a:t>
            </a:r>
          </a:p>
          <a:p>
            <a:pPr>
              <a:buFont typeface="ZapfDingbats" charset="0"/>
              <a:buNone/>
            </a:pPr>
            <a:endParaRPr lang="en-GB" sz="2000">
              <a:latin typeface="Gill Sans MT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Transport Layer</a:t>
            </a:r>
            <a:endParaRPr lang="en-US" sz="1200">
              <a:latin typeface="Times New Roman" charset="0"/>
            </a:endParaRPr>
          </a:p>
        </p:txBody>
      </p:sp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7D0BF2B2-4E33-FC49-8CA0-A195B92662AF}" type="slidenum">
              <a:rPr lang="en-US" sz="1200"/>
              <a:pPr/>
              <a:t>96</a:t>
            </a:fld>
            <a:endParaRPr lang="en-US" sz="120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ill Sans MT" charset="0"/>
              </a:rPr>
              <a:t>Features of TCP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7163"/>
            <a:ext cx="8610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>
                <a:latin typeface="Gill Sans MT" charset="0"/>
              </a:rPr>
              <a:t>Connection- Management (ie, a handshake &amp; tear-down at end)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Gill Sans MT" charset="0"/>
              </a:rPr>
              <a:t>Use of ACKs (Cumacks)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Gill Sans MT" charset="0"/>
              </a:rPr>
              <a:t>Cumulative ACKs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Gill Sans MT" charset="0"/>
              </a:rPr>
              <a:t>Sequence numbers for packets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Gill Sans MT" charset="0"/>
              </a:rPr>
              <a:t>Pipelining (Go-back-N protocol)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Gill Sans MT" charset="0"/>
              </a:rPr>
              <a:t>Checksum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Gill Sans MT" charset="0"/>
              </a:rPr>
              <a:t>Flow control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Gill Sans MT" charset="0"/>
              </a:rPr>
              <a:t>Bob tells Alice current buffer window size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Gill Sans MT" charset="0"/>
              </a:rPr>
              <a:t>Congestion control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Gill Sans MT" charset="0"/>
              </a:rPr>
              <a:t>End-to-end congestion control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Gill Sans MT" charset="0"/>
              </a:rPr>
              <a:t>ie, Alice infers network congestion from acks, timeouts, resends</a:t>
            </a:r>
          </a:p>
          <a:p>
            <a:pPr lvl="1">
              <a:lnSpc>
                <a:spcPct val="90000"/>
              </a:lnSpc>
            </a:pPr>
            <a:r>
              <a:rPr lang="en-GB" sz="2000">
                <a:latin typeface="Gill Sans MT" charset="0"/>
              </a:rPr>
              <a:t>Then Alice throttles down or up the flow of packets.</a:t>
            </a:r>
          </a:p>
          <a:p>
            <a:pPr>
              <a:lnSpc>
                <a:spcPct val="90000"/>
              </a:lnSpc>
            </a:pPr>
            <a:endParaRPr lang="en-GB" sz="2400">
              <a:latin typeface="Gill Sans MT" charset="0"/>
            </a:endParaRPr>
          </a:p>
          <a:p>
            <a:pPr>
              <a:lnSpc>
                <a:spcPct val="90000"/>
              </a:lnSpc>
              <a:buFont typeface="ZapfDingbats" charset="0"/>
              <a:buNone/>
            </a:pPr>
            <a:endParaRPr lang="en-GB" sz="2400">
              <a:latin typeface="Gill Sans MT" charset="0"/>
            </a:endParaRPr>
          </a:p>
          <a:p>
            <a:pPr>
              <a:lnSpc>
                <a:spcPct val="90000"/>
              </a:lnSpc>
            </a:pPr>
            <a:endParaRPr lang="en-GB" sz="2400">
              <a:latin typeface="Gill Sans MT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Transport Layer</a:t>
            </a:r>
            <a:endParaRPr lang="en-US" sz="1200">
              <a:latin typeface="Times New Roman" charset="0"/>
            </a:endParaRPr>
          </a:p>
        </p:txBody>
      </p:sp>
      <p:sp>
        <p:nvSpPr>
          <p:cNvPr id="1187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B6482B6D-96D0-2C4D-9692-BEFB0CAF0FEB}" type="slidenum">
              <a:rPr lang="en-US" sz="1200"/>
              <a:pPr/>
              <a:t>97</a:t>
            </a:fld>
            <a:endParaRPr lang="en-US" sz="120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ill Sans MT" charset="0"/>
              </a:rPr>
              <a:t>UDP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>
                <a:latin typeface="Gill Sans MT" charset="0"/>
              </a:rPr>
              <a:t>Advantages</a:t>
            </a:r>
          </a:p>
          <a:p>
            <a:pPr lvl="1"/>
            <a:r>
              <a:rPr lang="en-GB" sz="2000">
                <a:latin typeface="Gill Sans MT" charset="0"/>
              </a:rPr>
              <a:t>Fast</a:t>
            </a:r>
          </a:p>
          <a:p>
            <a:pPr lvl="1"/>
            <a:r>
              <a:rPr lang="en-GB" sz="2000">
                <a:latin typeface="Gill Sans MT" charset="0"/>
              </a:rPr>
              <a:t>Small header </a:t>
            </a:r>
            <a:r>
              <a:rPr lang="en-GB" sz="2000">
                <a:latin typeface="Gill Sans MT" charset="0"/>
                <a:sym typeface="Wingdings" charset="0"/>
              </a:rPr>
              <a:t> low overheads (comms and processing)	</a:t>
            </a:r>
            <a:r>
              <a:rPr lang="en-GB" sz="2000">
                <a:latin typeface="Gill Sans MT" charset="0"/>
              </a:rPr>
              <a:t>	</a:t>
            </a:r>
          </a:p>
        </p:txBody>
      </p:sp>
      <p:sp>
        <p:nvSpPr>
          <p:cNvPr id="11878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>
                <a:latin typeface="Gill Sans MT" charset="0"/>
              </a:rPr>
              <a:t>Disadvantages</a:t>
            </a:r>
          </a:p>
          <a:p>
            <a:pPr lvl="1"/>
            <a:r>
              <a:rPr lang="en-GB" sz="2000">
                <a:latin typeface="Gill Sans MT" charset="0"/>
              </a:rPr>
              <a:t>Unreliability</a:t>
            </a:r>
          </a:p>
          <a:p>
            <a:pPr lvl="1"/>
            <a:endParaRPr lang="en-GB" sz="2000">
              <a:latin typeface="Gill Sans MT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Transport Layer</a:t>
            </a:r>
            <a:endParaRPr lang="en-US" sz="1200">
              <a:latin typeface="Times New Roman" charset="0"/>
            </a:endParaRPr>
          </a:p>
        </p:txBody>
      </p:sp>
      <p:sp>
        <p:nvSpPr>
          <p:cNvPr id="1198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3-</a:t>
            </a:r>
            <a:fld id="{2BA8651C-5932-7E4F-8443-8D231BBACA99}" type="slidenum">
              <a:rPr lang="en-US" sz="1200"/>
              <a:pPr/>
              <a:t>98</a:t>
            </a:fld>
            <a:endParaRPr lang="en-US" sz="120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ill Sans MT" charset="0"/>
              </a:rPr>
              <a:t>TCP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>
                <a:latin typeface="Gill Sans MT" charset="0"/>
              </a:rPr>
              <a:t>Advantages</a:t>
            </a:r>
          </a:p>
          <a:p>
            <a:pPr lvl="1">
              <a:buFont typeface="Courier New" charset="0"/>
              <a:buChar char="o"/>
            </a:pPr>
            <a:r>
              <a:rPr lang="en-GB" sz="2000">
                <a:latin typeface="Gill Sans MT" charset="0"/>
              </a:rPr>
              <a:t>Reliability</a:t>
            </a:r>
          </a:p>
          <a:p>
            <a:pPr lvl="1">
              <a:buFont typeface="Courier New" charset="0"/>
              <a:buChar char="o"/>
            </a:pPr>
            <a:r>
              <a:rPr lang="en-GB" sz="2000">
                <a:latin typeface="Gill Sans MT" charset="0"/>
              </a:rPr>
              <a:t>Respectful of receiver (Bob) – flow control</a:t>
            </a:r>
          </a:p>
          <a:p>
            <a:pPr lvl="1">
              <a:buFont typeface="Courier New" charset="0"/>
              <a:buChar char="o"/>
            </a:pPr>
            <a:r>
              <a:rPr lang="en-GB" sz="2000">
                <a:latin typeface="Gill Sans MT" charset="0"/>
              </a:rPr>
              <a:t>Flexibility w.r.t. receiver</a:t>
            </a:r>
          </a:p>
          <a:p>
            <a:pPr lvl="1">
              <a:buFont typeface="Courier New" charset="0"/>
              <a:buChar char="o"/>
            </a:pPr>
            <a:r>
              <a:rPr lang="en-GB" sz="2000">
                <a:latin typeface="Gill Sans MT" charset="0"/>
              </a:rPr>
              <a:t>Respectful of other users in the Internet </a:t>
            </a:r>
            <a:br>
              <a:rPr lang="en-GB" sz="2000">
                <a:latin typeface="Gill Sans MT" charset="0"/>
              </a:rPr>
            </a:br>
            <a:r>
              <a:rPr lang="en-GB" sz="2000">
                <a:latin typeface="Gill Sans MT" charset="0"/>
              </a:rPr>
              <a:t>– Congestion control</a:t>
            </a:r>
          </a:p>
        </p:txBody>
      </p:sp>
      <p:sp>
        <p:nvSpPr>
          <p:cNvPr id="1198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>
                <a:latin typeface="Gill Sans MT" charset="0"/>
              </a:rPr>
              <a:t>Disadvantages	</a:t>
            </a:r>
          </a:p>
          <a:p>
            <a:pPr lvl="1"/>
            <a:r>
              <a:rPr lang="en-GB" sz="2000">
                <a:latin typeface="Gill Sans MT" charset="0"/>
              </a:rPr>
              <a:t>Slower</a:t>
            </a:r>
          </a:p>
          <a:p>
            <a:pPr lvl="1"/>
            <a:r>
              <a:rPr lang="en-GB" sz="2000">
                <a:latin typeface="Gill Sans MT" charset="0"/>
              </a:rPr>
              <a:t>Heavier overhead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317625"/>
            <a:ext cx="8264525" cy="4945063"/>
          </a:xfrm>
        </p:spPr>
        <p:txBody>
          <a:bodyPr/>
          <a:lstStyle/>
          <a:p>
            <a:pPr marL="514350" indent="-514350">
              <a:buFont typeface="Comic Sans MS" charset="0"/>
              <a:buAutoNum type="arabicPeriod"/>
            </a:pPr>
            <a:r>
              <a:rPr lang="en-US" sz="2400">
                <a:latin typeface="Gill Sans MT" charset="0"/>
              </a:rPr>
              <a:t>Describe why an application developer might choose to run an application over UDP rather than TCP.</a:t>
            </a:r>
          </a:p>
          <a:p>
            <a:pPr marL="514350" indent="-514350">
              <a:buFont typeface="Comic Sans MS" charset="0"/>
              <a:buAutoNum type="arabicPeriod"/>
            </a:pPr>
            <a:r>
              <a:rPr lang="en-US" sz="2400">
                <a:latin typeface="Gill Sans MT" charset="0"/>
              </a:rPr>
              <a:t>Is it possible for an application to enjoy reliable data transfer even when the application runs over UDP? If so, how?</a:t>
            </a:r>
          </a:p>
          <a:p>
            <a:pPr marL="514350" indent="-514350">
              <a:buFont typeface="Comic Sans MS" charset="0"/>
              <a:buAutoNum type="arabicPeriod"/>
            </a:pPr>
            <a:r>
              <a:rPr lang="en-US" sz="2400">
                <a:latin typeface="Gill Sans MT" charset="0"/>
              </a:rPr>
              <a:t>Suppose you have the following 8-bit bytes: </a:t>
            </a:r>
            <a:br>
              <a:rPr lang="en-US" sz="2400">
                <a:latin typeface="Gill Sans MT" charset="0"/>
              </a:rPr>
            </a:br>
            <a:r>
              <a:rPr lang="en-US" sz="2400">
                <a:solidFill>
                  <a:schemeClr val="accent2"/>
                </a:solidFill>
                <a:latin typeface="Gill Sans MT" charset="0"/>
              </a:rPr>
              <a:t>01010101, 01110000, 01001100</a:t>
            </a:r>
            <a:r>
              <a:rPr lang="en-US" sz="2400">
                <a:latin typeface="Gill Sans MT" charset="0"/>
              </a:rPr>
              <a:t>.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What is the 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1s complement sum </a:t>
            </a:r>
            <a:r>
              <a:rPr lang="en-US" sz="2400">
                <a:latin typeface="Gill Sans MT" charset="0"/>
              </a:rPr>
              <a:t>of these 8bit-bytes?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Why do UDP and TCP take the 1s complement? </a:t>
            </a:r>
          </a:p>
          <a:p>
            <a:pPr marL="514350" indent="-514350">
              <a:buFont typeface="Comic Sans MS" charset="0"/>
              <a:buAutoNum type="arabicPeriod"/>
            </a:pPr>
            <a:r>
              <a:rPr lang="en-US" sz="2400">
                <a:latin typeface="Gill Sans MT" charset="0"/>
              </a:rPr>
              <a:t>In our rdt protocol, why did we need to introduce timers?</a:t>
            </a:r>
          </a:p>
          <a:p>
            <a:pPr marL="514350" indent="-514350">
              <a:buFont typeface="Comic Sans MS" charset="0"/>
              <a:buAutoNum type="arabicPeriod"/>
            </a:pPr>
            <a:r>
              <a:rPr lang="en-US" sz="2400">
                <a:latin typeface="Gill Sans MT" charset="0"/>
              </a:rPr>
              <a:t>… sequence numbers?</a:t>
            </a:r>
          </a:p>
          <a:p>
            <a:pPr marL="514350" indent="-514350">
              <a:buFont typeface="Comic Sans MS" charset="0"/>
              <a:buAutoNum type="arabicPeriod"/>
            </a:pPr>
            <a:endParaRPr lang="en-US" sz="2400">
              <a:latin typeface="Gill Sans MT" charset="0"/>
            </a:endParaRPr>
          </a:p>
          <a:p>
            <a:pPr marL="514350" indent="-514350">
              <a:buFont typeface="Comic Sans MS" charset="0"/>
              <a:buAutoNum type="arabicPeriod"/>
            </a:pPr>
            <a:endParaRPr lang="en-US" sz="2400">
              <a:latin typeface="Gill Sans MT" charset="0"/>
            </a:endParaRPr>
          </a:p>
          <a:p>
            <a:pPr marL="514350" indent="-514350">
              <a:buFont typeface="ZapfDingbat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132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</a:rPr>
              <a:t>Transport Layer:  Review Questions</a:t>
            </a:r>
          </a:p>
        </p:txBody>
      </p:sp>
      <p:sp>
        <p:nvSpPr>
          <p:cNvPr id="1208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4850" y="6446838"/>
            <a:ext cx="676275" cy="276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19128</TotalTime>
  <Words>8605</Words>
  <Application>Microsoft Macintosh PowerPoint</Application>
  <PresentationFormat>On-screen Show (4:3)</PresentationFormat>
  <Paragraphs>2002</Paragraphs>
  <Slides>101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5" baseType="lpstr">
      <vt:lpstr>ＭＳ Ｐゴシック</vt:lpstr>
      <vt:lpstr>Arial</vt:lpstr>
      <vt:lpstr>Arial Narrow</vt:lpstr>
      <vt:lpstr>Comic Sans MS</vt:lpstr>
      <vt:lpstr>Courier New</vt:lpstr>
      <vt:lpstr>Gill Sans MT</vt:lpstr>
      <vt:lpstr>Lucida Console</vt:lpstr>
      <vt:lpstr>Symbol</vt:lpstr>
      <vt:lpstr>Tahoma</vt:lpstr>
      <vt:lpstr>Times New Roman</vt:lpstr>
      <vt:lpstr>Wingdings</vt:lpstr>
      <vt:lpstr>ZapfDingbats</vt:lpstr>
      <vt:lpstr>Default Design</vt:lpstr>
      <vt:lpstr>Picture</vt:lpstr>
      <vt:lpstr>PowerPoint Presentation</vt:lpstr>
      <vt:lpstr>Chapter 3: Transport Layer</vt:lpstr>
      <vt:lpstr>Chapter 3 outline</vt:lpstr>
      <vt:lpstr>Transport services and protocols</vt:lpstr>
      <vt:lpstr>Transport vs. network layer</vt:lpstr>
      <vt:lpstr>Internet transport-layer protocols</vt:lpstr>
      <vt:lpstr>Chapter 3 outline</vt:lpstr>
      <vt:lpstr>Multiplexing/demultiplexing</vt:lpstr>
      <vt:lpstr>How demultiplexing works</vt:lpstr>
      <vt:lpstr>Connectionless demultiplexing</vt:lpstr>
      <vt:lpstr>Connectionless demux: example</vt:lpstr>
      <vt:lpstr>Connection-oriented demux</vt:lpstr>
      <vt:lpstr>Connection-oriented demux: example</vt:lpstr>
      <vt:lpstr>Connection-oriented demux: example</vt:lpstr>
      <vt:lpstr>Chapter 3 outline</vt:lpstr>
      <vt:lpstr>UDP: User Datagram Protocol [RFC 768]</vt:lpstr>
      <vt:lpstr>UDP: segment header</vt:lpstr>
      <vt:lpstr>Internet checksum</vt:lpstr>
      <vt:lpstr>Internet checksum: example</vt:lpstr>
      <vt:lpstr>Chapter 3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Go-Back-N: sender</vt:lpstr>
      <vt:lpstr>GBN: sender extended FSM</vt:lpstr>
      <vt:lpstr>GBN: receiver extended FSM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Selective repeat: dilemma</vt:lpstr>
      <vt:lpstr>Pipelined protocols: overview</vt:lpstr>
      <vt:lpstr>Chapter 3 outline</vt:lpstr>
      <vt:lpstr>TCP: Overview  RFCs: 793,1122,1323, 2018, 2581</vt:lpstr>
      <vt:lpstr>TCP segment structure</vt:lpstr>
      <vt:lpstr>TCP seq. numbers, ACKs</vt:lpstr>
      <vt:lpstr>TCP seq. numbers, ACKs</vt:lpstr>
      <vt:lpstr>TCP round trip time, timeout</vt:lpstr>
      <vt:lpstr>Chapter 3 outline</vt:lpstr>
      <vt:lpstr>TCP reliable data transfer</vt:lpstr>
      <vt:lpstr>TCP sender events:</vt:lpstr>
      <vt:lpstr>TCP sender (simplified)</vt:lpstr>
      <vt:lpstr>TCP: retransmission scenarios</vt:lpstr>
      <vt:lpstr>TCP: retransmission scenarios</vt:lpstr>
      <vt:lpstr>TCP ACK generation [RFC 1122, RFC 2581]</vt:lpstr>
      <vt:lpstr>TCP fast retransmit</vt:lpstr>
      <vt:lpstr>TCP fast retransmit</vt:lpstr>
      <vt:lpstr>Chapter 3 outline</vt:lpstr>
      <vt:lpstr>TCP flow control</vt:lpstr>
      <vt:lpstr>TCP flow control</vt:lpstr>
      <vt:lpstr>Chapter 3 outline</vt:lpstr>
      <vt:lpstr>Connection Management</vt:lpstr>
      <vt:lpstr>Agreeing to establish a connection</vt:lpstr>
      <vt:lpstr>Agreeing to establish a connection</vt:lpstr>
      <vt:lpstr>TCP 3-way handshake</vt:lpstr>
      <vt:lpstr>TCP: closing a connection</vt:lpstr>
      <vt:lpstr>TCP: closing a connection</vt:lpstr>
      <vt:lpstr>Chapter 3 outline</vt:lpstr>
      <vt:lpstr>Principles of congestion control</vt:lpstr>
      <vt:lpstr>Approaches towards congestion control</vt:lpstr>
      <vt:lpstr>Explicit Congestion Notification (ECN)</vt:lpstr>
      <vt:lpstr>Chapter 3 outline</vt:lpstr>
      <vt:lpstr>TCP congestion control: additive increase multiplicative decrease</vt:lpstr>
      <vt:lpstr>TCP Congestion Control: details</vt:lpstr>
      <vt:lpstr>TCP Slow Start </vt:lpstr>
      <vt:lpstr>TCP: detecting, reacting to loss</vt:lpstr>
      <vt:lpstr>TCP: switching from slow start to CA</vt:lpstr>
      <vt:lpstr>TCP Fairness</vt:lpstr>
      <vt:lpstr>Why is TCP fair?</vt:lpstr>
      <vt:lpstr>Fairness (more)</vt:lpstr>
      <vt:lpstr>Chapter 3: summary</vt:lpstr>
      <vt:lpstr>Transport Layer:  Main Lessons</vt:lpstr>
      <vt:lpstr>Features of TCP</vt:lpstr>
      <vt:lpstr>UDP</vt:lpstr>
      <vt:lpstr>TCP</vt:lpstr>
      <vt:lpstr>Review Questions</vt:lpstr>
      <vt:lpstr>Review Questions</vt:lpstr>
      <vt:lpstr>Review Questions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Gairing, Martin</cp:lastModifiedBy>
  <cp:revision>292</cp:revision>
  <cp:lastPrinted>2013-10-09T12:54:18Z</cp:lastPrinted>
  <dcterms:created xsi:type="dcterms:W3CDTF">2012-10-08T14:51:14Z</dcterms:created>
  <dcterms:modified xsi:type="dcterms:W3CDTF">2019-10-22T10:44:35Z</dcterms:modified>
</cp:coreProperties>
</file>